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heme/theme3.xml" ContentType="application/vnd.openxmlformats-officedocument.them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65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71.xml" ContentType="application/vnd.openxmlformats-officedocument.presentationml.tags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.xml" ContentType="application/vnd.openxmlformats-officedocument.themeOverride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2.xml" ContentType="application/vnd.openxmlformats-officedocument.themeOverride+xml"/>
  <Override PartName="/ppt/tags/tag74.xml" ContentType="application/vnd.openxmlformats-officedocument.presentationml.tags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3.xml" ContentType="application/vnd.openxmlformats-officedocument.themeOverr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703" r:id="rId5"/>
  </p:sldMasterIdLst>
  <p:notesMasterIdLst>
    <p:notesMasterId r:id="rId29"/>
  </p:notesMasterIdLst>
  <p:sldIdLst>
    <p:sldId id="407" r:id="rId6"/>
    <p:sldId id="408" r:id="rId7"/>
    <p:sldId id="2147483228" r:id="rId8"/>
    <p:sldId id="411" r:id="rId9"/>
    <p:sldId id="2147483225" r:id="rId10"/>
    <p:sldId id="410" r:id="rId11"/>
    <p:sldId id="2134805699" r:id="rId12"/>
    <p:sldId id="412" r:id="rId13"/>
    <p:sldId id="414" r:id="rId14"/>
    <p:sldId id="415" r:id="rId15"/>
    <p:sldId id="417" r:id="rId16"/>
    <p:sldId id="418" r:id="rId17"/>
    <p:sldId id="431" r:id="rId18"/>
    <p:sldId id="421" r:id="rId19"/>
    <p:sldId id="422" r:id="rId20"/>
    <p:sldId id="423" r:id="rId21"/>
    <p:sldId id="424" r:id="rId22"/>
    <p:sldId id="425" r:id="rId23"/>
    <p:sldId id="427" r:id="rId24"/>
    <p:sldId id="2147483227" r:id="rId25"/>
    <p:sldId id="428" r:id="rId26"/>
    <p:sldId id="258" r:id="rId27"/>
    <p:sldId id="2147483226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FE5FB"/>
    <a:srgbClr val="99CCFF"/>
    <a:srgbClr val="339933"/>
    <a:srgbClr val="CC33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6DC0C-C837-5618-471C-8862A0060645}" v="537" dt="2024-04-24T23:00:35.455"/>
    <p1510:client id="{905904A1-DA1F-4DAD-9BCB-E47926F303C9}" v="134" dt="2024-04-24T02:30:12.222"/>
    <p1510:client id="{9C027AC8-9933-4377-935F-95B0B33D7EF3}" v="43" dt="2024-04-24T23:31:49.778"/>
    <p1510:client id="{9F710842-1628-1A47-A776-8C9B649D395C}" v="706" dt="2024-04-24T23:33:07.335"/>
    <p1510:client id="{BE1FC967-97F6-471D-A15A-EE4E2CB429CA}" v="127" dt="2024-04-24T20:36:03.765"/>
    <p1510:client id="{CD240FA9-BCDC-4558-8EA8-DC11E2A4628C}" v="3213" dt="2024-04-24T23:19:35.336"/>
    <p1510:client id="{D4E5048B-49FF-C440-BBFE-8808F154D113}" v="2678" dt="2024-04-24T23:19:26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ags" Target="tags/tag1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riyamsarkar\Desktop\Kearney_Slid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riyamsarkar\Desktop\Kearney_Slid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riyamsarkar\Desktop\Kearney_Slide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riyamsarkar\Desktop\Kearney_Slide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riyamsarkar\Desktop\Kearney_Slide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/Users\priyamsarkar\Desktop\Kearney_Slides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/Users\priyamsarkar\Desktop\Kearney_Slides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/Users\priyamsarkar\Desktop\Kearney_Slide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riyamsarkar\Desktop\Kearney_Slid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riyamsarkar\Desktop\Kearney_Slid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riyamsarkar\Desktop\Kearney_Slid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riyamsarkar\Desktop\Kearney_Slid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riyamsarkar\Desktop\Kearney_Slid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riyamsarkar\Desktop\Kearney_Slide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3302022854184E-2"/>
          <c:y val="4.3105998689623032E-2"/>
          <c:w val="0.81657591054621836"/>
          <c:h val="0.694380297150260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Sheet1!$BU$10</c:f>
              <c:strCache>
                <c:ptCount val="1"/>
                <c:pt idx="0">
                  <c:v>Demand 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82-4242-BAB2-7039C2C9910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282-4242-BAB2-7039C2C9910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282-4242-BAB2-7039C2C9910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282-4242-BAB2-7039C2C99105}"/>
              </c:ext>
            </c:extLst>
          </c:dPt>
          <c:cat>
            <c:strRef>
              <c:f>Sheet1!$BT$11:$BT$15</c:f>
              <c:strCache>
                <c:ptCount val="5"/>
                <c:pt idx="0">
                  <c:v>Dallas</c:v>
                </c:pt>
                <c:pt idx="1">
                  <c:v>Chicago</c:v>
                </c:pt>
                <c:pt idx="2">
                  <c:v>Charlotte</c:v>
                </c:pt>
                <c:pt idx="3">
                  <c:v>Glendale</c:v>
                </c:pt>
                <c:pt idx="4">
                  <c:v>Denver</c:v>
                </c:pt>
              </c:strCache>
            </c:strRef>
          </c:cat>
          <c:val>
            <c:numRef>
              <c:f>Sheet1!$BU$11:$BU$15</c:f>
              <c:numCache>
                <c:formatCode>General</c:formatCode>
                <c:ptCount val="5"/>
                <c:pt idx="0">
                  <c:v>21</c:v>
                </c:pt>
                <c:pt idx="1">
                  <c:v>16</c:v>
                </c:pt>
                <c:pt idx="2">
                  <c:v>15</c:v>
                </c:pt>
                <c:pt idx="3">
                  <c:v>14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82-4242-BAB2-7039C2C991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1736203168"/>
        <c:axId val="1684114480"/>
      </c:barChart>
      <c:lineChart>
        <c:grouping val="standard"/>
        <c:varyColors val="0"/>
        <c:ser>
          <c:idx val="1"/>
          <c:order val="1"/>
          <c:tx>
            <c:strRef>
              <c:f>Sheet1!$BV$10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Sheet1!$BT$11:$BT$15</c:f>
              <c:strCache>
                <c:ptCount val="5"/>
                <c:pt idx="0">
                  <c:v>Dallas</c:v>
                </c:pt>
                <c:pt idx="1">
                  <c:v>Chicago</c:v>
                </c:pt>
                <c:pt idx="2">
                  <c:v>Charlotte</c:v>
                </c:pt>
                <c:pt idx="3">
                  <c:v>Glendale</c:v>
                </c:pt>
                <c:pt idx="4">
                  <c:v>Denver</c:v>
                </c:pt>
              </c:strCache>
            </c:strRef>
          </c:cat>
          <c:val>
            <c:numRef>
              <c:f>Sheet1!$BV$11:$BV$15</c:f>
              <c:numCache>
                <c:formatCode>General</c:formatCode>
                <c:ptCount val="5"/>
                <c:pt idx="0">
                  <c:v>50</c:v>
                </c:pt>
                <c:pt idx="1">
                  <c:v>90</c:v>
                </c:pt>
                <c:pt idx="2">
                  <c:v>130</c:v>
                </c:pt>
                <c:pt idx="3">
                  <c:v>68</c:v>
                </c:pt>
                <c:pt idx="4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282-4242-BAB2-7039C2C991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596736"/>
        <c:axId val="1373150336"/>
      </c:lineChart>
      <c:catAx>
        <c:axId val="173620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4114480"/>
        <c:crosses val="autoZero"/>
        <c:auto val="1"/>
        <c:lblAlgn val="ctr"/>
        <c:lblOffset val="100"/>
        <c:noMultiLvlLbl val="0"/>
      </c:catAx>
      <c:valAx>
        <c:axId val="1684114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6203168"/>
        <c:crosses val="autoZero"/>
        <c:crossBetween val="between"/>
      </c:valAx>
      <c:valAx>
        <c:axId val="137315033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3596736"/>
        <c:crosses val="max"/>
        <c:crossBetween val="between"/>
      </c:valAx>
      <c:catAx>
        <c:axId val="13735967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31503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Sheet1!$CS$11</c:f>
              <c:strCache>
                <c:ptCount val="1"/>
                <c:pt idx="0">
                  <c:v>Demand 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Sheet1!$CR$12:$CR$14</c:f>
              <c:strCache>
                <c:ptCount val="3"/>
                <c:pt idx="0">
                  <c:v>Cincinati</c:v>
                </c:pt>
                <c:pt idx="1">
                  <c:v>oklohama City</c:v>
                </c:pt>
                <c:pt idx="2">
                  <c:v>Glendale</c:v>
                </c:pt>
              </c:strCache>
            </c:strRef>
          </c:cat>
          <c:val>
            <c:numRef>
              <c:f>Sheet1!$CS$12:$CS$14</c:f>
              <c:numCache>
                <c:formatCode>General</c:formatCode>
                <c:ptCount val="3"/>
                <c:pt idx="0">
                  <c:v>30</c:v>
                </c:pt>
                <c:pt idx="1">
                  <c:v>28</c:v>
                </c:pt>
                <c:pt idx="2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41-B947-BE73-4685E82A0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86833807"/>
        <c:axId val="1981636688"/>
      </c:barChart>
      <c:lineChart>
        <c:grouping val="standard"/>
        <c:varyColors val="0"/>
        <c:ser>
          <c:idx val="1"/>
          <c:order val="1"/>
          <c:tx>
            <c:strRef>
              <c:f>Sheet1!$CT$11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Sheet1!$CR$12:$CR$14</c:f>
              <c:strCache>
                <c:ptCount val="3"/>
                <c:pt idx="0">
                  <c:v>Cincinati</c:v>
                </c:pt>
                <c:pt idx="1">
                  <c:v>oklohama City</c:v>
                </c:pt>
                <c:pt idx="2">
                  <c:v>Glendale</c:v>
                </c:pt>
              </c:strCache>
            </c:strRef>
          </c:cat>
          <c:val>
            <c:numRef>
              <c:f>Sheet1!$CT$12:$CT$14</c:f>
              <c:numCache>
                <c:formatCode>General</c:formatCode>
                <c:ptCount val="3"/>
                <c:pt idx="0">
                  <c:v>0.6</c:v>
                </c:pt>
                <c:pt idx="1">
                  <c:v>0.4</c:v>
                </c:pt>
                <c:pt idx="2">
                  <c:v>0.3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41-B947-BE73-4685E82A07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703759"/>
        <c:axId val="54698895"/>
      </c:lineChart>
      <c:catAx>
        <c:axId val="86833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1636688"/>
        <c:crosses val="autoZero"/>
        <c:auto val="1"/>
        <c:lblAlgn val="ctr"/>
        <c:lblOffset val="100"/>
        <c:noMultiLvlLbl val="0"/>
      </c:catAx>
      <c:valAx>
        <c:axId val="19816366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33807"/>
        <c:crosses val="autoZero"/>
        <c:crossBetween val="between"/>
      </c:valAx>
      <c:valAx>
        <c:axId val="5469889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03759"/>
        <c:crosses val="max"/>
        <c:crossBetween val="between"/>
      </c:valAx>
      <c:catAx>
        <c:axId val="5470375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469889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Sheet1!$CJ$14</c:f>
              <c:strCache>
                <c:ptCount val="1"/>
                <c:pt idx="0">
                  <c:v>Demand 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Sheet1!$CI$15:$CI$17</c:f>
              <c:strCache>
                <c:ptCount val="3"/>
                <c:pt idx="0">
                  <c:v>Knoxvile</c:v>
                </c:pt>
                <c:pt idx="1">
                  <c:v>Anaheim</c:v>
                </c:pt>
                <c:pt idx="2">
                  <c:v>Salt Lake City</c:v>
                </c:pt>
              </c:strCache>
            </c:strRef>
          </c:cat>
          <c:val>
            <c:numRef>
              <c:f>Sheet1!$CJ$15:$CJ$17</c:f>
              <c:numCache>
                <c:formatCode>General</c:formatCode>
                <c:ptCount val="3"/>
                <c:pt idx="0">
                  <c:v>53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DF-524A-A8D7-48354D128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1981237632"/>
        <c:axId val="1981208672"/>
      </c:barChart>
      <c:lineChart>
        <c:grouping val="standard"/>
        <c:varyColors val="0"/>
        <c:ser>
          <c:idx val="1"/>
          <c:order val="1"/>
          <c:tx>
            <c:strRef>
              <c:f>Sheet1!$CK$14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Sheet1!$CI$15:$CI$17</c:f>
              <c:strCache>
                <c:ptCount val="3"/>
                <c:pt idx="0">
                  <c:v>Knoxvile</c:v>
                </c:pt>
                <c:pt idx="1">
                  <c:v>Anaheim</c:v>
                </c:pt>
                <c:pt idx="2">
                  <c:v>Salt Lake City</c:v>
                </c:pt>
              </c:strCache>
            </c:strRef>
          </c:cat>
          <c:val>
            <c:numRef>
              <c:f>Sheet1!$CK$15:$CK$17</c:f>
              <c:numCache>
                <c:formatCode>General</c:formatCode>
                <c:ptCount val="3"/>
                <c:pt idx="0">
                  <c:v>0.7</c:v>
                </c:pt>
                <c:pt idx="1">
                  <c:v>0.1</c:v>
                </c:pt>
                <c:pt idx="2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DF-524A-A8D7-48354D128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0063456"/>
        <c:axId val="1979791616"/>
      </c:lineChart>
      <c:catAx>
        <c:axId val="198123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1208672"/>
        <c:crosses val="autoZero"/>
        <c:auto val="1"/>
        <c:lblAlgn val="ctr"/>
        <c:lblOffset val="100"/>
        <c:noMultiLvlLbl val="0"/>
      </c:catAx>
      <c:valAx>
        <c:axId val="1981208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1237632"/>
        <c:crosses val="autoZero"/>
        <c:crossBetween val="between"/>
      </c:valAx>
      <c:valAx>
        <c:axId val="197979161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0063456"/>
        <c:crosses val="max"/>
        <c:crossBetween val="between"/>
      </c:valAx>
      <c:catAx>
        <c:axId val="1980063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797916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610-C344-A14A-C708418B9B24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10-C344-A14A-C708418B9B24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10-C344-A14A-C708418B9B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Sheet1!$BR$44:$BR$46</c:f>
              <c:strCache>
                <c:ptCount val="3"/>
                <c:pt idx="0">
                  <c:v>Service Level</c:v>
                </c:pt>
                <c:pt idx="1">
                  <c:v>Baseline</c:v>
                </c:pt>
                <c:pt idx="2">
                  <c:v>Cost Optimisation</c:v>
                </c:pt>
              </c:strCache>
            </c:strRef>
          </c:cat>
          <c:val>
            <c:numRef>
              <c:f>Sheet1!$BS$44:$BS$46</c:f>
              <c:numCache>
                <c:formatCode>General</c:formatCode>
                <c:ptCount val="3"/>
                <c:pt idx="0">
                  <c:v>1.3</c:v>
                </c:pt>
                <c:pt idx="1">
                  <c:v>2.7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10-C344-A14A-C708418B9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2143028015"/>
        <c:axId val="190351935"/>
      </c:barChart>
      <c:catAx>
        <c:axId val="21430280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351935"/>
        <c:crosses val="autoZero"/>
        <c:auto val="1"/>
        <c:lblAlgn val="ctr"/>
        <c:lblOffset val="100"/>
        <c:noMultiLvlLbl val="0"/>
      </c:catAx>
      <c:valAx>
        <c:axId val="1903519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302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17-C548-B1BB-557F8FDBFF0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17-C548-B1BB-557F8FDBFF08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917-C548-B1BB-557F8FDBFF0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Sheet1!$BR$52:$BR$54</c:f>
              <c:strCache>
                <c:ptCount val="3"/>
                <c:pt idx="0">
                  <c:v>Service Level</c:v>
                </c:pt>
                <c:pt idx="1">
                  <c:v>Baseline</c:v>
                </c:pt>
                <c:pt idx="2">
                  <c:v>Cost Optimisation</c:v>
                </c:pt>
              </c:strCache>
            </c:strRef>
          </c:cat>
          <c:val>
            <c:numRef>
              <c:f>Sheet1!$BS$52:$BS$54</c:f>
              <c:numCache>
                <c:formatCode>General</c:formatCode>
                <c:ptCount val="3"/>
                <c:pt idx="0">
                  <c:v>1.8</c:v>
                </c:pt>
                <c:pt idx="1">
                  <c:v>2</c:v>
                </c:pt>
                <c:pt idx="2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17-C548-B1BB-557F8FDBF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781166432"/>
        <c:axId val="1981793856"/>
      </c:barChart>
      <c:catAx>
        <c:axId val="1781166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1793856"/>
        <c:crosses val="autoZero"/>
        <c:auto val="1"/>
        <c:lblAlgn val="ctr"/>
        <c:lblOffset val="100"/>
        <c:noMultiLvlLbl val="0"/>
      </c:catAx>
      <c:valAx>
        <c:axId val="198179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1166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Sheet1!$CE$10</c:f>
              <c:strCache>
                <c:ptCount val="1"/>
                <c:pt idx="0">
                  <c:v>Demand </c:v>
                </c:pt>
              </c:strCache>
            </c:strRef>
          </c:tx>
          <c:spPr>
            <a:solidFill>
              <a:srgbClr val="7823DC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823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95-4E67-A806-F7A5521E7CCE}"/>
              </c:ext>
            </c:extLst>
          </c:dPt>
          <c:dPt>
            <c:idx val="1"/>
            <c:invertIfNegative val="0"/>
            <c:bubble3D val="0"/>
            <c:spPr>
              <a:solidFill>
                <a:srgbClr val="7823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95-4E67-A806-F7A5521E7CCE}"/>
              </c:ext>
            </c:extLst>
          </c:dPt>
          <c:dPt>
            <c:idx val="2"/>
            <c:invertIfNegative val="0"/>
            <c:bubble3D val="0"/>
            <c:spPr>
              <a:solidFill>
                <a:srgbClr val="7823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C95-4E67-A806-F7A5521E7CCE}"/>
              </c:ext>
            </c:extLst>
          </c:dPt>
          <c:cat>
            <c:strRef>
              <c:f>Sheet1!$CD$11:$CD$13</c:f>
              <c:strCache>
                <c:ptCount val="3"/>
                <c:pt idx="0">
                  <c:v>Grand Prairie</c:v>
                </c:pt>
                <c:pt idx="1">
                  <c:v>Burford</c:v>
                </c:pt>
                <c:pt idx="2">
                  <c:v>Glendale</c:v>
                </c:pt>
              </c:strCache>
            </c:strRef>
          </c:cat>
          <c:val>
            <c:numRef>
              <c:f>Sheet1!$CE$11:$CE$13</c:f>
              <c:numCache>
                <c:formatCode>General</c:formatCode>
                <c:ptCount val="3"/>
                <c:pt idx="0">
                  <c:v>15</c:v>
                </c:pt>
                <c:pt idx="1">
                  <c:v>35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95-4E67-A806-F7A5521E7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1843465344"/>
        <c:axId val="1843480592"/>
      </c:barChart>
      <c:lineChart>
        <c:grouping val="standard"/>
        <c:varyColors val="0"/>
        <c:ser>
          <c:idx val="1"/>
          <c:order val="1"/>
          <c:tx>
            <c:strRef>
              <c:f>Sheet1!$CF$10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FF">
                  <a:lumMod val="50000"/>
                </a:srgbClr>
              </a:solidFill>
              <a:ln w="9525">
                <a:solidFill>
                  <a:srgbClr val="FFFFFF">
                    <a:lumMod val="50000"/>
                  </a:srgbClr>
                </a:solidFill>
              </a:ln>
              <a:effectLst/>
            </c:spPr>
          </c:marker>
          <c:cat>
            <c:strRef>
              <c:f>Sheet1!$CD$11:$CD$13</c:f>
              <c:strCache>
                <c:ptCount val="3"/>
                <c:pt idx="0">
                  <c:v>Grand Prairie</c:v>
                </c:pt>
                <c:pt idx="1">
                  <c:v>Burford</c:v>
                </c:pt>
                <c:pt idx="2">
                  <c:v>Glendale</c:v>
                </c:pt>
              </c:strCache>
            </c:strRef>
          </c:cat>
          <c:val>
            <c:numRef>
              <c:f>Sheet1!$CF$11:$CF$13</c:f>
              <c:numCache>
                <c:formatCode>General</c:formatCode>
                <c:ptCount val="3"/>
                <c:pt idx="0">
                  <c:v>0.25</c:v>
                </c:pt>
                <c:pt idx="1">
                  <c:v>0.5</c:v>
                </c:pt>
                <c:pt idx="2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C95-4E67-A806-F7A5521E7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0625776"/>
        <c:axId val="1470608192"/>
      </c:lineChart>
      <c:catAx>
        <c:axId val="184346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3480592"/>
        <c:crosses val="autoZero"/>
        <c:auto val="1"/>
        <c:lblAlgn val="ctr"/>
        <c:lblOffset val="100"/>
        <c:noMultiLvlLbl val="0"/>
      </c:catAx>
      <c:valAx>
        <c:axId val="1843480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3465344"/>
        <c:crosses val="autoZero"/>
        <c:crossBetween val="between"/>
      </c:valAx>
      <c:valAx>
        <c:axId val="14706081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0625776"/>
        <c:crosses val="max"/>
        <c:crossBetween val="between"/>
      </c:valAx>
      <c:catAx>
        <c:axId val="14706257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706081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Sheet1!$CE$10</c:f>
              <c:strCache>
                <c:ptCount val="1"/>
                <c:pt idx="0">
                  <c:v>Demand </c:v>
                </c:pt>
              </c:strCache>
            </c:strRef>
          </c:tx>
          <c:spPr>
            <a:solidFill>
              <a:srgbClr val="7823DC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823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BE-4D49-858E-75C887C65DAB}"/>
              </c:ext>
            </c:extLst>
          </c:dPt>
          <c:dPt>
            <c:idx val="1"/>
            <c:invertIfNegative val="0"/>
            <c:bubble3D val="0"/>
            <c:spPr>
              <a:solidFill>
                <a:srgbClr val="7823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BE-4D49-858E-75C887C65DAB}"/>
              </c:ext>
            </c:extLst>
          </c:dPt>
          <c:dPt>
            <c:idx val="2"/>
            <c:invertIfNegative val="0"/>
            <c:bubble3D val="0"/>
            <c:spPr>
              <a:solidFill>
                <a:srgbClr val="7823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BE-4D49-858E-75C887C65DAB}"/>
              </c:ext>
            </c:extLst>
          </c:dPt>
          <c:cat>
            <c:strRef>
              <c:f>Sheet1!$CD$11:$CD$13</c:f>
              <c:strCache>
                <c:ptCount val="3"/>
                <c:pt idx="0">
                  <c:v>Grand Prairie</c:v>
                </c:pt>
                <c:pt idx="1">
                  <c:v>Burford</c:v>
                </c:pt>
                <c:pt idx="2">
                  <c:v>Glendale</c:v>
                </c:pt>
              </c:strCache>
            </c:strRef>
          </c:cat>
          <c:val>
            <c:numRef>
              <c:f>Sheet1!$CE$11:$CE$13</c:f>
              <c:numCache>
                <c:formatCode>General</c:formatCode>
                <c:ptCount val="3"/>
                <c:pt idx="0">
                  <c:v>15</c:v>
                </c:pt>
                <c:pt idx="1">
                  <c:v>35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BBE-4D49-858E-75C887C65D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1843465344"/>
        <c:axId val="1843480592"/>
      </c:barChart>
      <c:lineChart>
        <c:grouping val="standard"/>
        <c:varyColors val="0"/>
        <c:ser>
          <c:idx val="1"/>
          <c:order val="1"/>
          <c:tx>
            <c:strRef>
              <c:f>Sheet1!$CF$10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rgbClr val="FFFFFF">
                  <a:lumMod val="50000"/>
                </a:srgb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FF">
                  <a:lumMod val="50000"/>
                </a:srgbClr>
              </a:solidFill>
              <a:ln w="9525">
                <a:solidFill>
                  <a:srgbClr val="FFFFFF">
                    <a:lumMod val="50000"/>
                  </a:srgbClr>
                </a:solidFill>
              </a:ln>
              <a:effectLst/>
            </c:spPr>
          </c:marker>
          <c:cat>
            <c:strRef>
              <c:f>Sheet1!$CD$11:$CD$13</c:f>
              <c:strCache>
                <c:ptCount val="3"/>
                <c:pt idx="0">
                  <c:v>Grand Prairie</c:v>
                </c:pt>
                <c:pt idx="1">
                  <c:v>Burford</c:v>
                </c:pt>
                <c:pt idx="2">
                  <c:v>Glendale</c:v>
                </c:pt>
              </c:strCache>
            </c:strRef>
          </c:cat>
          <c:val>
            <c:numRef>
              <c:f>Sheet1!$CF$11:$CF$13</c:f>
              <c:numCache>
                <c:formatCode>General</c:formatCode>
                <c:ptCount val="3"/>
                <c:pt idx="0">
                  <c:v>0.25</c:v>
                </c:pt>
                <c:pt idx="1">
                  <c:v>0.5</c:v>
                </c:pt>
                <c:pt idx="2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BBE-4D49-858E-75C887C65D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0625776"/>
        <c:axId val="1470608192"/>
      </c:lineChart>
      <c:catAx>
        <c:axId val="184346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3480592"/>
        <c:crosses val="autoZero"/>
        <c:auto val="1"/>
        <c:lblAlgn val="ctr"/>
        <c:lblOffset val="100"/>
        <c:noMultiLvlLbl val="0"/>
      </c:catAx>
      <c:valAx>
        <c:axId val="1843480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3465344"/>
        <c:crosses val="autoZero"/>
        <c:crossBetween val="between"/>
      </c:valAx>
      <c:valAx>
        <c:axId val="147060819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0625776"/>
        <c:crosses val="max"/>
        <c:crossBetween val="between"/>
      </c:valAx>
      <c:catAx>
        <c:axId val="14706257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706081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823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925-48DE-8D8F-E16693C1CA25}"/>
              </c:ext>
            </c:extLst>
          </c:dPt>
          <c:dPt>
            <c:idx val="1"/>
            <c:invertIfNegative val="0"/>
            <c:bubble3D val="0"/>
            <c:spPr>
              <a:solidFill>
                <a:srgbClr val="D2D2D2">
                  <a:lumMod val="9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925-48DE-8D8F-E16693C1CA25}"/>
              </c:ext>
            </c:extLst>
          </c:dPt>
          <c:dPt>
            <c:idx val="2"/>
            <c:invertIfNegative val="0"/>
            <c:bubble3D val="0"/>
            <c:spPr>
              <a:solidFill>
                <a:srgbClr val="D2D2D2">
                  <a:lumMod val="9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925-48DE-8D8F-E16693C1CA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Sheet1!$BM$15:$BM$17</c:f>
              <c:strCache>
                <c:ptCount val="3"/>
                <c:pt idx="0">
                  <c:v>Las vegas</c:v>
                </c:pt>
                <c:pt idx="1">
                  <c:v>Reno</c:v>
                </c:pt>
                <c:pt idx="2">
                  <c:v>Portland</c:v>
                </c:pt>
              </c:strCache>
            </c:strRef>
          </c:cat>
          <c:val>
            <c:numRef>
              <c:f>Sheet1!$BN$15:$BN$17</c:f>
              <c:numCache>
                <c:formatCode>General</c:formatCode>
                <c:ptCount val="3"/>
                <c:pt idx="0">
                  <c:v>393</c:v>
                </c:pt>
                <c:pt idx="1">
                  <c:v>660</c:v>
                </c:pt>
                <c:pt idx="2">
                  <c:v>1362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925-48DE-8D8F-E16693C1CA2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9"/>
        <c:axId val="1468159280"/>
        <c:axId val="1615476208"/>
      </c:barChart>
      <c:catAx>
        <c:axId val="1468159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5476208"/>
        <c:crosses val="autoZero"/>
        <c:auto val="1"/>
        <c:lblAlgn val="ctr"/>
        <c:lblOffset val="100"/>
        <c:noMultiLvlLbl val="0"/>
      </c:catAx>
      <c:valAx>
        <c:axId val="1615476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68159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142771084847034E-2"/>
          <c:y val="0.13385624431600313"/>
          <c:w val="0.85626946503464263"/>
          <c:h val="0.649873320899642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Sheet1!$BZ$10</c:f>
              <c:strCache>
                <c:ptCount val="1"/>
                <c:pt idx="0">
                  <c:v>Demand 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5C-4EEB-B9E1-0CE90254F170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5C-4EEB-B9E1-0CE90254F170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A5C-4EEB-B9E1-0CE90254F170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A5C-4EEB-B9E1-0CE90254F170}"/>
              </c:ext>
            </c:extLst>
          </c:dPt>
          <c:cat>
            <c:strRef>
              <c:f>Sheet1!$BY$11:$BY$15</c:f>
              <c:strCache>
                <c:ptCount val="5"/>
                <c:pt idx="0">
                  <c:v>Mckinney</c:v>
                </c:pt>
                <c:pt idx="1">
                  <c:v>Reno</c:v>
                </c:pt>
                <c:pt idx="2">
                  <c:v>rockford</c:v>
                </c:pt>
                <c:pt idx="3">
                  <c:v>Atlanta</c:v>
                </c:pt>
                <c:pt idx="4">
                  <c:v>Harrisburg</c:v>
                </c:pt>
              </c:strCache>
            </c:strRef>
          </c:cat>
          <c:val>
            <c:numRef>
              <c:f>Sheet1!$BZ$11:$BZ$15</c:f>
              <c:numCache>
                <c:formatCode>General</c:formatCode>
                <c:ptCount val="5"/>
                <c:pt idx="0">
                  <c:v>26</c:v>
                </c:pt>
                <c:pt idx="1">
                  <c:v>15</c:v>
                </c:pt>
                <c:pt idx="2">
                  <c:v>13</c:v>
                </c:pt>
                <c:pt idx="3">
                  <c:v>12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5C-4EEB-B9E1-0CE90254F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1470586224"/>
        <c:axId val="1470587936"/>
      </c:barChart>
      <c:lineChart>
        <c:grouping val="standard"/>
        <c:varyColors val="0"/>
        <c:ser>
          <c:idx val="1"/>
          <c:order val="1"/>
          <c:tx>
            <c:strRef>
              <c:f>Sheet1!$CA$10</c:f>
              <c:strCache>
                <c:ptCount val="1"/>
                <c:pt idx="0">
                  <c:v>Distance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Sheet1!$BY$11:$BY$15</c:f>
              <c:strCache>
                <c:ptCount val="5"/>
                <c:pt idx="0">
                  <c:v>Mckinney</c:v>
                </c:pt>
                <c:pt idx="1">
                  <c:v>Reno</c:v>
                </c:pt>
                <c:pt idx="2">
                  <c:v>rockford</c:v>
                </c:pt>
                <c:pt idx="3">
                  <c:v>Atlanta</c:v>
                </c:pt>
                <c:pt idx="4">
                  <c:v>Harrisburg</c:v>
                </c:pt>
              </c:strCache>
            </c:strRef>
          </c:cat>
          <c:val>
            <c:numRef>
              <c:f>Sheet1!$CA$11:$CA$15</c:f>
              <c:numCache>
                <c:formatCode>General</c:formatCode>
                <c:ptCount val="5"/>
                <c:pt idx="0">
                  <c:v>60</c:v>
                </c:pt>
                <c:pt idx="1">
                  <c:v>90</c:v>
                </c:pt>
                <c:pt idx="2">
                  <c:v>110</c:v>
                </c:pt>
                <c:pt idx="3">
                  <c:v>50</c:v>
                </c:pt>
                <c:pt idx="4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A5C-4EEB-B9E1-0CE90254F1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43413968"/>
        <c:axId val="1586703840"/>
      </c:lineChart>
      <c:catAx>
        <c:axId val="147058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0587936"/>
        <c:crosses val="autoZero"/>
        <c:auto val="1"/>
        <c:lblAlgn val="ctr"/>
        <c:lblOffset val="100"/>
        <c:noMultiLvlLbl val="0"/>
      </c:catAx>
      <c:valAx>
        <c:axId val="1470587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0586224"/>
        <c:crosses val="autoZero"/>
        <c:crossBetween val="between"/>
      </c:valAx>
      <c:valAx>
        <c:axId val="158670384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3413968"/>
        <c:crosses val="max"/>
        <c:crossBetween val="between"/>
      </c:valAx>
      <c:catAx>
        <c:axId val="18434139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867038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167434172624452E-2"/>
          <c:y val="7.0618398797313575E-2"/>
          <c:w val="0.91766513165475105"/>
          <c:h val="0.8587632024053728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DE-4214-BE75-AEB0D2B7041C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DE-4214-BE75-AEB0D2B704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Sheet1!$F$6:$F$7</c:f>
              <c:strCache>
                <c:ptCount val="2"/>
                <c:pt idx="0">
                  <c:v>Baseline</c:v>
                </c:pt>
                <c:pt idx="1">
                  <c:v>Prposed</c:v>
                </c:pt>
              </c:strCache>
            </c:strRef>
          </c:cat>
          <c:val>
            <c:numRef>
              <c:f>Sheet1!$G$6:$G$7</c:f>
              <c:numCache>
                <c:formatCode>General</c:formatCode>
                <c:ptCount val="2"/>
                <c:pt idx="0">
                  <c:v>517</c:v>
                </c:pt>
                <c:pt idx="1">
                  <c:v>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DE-4214-BE75-AEB0D2B704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9"/>
        <c:overlap val="-14"/>
        <c:axId val="1598551072"/>
        <c:axId val="1598317232"/>
      </c:barChart>
      <c:catAx>
        <c:axId val="15985510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98317232"/>
        <c:crosses val="autoZero"/>
        <c:auto val="1"/>
        <c:lblAlgn val="ctr"/>
        <c:lblOffset val="100"/>
        <c:noMultiLvlLbl val="0"/>
      </c:catAx>
      <c:valAx>
        <c:axId val="1598317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98551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1B-4F6A-AB8E-5B99DD69854F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1B-4F6A-AB8E-5B99DD6985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Sheet1!$R$6:$R$7</c:f>
              <c:strCache>
                <c:ptCount val="2"/>
                <c:pt idx="0">
                  <c:v>Baseline</c:v>
                </c:pt>
                <c:pt idx="1">
                  <c:v>Proposed</c:v>
                </c:pt>
              </c:strCache>
            </c:strRef>
          </c:cat>
          <c:val>
            <c:numRef>
              <c:f>Sheet1!$S$6:$S$7</c:f>
              <c:numCache>
                <c:formatCode>General</c:formatCode>
                <c:ptCount val="2"/>
                <c:pt idx="0">
                  <c:v>517</c:v>
                </c:pt>
                <c:pt idx="1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1B-4F6A-AB8E-5B99DD6985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9"/>
        <c:overlap val="-27"/>
        <c:axId val="550410208"/>
        <c:axId val="1396088831"/>
      </c:barChart>
      <c:catAx>
        <c:axId val="550410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96088831"/>
        <c:crosses val="autoZero"/>
        <c:auto val="1"/>
        <c:lblAlgn val="ctr"/>
        <c:lblOffset val="100"/>
        <c:noMultiLvlLbl val="0"/>
      </c:catAx>
      <c:valAx>
        <c:axId val="139608883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50410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E6-407C-9CC6-77552BCE553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E6-407C-9CC6-77552BCE55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Sheet1!$R$31:$R$32</c:f>
              <c:strCache>
                <c:ptCount val="2"/>
                <c:pt idx="0">
                  <c:v>Baseline</c:v>
                </c:pt>
                <c:pt idx="1">
                  <c:v>Proposed</c:v>
                </c:pt>
              </c:strCache>
            </c:strRef>
          </c:cat>
          <c:val>
            <c:numRef>
              <c:f>Sheet1!$S$31:$S$32</c:f>
              <c:numCache>
                <c:formatCode>General</c:formatCode>
                <c:ptCount val="2"/>
                <c:pt idx="0">
                  <c:v>27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E6-407C-9CC6-77552BCE55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9"/>
        <c:overlap val="-27"/>
        <c:axId val="2134368319"/>
        <c:axId val="2134370031"/>
      </c:barChart>
      <c:catAx>
        <c:axId val="21343683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4370031"/>
        <c:crosses val="autoZero"/>
        <c:auto val="1"/>
        <c:lblAlgn val="ctr"/>
        <c:lblOffset val="100"/>
        <c:noMultiLvlLbl val="0"/>
      </c:catAx>
      <c:valAx>
        <c:axId val="213437003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4368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0D4-4D9F-B01B-16F63A0BD33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D4-4D9F-B01B-16F63A0BD3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Sheet1!$F$84:$F$85</c:f>
              <c:strCache>
                <c:ptCount val="2"/>
                <c:pt idx="0">
                  <c:v>Baseline</c:v>
                </c:pt>
                <c:pt idx="1">
                  <c:v>Proposed</c:v>
                </c:pt>
              </c:strCache>
            </c:strRef>
          </c:cat>
          <c:val>
            <c:numRef>
              <c:f>Sheet1!$G$84:$G$85</c:f>
              <c:numCache>
                <c:formatCode>General</c:formatCode>
                <c:ptCount val="2"/>
                <c:pt idx="0">
                  <c:v>27</c:v>
                </c:pt>
                <c:pt idx="1">
                  <c:v>14.5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D4-4D9F-B01B-16F63A0BD3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4992896"/>
        <c:axId val="1684311040"/>
      </c:barChart>
      <c:catAx>
        <c:axId val="16849928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4311040"/>
        <c:crosses val="autoZero"/>
        <c:auto val="1"/>
        <c:lblAlgn val="ctr"/>
        <c:lblOffset val="100"/>
        <c:noMultiLvlLbl val="0"/>
      </c:catAx>
      <c:valAx>
        <c:axId val="1684311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8499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8477546549835708E-2"/>
          <c:y val="9.1503267973856203E-2"/>
          <c:w val="0.85104052573932087"/>
          <c:h val="0.8169934640522875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D2D2D2"/>
            </a:solidFill>
            <a:ln w="9525" cmpd="sng" algn="ctr">
              <a:solidFill>
                <a:srgbClr val="FFFFFF"/>
              </a:solidFill>
              <a:prstDash val="solid"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7823DC"/>
              </a:solidFill>
              <a:ln w="9525" cmpd="sng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05E3-4772-AF84-B5BB2BB682EB}"/>
              </c:ext>
            </c:extLst>
          </c:dPt>
          <c:dLbls>
            <c:dLbl>
              <c:idx val="0"/>
              <c:layout>
                <c:manualLayout>
                  <c:x val="0.42278203723986857"/>
                  <c:y val="1.6339869281045752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05E3-4772-AF84-B5BB2BB682EB}"/>
                </c:ext>
              </c:extLst>
            </c:dLbl>
            <c:dLbl>
              <c:idx val="1"/>
              <c:layout>
                <c:manualLayout>
                  <c:x val="0.48630887185104055"/>
                  <c:y val="1.6339869281045752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05E3-4772-AF84-B5BB2BB682E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Sheet1!$A$1:$B$1</c:f>
              <c:numCache>
                <c:formatCode>General</c:formatCode>
                <c:ptCount val="2"/>
                <c:pt idx="0">
                  <c:v>340</c:v>
                </c:pt>
                <c:pt idx="1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5E3-4772-AF84-B5BB2BB682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27641423"/>
        <c:axId val="1"/>
      </c:barChart>
      <c:catAx>
        <c:axId val="127641423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one"/>
        <c:spPr>
          <a:ln w="9525" cmpd="sng" algn="ctr">
            <a:solidFill>
              <a:srgbClr val="000000"/>
            </a:solidFill>
            <a:prstDash val="solid"/>
          </a:ln>
        </c:spPr>
        <c:txPr>
          <a:bodyPr wrap="none"/>
          <a:lstStyle/>
          <a:p>
            <a:pPr>
              <a:defRPr sz="1000" kern="1200">
                <a:latin typeface="Arial"/>
                <a:ea typeface="+mn-ea"/>
                <a:cs typeface="Arial"/>
                <a:sym typeface="Arial"/>
              </a:defRPr>
            </a:pPr>
            <a:endParaRPr lang="en-US"/>
          </a:p>
        </c:tx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0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127641423"/>
        <c:crosses val="max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576808721506442E-2"/>
          <c:y val="9.1503267973856203E-2"/>
          <c:w val="0.89147670961347869"/>
          <c:h val="0.81699346405228757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D2D2D2"/>
            </a:solidFill>
            <a:ln w="9525" cmpd="sng" algn="ctr">
              <a:solidFill>
                <a:srgbClr val="FFFFFF"/>
              </a:solidFill>
              <a:prstDash val="solid"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7823DC"/>
              </a:solidFill>
              <a:ln w="9525" cmpd="sng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FE7C-4A3C-B194-6FC818235E29}"/>
              </c:ext>
            </c:extLst>
          </c:dPt>
          <c:dLbls>
            <c:dLbl>
              <c:idx val="0"/>
              <c:layout>
                <c:manualLayout>
                  <c:x val="0.48761149653121905"/>
                  <c:y val="1.6339869281045752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FE7C-4A3C-B194-6FC818235E29}"/>
                </c:ext>
              </c:extLst>
            </c:dLbl>
            <c:dLbl>
              <c:idx val="1"/>
              <c:layout>
                <c:manualLayout>
                  <c:x val="0.33102081268582756"/>
                  <c:y val="1.6339869281045752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FE7C-4A3C-B194-6FC818235E2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Sheet1!$A$1:$B$1</c:f>
              <c:numCache>
                <c:formatCode>General</c:formatCode>
                <c:ptCount val="2"/>
                <c:pt idx="0">
                  <c:v>22.4</c:v>
                </c:pt>
                <c:pt idx="1">
                  <c:v>14.5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E7C-4A3C-B194-6FC818235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656156895"/>
        <c:axId val="1"/>
      </c:barChart>
      <c:catAx>
        <c:axId val="656156895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out"/>
        <c:minorTickMark val="none"/>
        <c:tickLblPos val="none"/>
        <c:spPr>
          <a:ln w="9525" cmpd="sng" algn="ctr">
            <a:solidFill>
              <a:srgbClr val="000000"/>
            </a:solidFill>
            <a:prstDash val="solid"/>
          </a:ln>
        </c:spPr>
        <c:txPr>
          <a:bodyPr wrap="none"/>
          <a:lstStyle/>
          <a:p>
            <a:pPr>
              <a:defRPr sz="1000" kern="1200">
                <a:latin typeface="Arial"/>
                <a:ea typeface="+mn-ea"/>
                <a:cs typeface="Arial"/>
                <a:sym typeface="Arial"/>
              </a:defRPr>
            </a:pPr>
            <a:endParaRPr lang="en-US"/>
          </a:p>
        </c:tx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2.4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656156895"/>
        <c:crosses val="max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Sheet1!$CU$18</c:f>
              <c:strCache>
                <c:ptCount val="1"/>
                <c:pt idx="0">
                  <c:v>Within Network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67-E94B-A675-3DC24E7359BD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67-E94B-A675-3DC24E7359B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A67-E94B-A675-3DC24E7359B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Sheet1!$CT$19:$CT$21</c:f>
              <c:strCache>
                <c:ptCount val="3"/>
                <c:pt idx="0">
                  <c:v>Service Level</c:v>
                </c:pt>
                <c:pt idx="1">
                  <c:v>Baseline</c:v>
                </c:pt>
                <c:pt idx="2">
                  <c:v>Cost Optimisation</c:v>
                </c:pt>
              </c:strCache>
            </c:strRef>
          </c:cat>
          <c:val>
            <c:numRef>
              <c:f>Sheet1!$CU$19:$CU$21</c:f>
              <c:numCache>
                <c:formatCode>General</c:formatCode>
                <c:ptCount val="3"/>
                <c:pt idx="0">
                  <c:v>400</c:v>
                </c:pt>
                <c:pt idx="1">
                  <c:v>517</c:v>
                </c:pt>
                <c:pt idx="2">
                  <c:v>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67-E94B-A675-3DC24E7359BD}"/>
            </c:ext>
          </c:extLst>
        </c:ser>
        <c:ser>
          <c:idx val="1"/>
          <c:order val="1"/>
          <c:tx>
            <c:strRef>
              <c:f>Sheet1!$CV$18</c:f>
              <c:strCache>
                <c:ptCount val="1"/>
                <c:pt idx="0">
                  <c:v>Port to LC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Sheet1!$CT$19:$CT$21</c:f>
              <c:strCache>
                <c:ptCount val="3"/>
                <c:pt idx="0">
                  <c:v>Service Level</c:v>
                </c:pt>
                <c:pt idx="1">
                  <c:v>Baseline</c:v>
                </c:pt>
                <c:pt idx="2">
                  <c:v>Cost Optimisation</c:v>
                </c:pt>
              </c:strCache>
            </c:strRef>
          </c:cat>
          <c:val>
            <c:numRef>
              <c:f>Sheet1!$CV$19:$CV$21</c:f>
              <c:numCache>
                <c:formatCode>General</c:formatCode>
                <c:ptCount val="3"/>
                <c:pt idx="0">
                  <c:v>160</c:v>
                </c:pt>
                <c:pt idx="1">
                  <c:v>32</c:v>
                </c:pt>
                <c:pt idx="2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A67-E94B-A675-3DC24E7359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4674415"/>
        <c:axId val="54676127"/>
      </c:barChart>
      <c:catAx>
        <c:axId val="546744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76127"/>
        <c:crosses val="autoZero"/>
        <c:auto val="1"/>
        <c:lblAlgn val="ctr"/>
        <c:lblOffset val="100"/>
        <c:noMultiLvlLbl val="0"/>
      </c:catAx>
      <c:valAx>
        <c:axId val="54676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674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391B4-A7B8-4DA7-BE79-A26093C71E92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B2782-2960-41E3-A120-70E9B22BE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9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510045-C0B0-48A4-9030-426549F7F6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53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youtube.com/KearneyOfficial" TargetMode="External"/><Relationship Id="rId3" Type="http://schemas.openxmlformats.org/officeDocument/2006/relationships/slideMaster" Target="../slideMasters/slideMaster1.xml"/><Relationship Id="rId7" Type="http://schemas.openxmlformats.org/officeDocument/2006/relationships/hyperlink" Target="https://www.linkedin.com/company/kearney" TargetMode="External"/><Relationship Id="rId12" Type="http://schemas.openxmlformats.org/officeDocument/2006/relationships/image" Target="../media/image5.png"/><Relationship Id="rId2" Type="http://schemas.openxmlformats.org/officeDocument/2006/relationships/tags" Target="../tags/tag25.xml"/><Relationship Id="rId16" Type="http://schemas.openxmlformats.org/officeDocument/2006/relationships/image" Target="../media/image7.png"/><Relationship Id="rId1" Type="http://schemas.openxmlformats.org/officeDocument/2006/relationships/tags" Target="../tags/tag24.xml"/><Relationship Id="rId6" Type="http://schemas.openxmlformats.org/officeDocument/2006/relationships/image" Target="../media/image2.emf"/><Relationship Id="rId11" Type="http://schemas.openxmlformats.org/officeDocument/2006/relationships/hyperlink" Target="https://twitter.com/Kearney" TargetMode="External"/><Relationship Id="rId5" Type="http://schemas.openxmlformats.org/officeDocument/2006/relationships/image" Target="../media/image1.emf"/><Relationship Id="rId15" Type="http://schemas.openxmlformats.org/officeDocument/2006/relationships/hyperlink" Target="https://www.facebook.com/Kearney/" TargetMode="External"/><Relationship Id="rId10" Type="http://schemas.openxmlformats.org/officeDocument/2006/relationships/image" Target="../media/image4.png"/><Relationship Id="rId4" Type="http://schemas.openxmlformats.org/officeDocument/2006/relationships/oleObject" Target="../embeddings/oleObject12.bin"/><Relationship Id="rId9" Type="http://schemas.openxmlformats.org/officeDocument/2006/relationships/hyperlink" Target="https://www.instagram.com/kearneyofficial/" TargetMode="External"/><Relationship Id="rId1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kearneyofficial/" TargetMode="External"/><Relationship Id="rId13" Type="http://schemas.openxmlformats.org/officeDocument/2006/relationships/image" Target="../media/image6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.png"/><Relationship Id="rId12" Type="http://schemas.openxmlformats.org/officeDocument/2006/relationships/hyperlink" Target="https://youtube.com/Kearney" TargetMode="External"/><Relationship Id="rId2" Type="http://schemas.openxmlformats.org/officeDocument/2006/relationships/tags" Target="../tags/tag49.xml"/><Relationship Id="rId16" Type="http://schemas.openxmlformats.org/officeDocument/2006/relationships/image" Target="../media/image2.emf"/><Relationship Id="rId1" Type="http://schemas.openxmlformats.org/officeDocument/2006/relationships/tags" Target="../tags/tag48.xml"/><Relationship Id="rId6" Type="http://schemas.openxmlformats.org/officeDocument/2006/relationships/hyperlink" Target="https://www.linkedin.com/company/kearney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.emf"/><Relationship Id="rId15" Type="http://schemas.openxmlformats.org/officeDocument/2006/relationships/image" Target="../media/image7.png"/><Relationship Id="rId10" Type="http://schemas.openxmlformats.org/officeDocument/2006/relationships/hyperlink" Target="https://twitter.com/Kearney" TargetMode="External"/><Relationship Id="rId4" Type="http://schemas.openxmlformats.org/officeDocument/2006/relationships/oleObject" Target="../embeddings/oleObject24.bin"/><Relationship Id="rId9" Type="http://schemas.openxmlformats.org/officeDocument/2006/relationships/image" Target="../media/image4.png"/><Relationship Id="rId14" Type="http://schemas.openxmlformats.org/officeDocument/2006/relationships/hyperlink" Target="https://www.facebook.com/Kearney/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Relationship Id="rId4" Type="http://schemas.openxmlformats.org/officeDocument/2006/relationships/image" Target="../media/image8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F16389-E8B9-4DEC-A80C-6A9DC0D84D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3374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F16389-E8B9-4DEC-A80C-6A9DC0D84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2FACB92-DF5A-4400-AA4D-954830BAB29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D4FE1-9E37-084D-B5CD-5C8B5F3169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1001" y="381000"/>
            <a:ext cx="5334000" cy="1518442"/>
          </a:xfrm>
        </p:spPr>
        <p:txBody>
          <a:bodyPr lIns="0" rIns="0" anchor="t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800"/>
            </a:lvl1pPr>
          </a:lstStyle>
          <a:p>
            <a:r>
              <a:rPr lang="en-US"/>
              <a:t>What are you here </a:t>
            </a:r>
            <a:br>
              <a:rPr lang="en-US"/>
            </a:br>
            <a:r>
              <a:rPr lang="en-US"/>
              <a:t>to say? Set the tone.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B117B-053B-D74C-BAD6-ABB3754D81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1001" y="2667000"/>
            <a:ext cx="5334000" cy="1143000"/>
          </a:xfrm>
        </p:spPr>
        <p:txBody>
          <a:bodyPr lIns="0" rIns="0"/>
          <a:lstStyle>
            <a:lvl1pPr marL="0" indent="952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/>
            </a:lvl1pPr>
            <a:lvl2pPr marL="0" marR="0" indent="95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20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lvl3pPr>
            <a:lvl4pPr marL="0" indent="9525" algn="l"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lvl4pPr>
            <a:lvl5pPr marL="0" indent="-1819275" algn="l">
              <a:spcAft>
                <a:spcPts val="0"/>
              </a:spcAft>
              <a:buNone/>
              <a:tabLst/>
              <a:defRPr sz="16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Add supporting detail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5" name="Picture Placeholder 33">
            <a:extLst>
              <a:ext uri="{FF2B5EF4-FFF2-40B4-BE49-F238E27FC236}">
                <a16:creationId xmlns:a16="http://schemas.microsoft.com/office/drawing/2014/main" id="{1D5CCC86-3F10-B647-A528-00A8217389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102350" y="0"/>
            <a:ext cx="6089650" cy="6858000"/>
          </a:xfrm>
          <a:custGeom>
            <a:avLst/>
            <a:gdLst>
              <a:gd name="connsiteX0" fmla="*/ 0 w 6089650"/>
              <a:gd name="connsiteY0" fmla="*/ 0 h 6858000"/>
              <a:gd name="connsiteX1" fmla="*/ 1595374 w 6089650"/>
              <a:gd name="connsiteY1" fmla="*/ 0 h 6858000"/>
              <a:gd name="connsiteX2" fmla="*/ 1595374 w 6089650"/>
              <a:gd name="connsiteY2" fmla="*/ 2523300 h 6858000"/>
              <a:gd name="connsiteX3" fmla="*/ 2028381 w 6089650"/>
              <a:gd name="connsiteY3" fmla="*/ 2523300 h 6858000"/>
              <a:gd name="connsiteX4" fmla="*/ 4196207 w 6089650"/>
              <a:gd name="connsiteY4" fmla="*/ 0 h 6858000"/>
              <a:gd name="connsiteX5" fmla="*/ 6089650 w 6089650"/>
              <a:gd name="connsiteY5" fmla="*/ 0 h 6858000"/>
              <a:gd name="connsiteX6" fmla="*/ 6089650 w 6089650"/>
              <a:gd name="connsiteY6" fmla="*/ 149543 h 6858000"/>
              <a:gd name="connsiteX7" fmla="*/ 3336607 w 6089650"/>
              <a:gd name="connsiteY7" fmla="*/ 3429000 h 6858000"/>
              <a:gd name="connsiteX8" fmla="*/ 6089650 w 6089650"/>
              <a:gd name="connsiteY8" fmla="*/ 6708394 h 6858000"/>
              <a:gd name="connsiteX9" fmla="*/ 6089650 w 6089650"/>
              <a:gd name="connsiteY9" fmla="*/ 6858000 h 6858000"/>
              <a:gd name="connsiteX10" fmla="*/ 4197350 w 6089650"/>
              <a:gd name="connsiteY10" fmla="*/ 6858000 h 6858000"/>
              <a:gd name="connsiteX11" fmla="*/ 2049907 w 6089650"/>
              <a:gd name="connsiteY11" fmla="*/ 4309428 h 6858000"/>
              <a:gd name="connsiteX12" fmla="*/ 1595311 w 6089650"/>
              <a:gd name="connsiteY12" fmla="*/ 4309301 h 6858000"/>
              <a:gd name="connsiteX13" fmla="*/ 1595311 w 6089650"/>
              <a:gd name="connsiteY13" fmla="*/ 6858000 h 6858000"/>
              <a:gd name="connsiteX14" fmla="*/ 0 w 6089650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89650" h="6858000">
                <a:moveTo>
                  <a:pt x="0" y="0"/>
                </a:moveTo>
                <a:lnTo>
                  <a:pt x="1595374" y="0"/>
                </a:lnTo>
                <a:lnTo>
                  <a:pt x="1595374" y="2523300"/>
                </a:lnTo>
                <a:lnTo>
                  <a:pt x="2028381" y="2523300"/>
                </a:lnTo>
                <a:lnTo>
                  <a:pt x="4196207" y="0"/>
                </a:lnTo>
                <a:lnTo>
                  <a:pt x="6089650" y="0"/>
                </a:lnTo>
                <a:lnTo>
                  <a:pt x="6089650" y="149543"/>
                </a:lnTo>
                <a:lnTo>
                  <a:pt x="3336607" y="3429000"/>
                </a:lnTo>
                <a:lnTo>
                  <a:pt x="6089650" y="6708394"/>
                </a:lnTo>
                <a:lnTo>
                  <a:pt x="6089650" y="6858000"/>
                </a:lnTo>
                <a:lnTo>
                  <a:pt x="4197350" y="6858000"/>
                </a:lnTo>
                <a:lnTo>
                  <a:pt x="2049907" y="4309428"/>
                </a:lnTo>
                <a:lnTo>
                  <a:pt x="1595311" y="4309301"/>
                </a:lnTo>
                <a:lnTo>
                  <a:pt x="15953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1E1F9-B553-404E-B4A0-E71530CCD44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1000" y="6248400"/>
            <a:ext cx="1905000" cy="2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72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A699C7-7B2A-FE48-B204-2A35A8621D62}"/>
              </a:ext>
            </a:extLst>
          </p:cNvPr>
          <p:cNvSpPr/>
          <p:nvPr userDrawn="1"/>
        </p:nvSpPr>
        <p:spPr bwMode="gray">
          <a:xfrm>
            <a:off x="2855914" y="-1587"/>
            <a:ext cx="32400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7CCCB-F6CD-F24D-9CF5-FE9F81B12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830997"/>
          </a:xfrm>
        </p:spPr>
        <p:txBody>
          <a:bodyPr wrap="square" lIns="0" tIns="0" rIns="0" bIns="0" anchorCtr="0">
            <a:spAutoFit/>
          </a:bodyPr>
          <a:lstStyle>
            <a:lvl1pPr>
              <a:defRPr/>
            </a:lvl1pPr>
          </a:lstStyle>
          <a:p>
            <a:r>
              <a:rPr lang="en-US"/>
              <a:t>Key message. If the audience reads just this, it will be enough. Make every word count. Say it like you would in the room.</a:t>
            </a:r>
          </a:p>
        </p:txBody>
      </p:sp>
    </p:spTree>
    <p:extLst>
      <p:ext uri="{BB962C8B-B14F-4D97-AF65-F5344CB8AC3E}">
        <p14:creationId xmlns:p14="http://schemas.microsoft.com/office/powerpoint/2010/main" val="3346166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A699C7-7B2A-FE48-B204-2A35A8621D62}"/>
              </a:ext>
            </a:extLst>
          </p:cNvPr>
          <p:cNvSpPr/>
          <p:nvPr userDrawn="1"/>
        </p:nvSpPr>
        <p:spPr bwMode="gray">
          <a:xfrm>
            <a:off x="2855914" y="-1587"/>
            <a:ext cx="32400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7CCCB-F6CD-F24D-9CF5-FE9F81B12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5343525" cy="830997"/>
          </a:xfrm>
        </p:spPr>
        <p:txBody>
          <a:bodyPr wrap="square" lIns="0" tIns="0" rIns="0" bIns="0" anchorCtr="0">
            <a:spAutoFit/>
          </a:bodyPr>
          <a:lstStyle>
            <a:lvl1pPr>
              <a:defRPr/>
            </a:lvl1pPr>
          </a:lstStyle>
          <a:p>
            <a:r>
              <a:rPr lang="en-US"/>
              <a:t>Key message. If the audience reads just this, it will be enough. Make every word count. Say it like you would in the room.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EF0F-449D-494E-B003-BA0DE42F6122}"/>
              </a:ext>
            </a:extLst>
          </p:cNvPr>
          <p:cNvSpPr>
            <a:spLocks noGrp="1"/>
          </p:cNvSpPr>
          <p:nvPr>
            <p:ph sz="half" idx="1"/>
          </p:nvPr>
        </p:nvSpPr>
        <p:spPr bwMode="gray">
          <a:xfrm>
            <a:off x="381001" y="1905000"/>
            <a:ext cx="5334000" cy="4187824"/>
          </a:xfrm>
        </p:spPr>
        <p:txBody>
          <a:bodyPr/>
          <a:lstStyle>
            <a:lvl2pPr marL="177800" indent="-1778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2pPr>
            <a:lvl3pPr marL="359156" indent="-1778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3pPr>
            <a:lvl4pPr marL="538734" indent="-1778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243C-D223-024A-A211-1CD96C903785}"/>
              </a:ext>
            </a:extLst>
          </p:cNvPr>
          <p:cNvSpPr>
            <a:spLocks noGrp="1"/>
          </p:cNvSpPr>
          <p:nvPr>
            <p:ph sz="half" idx="2"/>
          </p:nvPr>
        </p:nvSpPr>
        <p:spPr bwMode="gray">
          <a:xfrm>
            <a:off x="6476999" y="1905000"/>
            <a:ext cx="5334001" cy="4187825"/>
          </a:xfrm>
        </p:spPr>
        <p:txBody>
          <a:bodyPr/>
          <a:lstStyle>
            <a:lvl2pPr marL="177800" indent="-1778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9709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897343-393D-0E44-A97B-2079B348B1F9}"/>
              </a:ext>
            </a:extLst>
          </p:cNvPr>
          <p:cNvSpPr/>
          <p:nvPr userDrawn="1"/>
        </p:nvSpPr>
        <p:spPr bwMode="gray">
          <a:xfrm>
            <a:off x="3044825" y="0"/>
            <a:ext cx="4575175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631238-F440-4B1F-8D7B-809C61CB6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2286000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95ABA3D-BEC2-4D38-9AFA-4954F306F2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8004175" y="381000"/>
            <a:ext cx="3806826" cy="3701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Heading: Make your point.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D8852F4-3A40-41CF-8793-5F648FBC7E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3429000" y="381000"/>
            <a:ext cx="3810000" cy="3701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Heading: Make your point.</a:t>
            </a:r>
          </a:p>
        </p:txBody>
      </p:sp>
    </p:spTree>
    <p:extLst>
      <p:ext uri="{BB962C8B-B14F-4D97-AF65-F5344CB8AC3E}">
        <p14:creationId xmlns:p14="http://schemas.microsoft.com/office/powerpoint/2010/main" val="3192949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0726B13-8A06-4C2F-B3E2-C6E4FDCB91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5197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0726B13-8A06-4C2F-B3E2-C6E4FDCB9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14DD698-12A5-415B-97E6-9C6DBEB91E8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0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A1EFBD-66C8-4081-AADF-2B4A352FE64D}"/>
              </a:ext>
            </a:extLst>
          </p:cNvPr>
          <p:cNvSpPr/>
          <p:nvPr userDrawn="1"/>
        </p:nvSpPr>
        <p:spPr bwMode="gray">
          <a:xfrm>
            <a:off x="0" y="-1587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7508A2-A0AF-4811-ACA1-FC84D131531A}"/>
              </a:ext>
            </a:extLst>
          </p:cNvPr>
          <p:cNvSpPr/>
          <p:nvPr userDrawn="1"/>
        </p:nvSpPr>
        <p:spPr bwMode="gray">
          <a:xfrm>
            <a:off x="-7168" y="3048000"/>
            <a:ext cx="6101581" cy="3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Picture Placeholder 21">
            <a:extLst>
              <a:ext uri="{FF2B5EF4-FFF2-40B4-BE49-F238E27FC236}">
                <a16:creationId xmlns:a16="http://schemas.microsoft.com/office/drawing/2014/main" id="{3448625E-017A-4951-9ED5-25641345A0F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722550" y="-1587"/>
            <a:ext cx="2373449" cy="26685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D364477-0314-4F10-9D10-E2EF9653C5E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381000" y="3163395"/>
            <a:ext cx="2667000" cy="193899"/>
          </a:xfrm>
        </p:spPr>
        <p:txBody>
          <a:bodyPr wrap="square" lIns="0" tIns="0" rIns="0" bIns="0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Areas of Expertise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F7FD24E3-E069-4B35-9C18-F463735BC89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428999" y="3163395"/>
            <a:ext cx="2286001" cy="193899"/>
          </a:xfrm>
        </p:spPr>
        <p:txBody>
          <a:bodyPr wrap="square" lIns="0" tIns="0" rIns="0" bIns="0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Education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B904A-F76F-4A89-9C9D-B0B0D1D3C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2286000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Surname Name</a:t>
            </a:r>
            <a:br>
              <a:rPr lang="en-US"/>
            </a:br>
            <a:r>
              <a:rPr lang="en-US" b="0"/>
              <a:t>Position, Office, Country</a:t>
            </a:r>
            <a:endParaRPr lang="en-US"/>
          </a:p>
        </p:txBody>
      </p:sp>
      <p:grpSp>
        <p:nvGrpSpPr>
          <p:cNvPr id="35" name="Graphic 19">
            <a:extLst>
              <a:ext uri="{FF2B5EF4-FFF2-40B4-BE49-F238E27FC236}">
                <a16:creationId xmlns:a16="http://schemas.microsoft.com/office/drawing/2014/main" id="{0DF2BC8F-BD6E-4BED-A9DD-8DCAEA9A50D4}"/>
              </a:ext>
            </a:extLst>
          </p:cNvPr>
          <p:cNvGrpSpPr/>
          <p:nvPr userDrawn="1"/>
        </p:nvGrpSpPr>
        <p:grpSpPr bwMode="gray">
          <a:xfrm>
            <a:off x="758825" y="6383803"/>
            <a:ext cx="765175" cy="90021"/>
            <a:chOff x="1562100" y="2895600"/>
            <a:chExt cx="9067800" cy="1066800"/>
          </a:xfrm>
          <a:solidFill>
            <a:schemeClr val="tx1"/>
          </a:solidFill>
        </p:grpSpPr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AC1D5788-EC41-4A64-9CD3-6E3CB88E41EC}"/>
                </a:ext>
              </a:extLst>
            </p:cNvPr>
            <p:cNvSpPr/>
            <p:nvPr/>
          </p:nvSpPr>
          <p:spPr bwMode="gray">
            <a:xfrm>
              <a:off x="4104322" y="2895600"/>
              <a:ext cx="1124140" cy="1070576"/>
            </a:xfrm>
            <a:custGeom>
              <a:avLst/>
              <a:gdLst>
                <a:gd name="connsiteX0" fmla="*/ 684086 w 1124140"/>
                <a:gd name="connsiteY0" fmla="*/ 0 h 1070576"/>
                <a:gd name="connsiteX1" fmla="*/ 439103 w 1124140"/>
                <a:gd name="connsiteY1" fmla="*/ 0 h 1070576"/>
                <a:gd name="connsiteX2" fmla="*/ 0 w 1124140"/>
                <a:gd name="connsiteY2" fmla="*/ 1070482 h 1070576"/>
                <a:gd name="connsiteX3" fmla="*/ 142875 w 1124140"/>
                <a:gd name="connsiteY3" fmla="*/ 1070482 h 1070576"/>
                <a:gd name="connsiteX4" fmla="*/ 258985 w 1124140"/>
                <a:gd name="connsiteY4" fmla="*/ 783579 h 1070576"/>
                <a:gd name="connsiteX5" fmla="*/ 859060 w 1124140"/>
                <a:gd name="connsiteY5" fmla="*/ 783579 h 1070576"/>
                <a:gd name="connsiteX6" fmla="*/ 975741 w 1124140"/>
                <a:gd name="connsiteY6" fmla="*/ 1070576 h 1070576"/>
                <a:gd name="connsiteX7" fmla="*/ 1124141 w 1124140"/>
                <a:gd name="connsiteY7" fmla="*/ 1070576 h 1070576"/>
                <a:gd name="connsiteX8" fmla="*/ 310420 w 1124140"/>
                <a:gd name="connsiteY8" fmla="*/ 656224 h 1070576"/>
                <a:gd name="connsiteX9" fmla="*/ 522922 w 1124140"/>
                <a:gd name="connsiteY9" fmla="*/ 133964 h 1070576"/>
                <a:gd name="connsiteX10" fmla="*/ 595503 w 1124140"/>
                <a:gd name="connsiteY10" fmla="*/ 133964 h 1070576"/>
                <a:gd name="connsiteX11" fmla="*/ 807053 w 1124140"/>
                <a:gd name="connsiteY11" fmla="*/ 656224 h 107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140" h="1070576">
                  <a:moveTo>
                    <a:pt x="684086" y="0"/>
                  </a:moveTo>
                  <a:lnTo>
                    <a:pt x="439103" y="0"/>
                  </a:lnTo>
                  <a:lnTo>
                    <a:pt x="0" y="1070482"/>
                  </a:lnTo>
                  <a:lnTo>
                    <a:pt x="142875" y="1070482"/>
                  </a:lnTo>
                  <a:lnTo>
                    <a:pt x="258985" y="783579"/>
                  </a:lnTo>
                  <a:lnTo>
                    <a:pt x="859060" y="783579"/>
                  </a:lnTo>
                  <a:lnTo>
                    <a:pt x="975741" y="1070576"/>
                  </a:lnTo>
                  <a:lnTo>
                    <a:pt x="1124141" y="1070576"/>
                  </a:lnTo>
                  <a:close/>
                  <a:moveTo>
                    <a:pt x="310420" y="656224"/>
                  </a:moveTo>
                  <a:lnTo>
                    <a:pt x="522922" y="133964"/>
                  </a:lnTo>
                  <a:lnTo>
                    <a:pt x="595503" y="133964"/>
                  </a:lnTo>
                  <a:lnTo>
                    <a:pt x="807053" y="6562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009902B4-2695-4527-B5C8-31F48F2A9654}"/>
                </a:ext>
              </a:extLst>
            </p:cNvPr>
            <p:cNvSpPr/>
            <p:nvPr/>
          </p:nvSpPr>
          <p:spPr bwMode="gray">
            <a:xfrm>
              <a:off x="9544050" y="2895600"/>
              <a:ext cx="1090041" cy="1070481"/>
            </a:xfrm>
            <a:custGeom>
              <a:avLst/>
              <a:gdLst>
                <a:gd name="connsiteX0" fmla="*/ 616458 w 1090041"/>
                <a:gd name="connsiteY0" fmla="*/ 625447 h 1070481"/>
                <a:gd name="connsiteX1" fmla="*/ 616458 w 1090041"/>
                <a:gd name="connsiteY1" fmla="*/ 1070482 h 1070481"/>
                <a:gd name="connsiteX2" fmla="*/ 475679 w 1090041"/>
                <a:gd name="connsiteY2" fmla="*/ 1070482 h 1070481"/>
                <a:gd name="connsiteX3" fmla="*/ 475679 w 1090041"/>
                <a:gd name="connsiteY3" fmla="*/ 623936 h 1070481"/>
                <a:gd name="connsiteX4" fmla="*/ 0 w 1090041"/>
                <a:gd name="connsiteY4" fmla="*/ 0 h 1070481"/>
                <a:gd name="connsiteX5" fmla="*/ 168402 w 1090041"/>
                <a:gd name="connsiteY5" fmla="*/ 0 h 1070481"/>
                <a:gd name="connsiteX6" fmla="*/ 545020 w 1090041"/>
                <a:gd name="connsiteY6" fmla="*/ 495448 h 1070481"/>
                <a:gd name="connsiteX7" fmla="*/ 926306 w 1090041"/>
                <a:gd name="connsiteY7" fmla="*/ 0 h 1070481"/>
                <a:gd name="connsiteX8" fmla="*/ 1090041 w 1090041"/>
                <a:gd name="connsiteY8" fmla="*/ 0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0041" h="1070481">
                  <a:moveTo>
                    <a:pt x="616458" y="625447"/>
                  </a:moveTo>
                  <a:lnTo>
                    <a:pt x="616458" y="1070482"/>
                  </a:lnTo>
                  <a:lnTo>
                    <a:pt x="475679" y="1070482"/>
                  </a:lnTo>
                  <a:lnTo>
                    <a:pt x="475679" y="623936"/>
                  </a:lnTo>
                  <a:lnTo>
                    <a:pt x="0" y="0"/>
                  </a:lnTo>
                  <a:lnTo>
                    <a:pt x="168402" y="0"/>
                  </a:lnTo>
                  <a:lnTo>
                    <a:pt x="545020" y="495448"/>
                  </a:lnTo>
                  <a:lnTo>
                    <a:pt x="926306" y="0"/>
                  </a:lnTo>
                  <a:lnTo>
                    <a:pt x="109004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3AD1063-D2B8-4B6A-A86D-08AD8E37AAD7}"/>
                </a:ext>
              </a:extLst>
            </p:cNvPr>
            <p:cNvSpPr/>
            <p:nvPr/>
          </p:nvSpPr>
          <p:spPr bwMode="gray">
            <a:xfrm>
              <a:off x="2901981" y="2895600"/>
              <a:ext cx="885825" cy="1070481"/>
            </a:xfrm>
            <a:custGeom>
              <a:avLst/>
              <a:gdLst>
                <a:gd name="connsiteX0" fmla="*/ 885825 w 885825"/>
                <a:gd name="connsiteY0" fmla="*/ 1070482 h 1070481"/>
                <a:gd name="connsiteX1" fmla="*/ 0 w 885825"/>
                <a:gd name="connsiteY1" fmla="*/ 1070482 h 1070481"/>
                <a:gd name="connsiteX2" fmla="*/ 0 w 885825"/>
                <a:gd name="connsiteY2" fmla="*/ 0 h 1070481"/>
                <a:gd name="connsiteX3" fmla="*/ 885825 w 885825"/>
                <a:gd name="connsiteY3" fmla="*/ 0 h 1070481"/>
                <a:gd name="connsiteX4" fmla="*/ 885825 w 885825"/>
                <a:gd name="connsiteY4" fmla="*/ 126128 h 1070481"/>
                <a:gd name="connsiteX5" fmla="*/ 132398 w 885825"/>
                <a:gd name="connsiteY5" fmla="*/ 126128 h 1070481"/>
                <a:gd name="connsiteX6" fmla="*/ 132398 w 885825"/>
                <a:gd name="connsiteY6" fmla="*/ 472035 h 1070481"/>
                <a:gd name="connsiteX7" fmla="*/ 796004 w 885825"/>
                <a:gd name="connsiteY7" fmla="*/ 472035 h 1070481"/>
                <a:gd name="connsiteX8" fmla="*/ 796004 w 885825"/>
                <a:gd name="connsiteY8" fmla="*/ 598730 h 1070481"/>
                <a:gd name="connsiteX9" fmla="*/ 132398 w 885825"/>
                <a:gd name="connsiteY9" fmla="*/ 598730 h 1070481"/>
                <a:gd name="connsiteX10" fmla="*/ 132398 w 885825"/>
                <a:gd name="connsiteY10" fmla="*/ 944071 h 1070481"/>
                <a:gd name="connsiteX11" fmla="*/ 885825 w 885825"/>
                <a:gd name="connsiteY11" fmla="*/ 944071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5825" h="1070481">
                  <a:moveTo>
                    <a:pt x="885825" y="1070482"/>
                  </a:moveTo>
                  <a:lnTo>
                    <a:pt x="0" y="1070482"/>
                  </a:lnTo>
                  <a:lnTo>
                    <a:pt x="0" y="0"/>
                  </a:lnTo>
                  <a:lnTo>
                    <a:pt x="885825" y="0"/>
                  </a:lnTo>
                  <a:lnTo>
                    <a:pt x="885825" y="126128"/>
                  </a:lnTo>
                  <a:lnTo>
                    <a:pt x="132398" y="126128"/>
                  </a:lnTo>
                  <a:lnTo>
                    <a:pt x="132398" y="472035"/>
                  </a:lnTo>
                  <a:lnTo>
                    <a:pt x="796004" y="472035"/>
                  </a:lnTo>
                  <a:lnTo>
                    <a:pt x="796004" y="598730"/>
                  </a:lnTo>
                  <a:lnTo>
                    <a:pt x="132398" y="598730"/>
                  </a:lnTo>
                  <a:lnTo>
                    <a:pt x="132398" y="944071"/>
                  </a:lnTo>
                  <a:lnTo>
                    <a:pt x="885825" y="9440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27E78175-02A9-436A-96A2-9F5365F56578}"/>
                </a:ext>
              </a:extLst>
            </p:cNvPr>
            <p:cNvSpPr/>
            <p:nvPr/>
          </p:nvSpPr>
          <p:spPr bwMode="gray">
            <a:xfrm>
              <a:off x="8383238" y="2895600"/>
              <a:ext cx="885825" cy="1070481"/>
            </a:xfrm>
            <a:custGeom>
              <a:avLst/>
              <a:gdLst>
                <a:gd name="connsiteX0" fmla="*/ 885825 w 885825"/>
                <a:gd name="connsiteY0" fmla="*/ 1070482 h 1070481"/>
                <a:gd name="connsiteX1" fmla="*/ 0 w 885825"/>
                <a:gd name="connsiteY1" fmla="*/ 1070482 h 1070481"/>
                <a:gd name="connsiteX2" fmla="*/ 0 w 885825"/>
                <a:gd name="connsiteY2" fmla="*/ 0 h 1070481"/>
                <a:gd name="connsiteX3" fmla="*/ 885825 w 885825"/>
                <a:gd name="connsiteY3" fmla="*/ 0 h 1070481"/>
                <a:gd name="connsiteX4" fmla="*/ 885825 w 885825"/>
                <a:gd name="connsiteY4" fmla="*/ 126128 h 1070481"/>
                <a:gd name="connsiteX5" fmla="*/ 132112 w 885825"/>
                <a:gd name="connsiteY5" fmla="*/ 126128 h 1070481"/>
                <a:gd name="connsiteX6" fmla="*/ 132112 w 885825"/>
                <a:gd name="connsiteY6" fmla="*/ 472035 h 1070481"/>
                <a:gd name="connsiteX7" fmla="*/ 796004 w 885825"/>
                <a:gd name="connsiteY7" fmla="*/ 472035 h 1070481"/>
                <a:gd name="connsiteX8" fmla="*/ 796004 w 885825"/>
                <a:gd name="connsiteY8" fmla="*/ 598730 h 1070481"/>
                <a:gd name="connsiteX9" fmla="*/ 132112 w 885825"/>
                <a:gd name="connsiteY9" fmla="*/ 598730 h 1070481"/>
                <a:gd name="connsiteX10" fmla="*/ 132112 w 885825"/>
                <a:gd name="connsiteY10" fmla="*/ 944071 h 1070481"/>
                <a:gd name="connsiteX11" fmla="*/ 885539 w 885825"/>
                <a:gd name="connsiteY11" fmla="*/ 944071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5825" h="1070481">
                  <a:moveTo>
                    <a:pt x="885825" y="1070482"/>
                  </a:moveTo>
                  <a:lnTo>
                    <a:pt x="0" y="1070482"/>
                  </a:lnTo>
                  <a:lnTo>
                    <a:pt x="0" y="0"/>
                  </a:lnTo>
                  <a:lnTo>
                    <a:pt x="885825" y="0"/>
                  </a:lnTo>
                  <a:lnTo>
                    <a:pt x="885825" y="126128"/>
                  </a:lnTo>
                  <a:lnTo>
                    <a:pt x="132112" y="126128"/>
                  </a:lnTo>
                  <a:lnTo>
                    <a:pt x="132112" y="472035"/>
                  </a:lnTo>
                  <a:lnTo>
                    <a:pt x="796004" y="472035"/>
                  </a:lnTo>
                  <a:lnTo>
                    <a:pt x="796004" y="598730"/>
                  </a:lnTo>
                  <a:lnTo>
                    <a:pt x="132112" y="598730"/>
                  </a:lnTo>
                  <a:lnTo>
                    <a:pt x="132112" y="944071"/>
                  </a:lnTo>
                  <a:lnTo>
                    <a:pt x="885539" y="9440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17E9070A-F511-4A5B-9153-39FEE2463F81}"/>
                </a:ext>
              </a:extLst>
            </p:cNvPr>
            <p:cNvSpPr/>
            <p:nvPr/>
          </p:nvSpPr>
          <p:spPr bwMode="gray">
            <a:xfrm>
              <a:off x="6931818" y="2895600"/>
              <a:ext cx="977741" cy="1070481"/>
            </a:xfrm>
            <a:custGeom>
              <a:avLst/>
              <a:gdLst>
                <a:gd name="connsiteX0" fmla="*/ 977742 w 977741"/>
                <a:gd name="connsiteY0" fmla="*/ 1070482 h 1070481"/>
                <a:gd name="connsiteX1" fmla="*/ 856774 w 977741"/>
                <a:gd name="connsiteY1" fmla="*/ 1070482 h 1070481"/>
                <a:gd name="connsiteX2" fmla="*/ 137065 w 977741"/>
                <a:gd name="connsiteY2" fmla="*/ 241588 h 1070481"/>
                <a:gd name="connsiteX3" fmla="*/ 136303 w 977741"/>
                <a:gd name="connsiteY3" fmla="*/ 1070482 h 1070481"/>
                <a:gd name="connsiteX4" fmla="*/ 0 w 977741"/>
                <a:gd name="connsiteY4" fmla="*/ 1070482 h 1070481"/>
                <a:gd name="connsiteX5" fmla="*/ 0 w 977741"/>
                <a:gd name="connsiteY5" fmla="*/ 0 h 1070481"/>
                <a:gd name="connsiteX6" fmla="*/ 120968 w 977741"/>
                <a:gd name="connsiteY6" fmla="*/ 0 h 1070481"/>
                <a:gd name="connsiteX7" fmla="*/ 841343 w 977741"/>
                <a:gd name="connsiteY7" fmla="*/ 830782 h 1070481"/>
                <a:gd name="connsiteX8" fmla="*/ 841343 w 977741"/>
                <a:gd name="connsiteY8" fmla="*/ 0 h 1070481"/>
                <a:gd name="connsiteX9" fmla="*/ 977742 w 977741"/>
                <a:gd name="connsiteY9" fmla="*/ 0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741" h="1070481">
                  <a:moveTo>
                    <a:pt x="977742" y="1070482"/>
                  </a:moveTo>
                  <a:lnTo>
                    <a:pt x="856774" y="1070482"/>
                  </a:lnTo>
                  <a:lnTo>
                    <a:pt x="137065" y="241588"/>
                  </a:lnTo>
                  <a:lnTo>
                    <a:pt x="136303" y="1070482"/>
                  </a:lnTo>
                  <a:lnTo>
                    <a:pt x="0" y="1070482"/>
                  </a:lnTo>
                  <a:lnTo>
                    <a:pt x="0" y="0"/>
                  </a:lnTo>
                  <a:lnTo>
                    <a:pt x="120968" y="0"/>
                  </a:lnTo>
                  <a:lnTo>
                    <a:pt x="841343" y="830782"/>
                  </a:lnTo>
                  <a:lnTo>
                    <a:pt x="841343" y="0"/>
                  </a:lnTo>
                  <a:lnTo>
                    <a:pt x="97774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241166F2-3E56-4401-B77D-EB0307B39A0C}"/>
                </a:ext>
              </a:extLst>
            </p:cNvPr>
            <p:cNvSpPr/>
            <p:nvPr/>
          </p:nvSpPr>
          <p:spPr bwMode="gray">
            <a:xfrm>
              <a:off x="1562100" y="2895600"/>
              <a:ext cx="978312" cy="1070481"/>
            </a:xfrm>
            <a:custGeom>
              <a:avLst/>
              <a:gdLst>
                <a:gd name="connsiteX0" fmla="*/ 978313 w 978312"/>
                <a:gd name="connsiteY0" fmla="*/ 0 h 1070481"/>
                <a:gd name="connsiteX1" fmla="*/ 793147 w 978312"/>
                <a:gd name="connsiteY1" fmla="*/ 0 h 1070481"/>
                <a:gd name="connsiteX2" fmla="*/ 322421 w 978312"/>
                <a:gd name="connsiteY2" fmla="*/ 468354 h 1070481"/>
                <a:gd name="connsiteX3" fmla="*/ 136398 w 978312"/>
                <a:gd name="connsiteY3" fmla="*/ 468354 h 1070481"/>
                <a:gd name="connsiteX4" fmla="*/ 136398 w 978312"/>
                <a:gd name="connsiteY4" fmla="*/ 0 h 1070481"/>
                <a:gd name="connsiteX5" fmla="*/ 0 w 978312"/>
                <a:gd name="connsiteY5" fmla="*/ 0 h 1070481"/>
                <a:gd name="connsiteX6" fmla="*/ 0 w 978312"/>
                <a:gd name="connsiteY6" fmla="*/ 1070482 h 1070481"/>
                <a:gd name="connsiteX7" fmla="*/ 136398 w 978312"/>
                <a:gd name="connsiteY7" fmla="*/ 1070482 h 1070481"/>
                <a:gd name="connsiteX8" fmla="*/ 136398 w 978312"/>
                <a:gd name="connsiteY8" fmla="*/ 602034 h 1070481"/>
                <a:gd name="connsiteX9" fmla="*/ 321945 w 978312"/>
                <a:gd name="connsiteY9" fmla="*/ 602034 h 1070481"/>
                <a:gd name="connsiteX10" fmla="*/ 793147 w 978312"/>
                <a:gd name="connsiteY10" fmla="*/ 1070482 h 1070481"/>
                <a:gd name="connsiteX11" fmla="*/ 978313 w 978312"/>
                <a:gd name="connsiteY11" fmla="*/ 1070482 h 1070481"/>
                <a:gd name="connsiteX12" fmla="*/ 448532 w 978312"/>
                <a:gd name="connsiteY12" fmla="*/ 535194 h 1070481"/>
                <a:gd name="connsiteX13" fmla="*/ 978313 w 978312"/>
                <a:gd name="connsiteY13" fmla="*/ 0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8312" h="1070481">
                  <a:moveTo>
                    <a:pt x="978313" y="0"/>
                  </a:moveTo>
                  <a:lnTo>
                    <a:pt x="793147" y="0"/>
                  </a:lnTo>
                  <a:lnTo>
                    <a:pt x="322421" y="468354"/>
                  </a:lnTo>
                  <a:lnTo>
                    <a:pt x="136398" y="468354"/>
                  </a:lnTo>
                  <a:lnTo>
                    <a:pt x="136398" y="0"/>
                  </a:lnTo>
                  <a:lnTo>
                    <a:pt x="0" y="0"/>
                  </a:lnTo>
                  <a:lnTo>
                    <a:pt x="0" y="1070482"/>
                  </a:lnTo>
                  <a:lnTo>
                    <a:pt x="136398" y="1070482"/>
                  </a:lnTo>
                  <a:lnTo>
                    <a:pt x="136398" y="602034"/>
                  </a:lnTo>
                  <a:lnTo>
                    <a:pt x="321945" y="602034"/>
                  </a:lnTo>
                  <a:lnTo>
                    <a:pt x="793147" y="1070482"/>
                  </a:lnTo>
                  <a:lnTo>
                    <a:pt x="978313" y="1070482"/>
                  </a:lnTo>
                  <a:lnTo>
                    <a:pt x="448532" y="535194"/>
                  </a:lnTo>
                  <a:lnTo>
                    <a:pt x="97831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5F257939-AA22-4BDE-B164-A41F0FA3F5A1}"/>
                </a:ext>
              </a:extLst>
            </p:cNvPr>
            <p:cNvSpPr/>
            <p:nvPr/>
          </p:nvSpPr>
          <p:spPr bwMode="gray">
            <a:xfrm>
              <a:off x="5589174" y="2895600"/>
              <a:ext cx="973550" cy="1070481"/>
            </a:xfrm>
            <a:custGeom>
              <a:avLst/>
              <a:gdLst>
                <a:gd name="connsiteX0" fmla="*/ 973550 w 973550"/>
                <a:gd name="connsiteY0" fmla="*/ 1070482 h 1070481"/>
                <a:gd name="connsiteX1" fmla="*/ 613220 w 973550"/>
                <a:gd name="connsiteY1" fmla="*/ 596653 h 1070481"/>
                <a:gd name="connsiteX2" fmla="*/ 689991 w 973550"/>
                <a:gd name="connsiteY2" fmla="*/ 586457 h 1070481"/>
                <a:gd name="connsiteX3" fmla="*/ 909066 w 973550"/>
                <a:gd name="connsiteY3" fmla="*/ 298987 h 1070481"/>
                <a:gd name="connsiteX4" fmla="*/ 530733 w 973550"/>
                <a:gd name="connsiteY4" fmla="*/ 0 h 1070481"/>
                <a:gd name="connsiteX5" fmla="*/ 0 w 973550"/>
                <a:gd name="connsiteY5" fmla="*/ 0 h 1070481"/>
                <a:gd name="connsiteX6" fmla="*/ 0 w 973550"/>
                <a:gd name="connsiteY6" fmla="*/ 1070482 h 1070481"/>
                <a:gd name="connsiteX7" fmla="*/ 135826 w 973550"/>
                <a:gd name="connsiteY7" fmla="*/ 1070482 h 1070481"/>
                <a:gd name="connsiteX8" fmla="*/ 135826 w 973550"/>
                <a:gd name="connsiteY8" fmla="*/ 598447 h 1070481"/>
                <a:gd name="connsiteX9" fmla="*/ 446341 w 973550"/>
                <a:gd name="connsiteY9" fmla="*/ 598447 h 1070481"/>
                <a:gd name="connsiteX10" fmla="*/ 806101 w 973550"/>
                <a:gd name="connsiteY10" fmla="*/ 1070482 h 1070481"/>
                <a:gd name="connsiteX11" fmla="*/ 136017 w 973550"/>
                <a:gd name="connsiteY11" fmla="*/ 126411 h 1070481"/>
                <a:gd name="connsiteX12" fmla="*/ 527875 w 973550"/>
                <a:gd name="connsiteY12" fmla="*/ 126411 h 1070481"/>
                <a:gd name="connsiteX13" fmla="*/ 767715 w 973550"/>
                <a:gd name="connsiteY13" fmla="*/ 299270 h 1070481"/>
                <a:gd name="connsiteX14" fmla="*/ 527685 w 973550"/>
                <a:gd name="connsiteY14" fmla="*/ 472035 h 1070481"/>
                <a:gd name="connsiteX15" fmla="*/ 135826 w 973550"/>
                <a:gd name="connsiteY15" fmla="*/ 472035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550" h="1070481">
                  <a:moveTo>
                    <a:pt x="973550" y="1070482"/>
                  </a:moveTo>
                  <a:lnTo>
                    <a:pt x="613220" y="596653"/>
                  </a:lnTo>
                  <a:cubicBezTo>
                    <a:pt x="639056" y="595418"/>
                    <a:pt x="664739" y="592007"/>
                    <a:pt x="689991" y="586457"/>
                  </a:cubicBezTo>
                  <a:cubicBezTo>
                    <a:pt x="822674" y="544823"/>
                    <a:pt x="909066" y="443902"/>
                    <a:pt x="909066" y="298987"/>
                  </a:cubicBezTo>
                  <a:cubicBezTo>
                    <a:pt x="908685" y="103848"/>
                    <a:pt x="773525" y="0"/>
                    <a:pt x="530733" y="0"/>
                  </a:cubicBezTo>
                  <a:lnTo>
                    <a:pt x="0" y="0"/>
                  </a:lnTo>
                  <a:lnTo>
                    <a:pt x="0" y="1070482"/>
                  </a:lnTo>
                  <a:lnTo>
                    <a:pt x="135826" y="1070482"/>
                  </a:lnTo>
                  <a:lnTo>
                    <a:pt x="135826" y="598447"/>
                  </a:lnTo>
                  <a:lnTo>
                    <a:pt x="446341" y="598447"/>
                  </a:lnTo>
                  <a:lnTo>
                    <a:pt x="806101" y="1070482"/>
                  </a:lnTo>
                  <a:close/>
                  <a:moveTo>
                    <a:pt x="136017" y="126411"/>
                  </a:moveTo>
                  <a:lnTo>
                    <a:pt x="527875" y="126411"/>
                  </a:lnTo>
                  <a:cubicBezTo>
                    <a:pt x="684466" y="126411"/>
                    <a:pt x="767715" y="185416"/>
                    <a:pt x="767715" y="299270"/>
                  </a:cubicBezTo>
                  <a:cubicBezTo>
                    <a:pt x="767715" y="413125"/>
                    <a:pt x="686562" y="472035"/>
                    <a:pt x="527685" y="472035"/>
                  </a:cubicBezTo>
                  <a:lnTo>
                    <a:pt x="135826" y="4720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3D7114F-F639-4ADE-A59A-1DE07A41E53F}"/>
              </a:ext>
            </a:extLst>
          </p:cNvPr>
          <p:cNvSpPr txBox="1"/>
          <p:nvPr userDrawn="1"/>
        </p:nvSpPr>
        <p:spPr bwMode="gray">
          <a:xfrm>
            <a:off x="371475" y="6226175"/>
            <a:ext cx="377825" cy="276225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wrap="none" lIns="0" tIns="0" rIns="0" bIns="0" rtlCol="0" anchor="b" anchorCtr="0">
            <a:noAutofit/>
          </a:bodyPr>
          <a:lstStyle/>
          <a:p>
            <a:pPr algn="l">
              <a:lnSpc>
                <a:spcPct val="90000"/>
              </a:lnSpc>
            </a:pPr>
            <a:fld id="{6CE8C368-3382-4C28-AE75-DF7C05ACA19D}" type="slidenum">
              <a:rPr lang="en-US" sz="10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pPr algn="l">
                <a:lnSpc>
                  <a:spcPct val="90000"/>
                </a:lnSpc>
              </a:pPr>
              <a:t>‹#›</a:t>
            </a:fld>
            <a:endParaRPr lang="en-US" sz="1000" b="0">
              <a:solidFill>
                <a:schemeClr val="tx1">
                  <a:lumMod val="10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B08D16-5AA2-494D-9218-A5A958D9A79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77000" y="381000"/>
            <a:ext cx="5334000" cy="5707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8AFDCE-ECF6-47EB-A6F5-69ECA2AEC7D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429000" y="3429000"/>
            <a:ext cx="2286000" cy="2615375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/>
            </a:lvl1pPr>
            <a:lvl2pPr>
              <a:spcBef>
                <a:spcPts val="600"/>
              </a:spcBef>
              <a:spcAft>
                <a:spcPts val="0"/>
              </a:spcAft>
              <a:defRPr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1C7F46-3F09-480F-8300-B47FB5A4F4B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3429000"/>
            <a:ext cx="2667000" cy="261737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/>
            </a:lvl1pPr>
            <a:lvl2pPr>
              <a:spcBef>
                <a:spcPts val="600"/>
              </a:spcBef>
              <a:spcAft>
                <a:spcPts val="0"/>
              </a:spcAft>
              <a:defRPr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2546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i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F66653-A36B-46DE-BBD0-F01F92C144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5471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F66653-A36B-46DE-BBD0-F01F92C144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D7010FC-D5EC-4F40-BF84-C3A559032E0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F5CAB5-F976-4C40-89AE-9A89E9C4AC4F}"/>
              </a:ext>
            </a:extLst>
          </p:cNvPr>
          <p:cNvSpPr/>
          <p:nvPr userDrawn="1"/>
        </p:nvSpPr>
        <p:spPr bwMode="gray">
          <a:xfrm>
            <a:off x="3048002" y="0"/>
            <a:ext cx="3047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78D11-144A-4B42-AA51-7E5FE4BFDAC3}"/>
              </a:ext>
            </a:extLst>
          </p:cNvPr>
          <p:cNvSpPr/>
          <p:nvPr userDrawn="1"/>
        </p:nvSpPr>
        <p:spPr bwMode="gray">
          <a:xfrm>
            <a:off x="6096000" y="0"/>
            <a:ext cx="3048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CF47EE3-F5CB-4E44-BC68-EC24C6779C1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3048000" y="0"/>
            <a:ext cx="3048000" cy="2663825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796EB4AD-659A-9A47-B141-976732FEBC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096000" y="0"/>
            <a:ext cx="3048000" cy="2663825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DFD1BD5-98E0-0947-9140-940DFF97013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 bwMode="gray">
          <a:xfrm>
            <a:off x="9147359" y="0"/>
            <a:ext cx="3048000" cy="2663825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CBE62D-52E2-4C4C-AF6E-96D1E5707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429001" y="3048000"/>
            <a:ext cx="2285999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tx2"/>
                </a:solidFill>
              </a:defRPr>
            </a:lvl2pPr>
            <a:lvl3pPr marL="0" indent="0">
              <a:spcBef>
                <a:spcPts val="1200"/>
              </a:spcBef>
              <a:spcAft>
                <a:spcPts val="0"/>
              </a:spcAft>
              <a:buNone/>
              <a:tabLst/>
              <a:defRPr b="1"/>
            </a:lvl3pPr>
            <a:lvl4pPr marL="18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36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US"/>
              <a:t>Name and Surname</a:t>
            </a:r>
          </a:p>
          <a:p>
            <a:pPr lvl="1"/>
            <a:r>
              <a:rPr lang="en-US"/>
              <a:t>Job title and location second level</a:t>
            </a:r>
          </a:p>
          <a:p>
            <a:pPr lvl="2"/>
            <a:r>
              <a:rPr lang="en-US"/>
              <a:t>Summary of experience third level</a:t>
            </a:r>
          </a:p>
          <a:p>
            <a:pPr lvl="3"/>
            <a:r>
              <a:rPr lang="en-US"/>
              <a:t>Second level bullet</a:t>
            </a:r>
          </a:p>
          <a:p>
            <a:pPr lvl="4"/>
            <a:r>
              <a:rPr lang="en-US"/>
              <a:t>Third level bullet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C3C4FE2-D60A-3C44-A1A2-F63809BB1E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477001" y="3048000"/>
            <a:ext cx="2286000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tx2"/>
                </a:solidFill>
              </a:defRPr>
            </a:lvl2pPr>
            <a:lvl3pPr marL="0" indent="0">
              <a:spcBef>
                <a:spcPts val="1200"/>
              </a:spcBef>
              <a:spcAft>
                <a:spcPts val="0"/>
              </a:spcAft>
              <a:buNone/>
              <a:tabLst/>
              <a:defRPr b="1"/>
            </a:lvl3pPr>
            <a:lvl4pPr marL="18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36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US"/>
              <a:t>Name and Surname</a:t>
            </a:r>
          </a:p>
          <a:p>
            <a:pPr lvl="1"/>
            <a:r>
              <a:rPr lang="en-US"/>
              <a:t>Job title and location second level</a:t>
            </a:r>
          </a:p>
          <a:p>
            <a:pPr lvl="2"/>
            <a:r>
              <a:rPr lang="en-US"/>
              <a:t>Summary of experience third level</a:t>
            </a:r>
          </a:p>
          <a:p>
            <a:pPr lvl="3"/>
            <a:r>
              <a:rPr lang="en-US"/>
              <a:t>Second level bullet</a:t>
            </a:r>
          </a:p>
          <a:p>
            <a:pPr lvl="4"/>
            <a:r>
              <a:rPr lang="en-US"/>
              <a:t>Third level bullet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39E6F826-10D9-8247-8889-29223C7F84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525000" y="3048000"/>
            <a:ext cx="2289360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tx2"/>
                </a:solidFill>
              </a:defRPr>
            </a:lvl2pPr>
            <a:lvl3pPr marL="0" indent="0">
              <a:spcBef>
                <a:spcPts val="1200"/>
              </a:spcBef>
              <a:spcAft>
                <a:spcPts val="0"/>
              </a:spcAft>
              <a:buNone/>
              <a:tabLst/>
              <a:defRPr b="1"/>
            </a:lvl3pPr>
            <a:lvl4pPr marL="18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36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US"/>
              <a:t>Name and Surname</a:t>
            </a:r>
          </a:p>
          <a:p>
            <a:pPr lvl="1"/>
            <a:r>
              <a:rPr lang="en-US"/>
              <a:t>Job title and location second level</a:t>
            </a:r>
          </a:p>
          <a:p>
            <a:pPr lvl="2"/>
            <a:r>
              <a:rPr lang="en-US"/>
              <a:t>Summary of experience third level</a:t>
            </a:r>
          </a:p>
          <a:p>
            <a:pPr lvl="3"/>
            <a:r>
              <a:rPr lang="en-US"/>
              <a:t>Second level bullet</a:t>
            </a:r>
          </a:p>
          <a:p>
            <a:pPr lvl="4"/>
            <a:r>
              <a:rPr lang="en-US"/>
              <a:t>Third level bullet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468541-A21A-46F7-AFC4-CBC98C325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2285999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</a:p>
        </p:txBody>
      </p:sp>
    </p:spTree>
    <p:extLst>
      <p:ext uri="{BB962C8B-B14F-4D97-AF65-F5344CB8AC3E}">
        <p14:creationId xmlns:p14="http://schemas.microsoft.com/office/powerpoint/2010/main" val="3412875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6F4BDBA-8A7A-4151-9891-CE2FF8030BCB}"/>
              </a:ext>
            </a:extLst>
          </p:cNvPr>
          <p:cNvSpPr/>
          <p:nvPr userDrawn="1"/>
        </p:nvSpPr>
        <p:spPr>
          <a:xfrm>
            <a:off x="3048000" y="0"/>
            <a:ext cx="457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A6D9F4-AFFE-40C2-A711-D5F9F9523EA2}"/>
              </a:ext>
            </a:extLst>
          </p:cNvPr>
          <p:cNvSpPr/>
          <p:nvPr userDrawn="1"/>
        </p:nvSpPr>
        <p:spPr>
          <a:xfrm>
            <a:off x="3048000" y="3429000"/>
            <a:ext cx="4572000" cy="3429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887B0-D81F-4D6E-8490-01166A357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Key message. </a:t>
            </a:r>
            <a:br>
              <a:rPr lang="en-GB"/>
            </a:br>
            <a:r>
              <a:rPr lang="en-GB"/>
              <a:t>If the audience reads just this, it will be enough. Make every word count. Say it like you would in the room.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F01B772-E707-4318-AFF4-D233B7291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8973" y="381000"/>
            <a:ext cx="3810000" cy="3574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Situation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F9E8AE9-DD63-4653-988B-3750118E13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73" y="3809999"/>
            <a:ext cx="3810000" cy="37697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Approach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7F035056-C297-4E3D-A5DA-D866119582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00999" y="3809999"/>
            <a:ext cx="3810001" cy="37697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Impact</a:t>
            </a: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FCA46901-ED40-41AA-95AD-ADE9E86C443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8973" y="4187825"/>
            <a:ext cx="3810026" cy="1277273"/>
          </a:xfrm>
        </p:spPr>
        <p:txBody>
          <a:bodyPr wrap="square" lIns="0" tIns="0" rIns="0" bIns="0" anchorCtr="0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FFC8F3DC-2FB3-4CA7-9006-B6A3370B9E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00944" y="4186238"/>
            <a:ext cx="3809266" cy="1277273"/>
          </a:xfrm>
        </p:spPr>
        <p:txBody>
          <a:bodyPr wrap="square" lIns="0" tIns="0" rIns="0" bIns="0" anchorCtr="0">
            <a:spAutoFit/>
          </a:bodyPr>
          <a:lstStyle>
            <a:lvl1pPr>
              <a:defRPr sz="14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36">
            <a:extLst>
              <a:ext uri="{FF2B5EF4-FFF2-40B4-BE49-F238E27FC236}">
                <a16:creationId xmlns:a16="http://schemas.microsoft.com/office/drawing/2014/main" id="{C88F3AC6-38BB-420F-928B-D3D9DAD55B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28973" y="765175"/>
            <a:ext cx="3810001" cy="1381917"/>
          </a:xfrm>
        </p:spPr>
        <p:txBody>
          <a:bodyPr wrap="square" lIns="0" tIns="0" rIns="0" bIns="0" anchorCtr="0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B62EDA09-4F38-47EC-8087-3301CDABF2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20000" y="-1"/>
            <a:ext cx="4572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524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296CD57-C0DB-43A8-8C5C-A539549839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7206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296CD57-C0DB-43A8-8C5C-A539549839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CB228E0-7DFF-492A-AFEB-CD54CE9A63B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89A8CE-377D-4B70-A044-B5B63794CD49}"/>
              </a:ext>
            </a:extLst>
          </p:cNvPr>
          <p:cNvSpPr/>
          <p:nvPr userDrawn="1"/>
        </p:nvSpPr>
        <p:spPr bwMode="gray">
          <a:xfrm>
            <a:off x="0" y="1524001"/>
            <a:ext cx="3179676" cy="5333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699C7-7B2A-FE48-B204-2A35A8621D62}"/>
              </a:ext>
            </a:extLst>
          </p:cNvPr>
          <p:cNvSpPr/>
          <p:nvPr userDrawn="1"/>
        </p:nvSpPr>
        <p:spPr bwMode="gray">
          <a:xfrm>
            <a:off x="0" y="-1587"/>
            <a:ext cx="12192000" cy="1525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4614CD-0A06-45AD-BFB3-52C98A151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830997"/>
          </a:xfrm>
        </p:spPr>
        <p:txBody>
          <a:bodyPr wrap="square" lIns="0" tIns="0" rIns="0" bIns="0" anchorCtr="0">
            <a:noAutofit/>
          </a:bodyPr>
          <a:lstStyle>
            <a:lvl1pPr>
              <a:defRPr/>
            </a:lvl1pPr>
          </a:lstStyle>
          <a:p>
            <a:r>
              <a:rPr lang="en-US"/>
              <a:t>Key message. If the audience reads just this, it will be enough. Make every word count. Say it like you would in the room.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DEC71-4DD6-4DF6-BCAF-2E2E1CED7F8F}"/>
              </a:ext>
            </a:extLst>
          </p:cNvPr>
          <p:cNvSpPr txBox="1"/>
          <p:nvPr userDrawn="1"/>
        </p:nvSpPr>
        <p:spPr bwMode="gray">
          <a:xfrm>
            <a:off x="371475" y="6226175"/>
            <a:ext cx="377825" cy="276225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wrap="none" lIns="0" tIns="0" rIns="0" bIns="0" rtlCol="0" anchor="b" anchorCtr="0">
            <a:noAutofit/>
          </a:bodyPr>
          <a:lstStyle/>
          <a:p>
            <a:pPr algn="l">
              <a:lnSpc>
                <a:spcPct val="90000"/>
              </a:lnSpc>
            </a:pPr>
            <a:fld id="{6CE8C368-3382-4C28-AE75-DF7C05ACA19D}" type="slidenum">
              <a:rPr lang="en-US" sz="10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pPr algn="l">
                <a:lnSpc>
                  <a:spcPct val="90000"/>
                </a:lnSpc>
              </a:pPr>
              <a:t>‹#›</a:t>
            </a:fld>
            <a:endParaRPr lang="en-US" sz="1000" b="0">
              <a:solidFill>
                <a:schemeClr val="tx1">
                  <a:lumMod val="10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781C3-0962-F9C2-D3B4-74566AA301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62000" y="6384543"/>
            <a:ext cx="765175" cy="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99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969696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270B7BD-FC9D-4F69-A68F-E0C27C382D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17798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270B7BD-FC9D-4F69-A68F-E0C27C382D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C22C1CB-4182-4CFE-892E-F42BC6EFB9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A2A9C-BC2E-E84C-9D64-34631BC47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81000" y="765175"/>
            <a:ext cx="2667000" cy="75050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E2D8C7B-E137-3948-86A5-8EF55583B6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429001" y="765175"/>
            <a:ext cx="2666999" cy="75050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E76C799-A2B3-8549-BF01-A5E85152A2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81000" y="1721833"/>
            <a:ext cx="2667000" cy="75050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EF35F24-23CB-894F-98A8-27315C4DB2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29001" y="1721833"/>
            <a:ext cx="2666999" cy="75050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A69A-3076-2A40-8C16-4A197F6CC4C1}"/>
              </a:ext>
            </a:extLst>
          </p:cNvPr>
          <p:cNvSpPr/>
          <p:nvPr userDrawn="1"/>
        </p:nvSpPr>
        <p:spPr bwMode="gray">
          <a:xfrm>
            <a:off x="381000" y="5805054"/>
            <a:ext cx="5715000" cy="28777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This document is exclusively intended for selected client employees. Distribution, quotations and duplications – even in the form of extracts – for third parties is only  permitted upon prior written consent of KEARNEY.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KEARNEY used the text and charts compiled in this report in a presentation; they do not represent a complete documentation of the presentation.</a:t>
            </a:r>
          </a:p>
        </p:txBody>
      </p:sp>
      <p:sp>
        <p:nvSpPr>
          <p:cNvPr id="22" name="Picture Placeholder 43">
            <a:extLst>
              <a:ext uri="{FF2B5EF4-FFF2-40B4-BE49-F238E27FC236}">
                <a16:creationId xmlns:a16="http://schemas.microsoft.com/office/drawing/2014/main" id="{763095BA-2E8C-A049-B6E6-B9E92AF228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1858328 w 6096000"/>
              <a:gd name="connsiteY1" fmla="*/ 0 h 6858000"/>
              <a:gd name="connsiteX2" fmla="*/ 3456432 w 6096000"/>
              <a:gd name="connsiteY2" fmla="*/ 2612771 h 6858000"/>
              <a:gd name="connsiteX3" fmla="*/ 5093144 w 6096000"/>
              <a:gd name="connsiteY3" fmla="*/ 0 h 6858000"/>
              <a:gd name="connsiteX4" fmla="*/ 6096000 w 6096000"/>
              <a:gd name="connsiteY4" fmla="*/ 0 h 6858000"/>
              <a:gd name="connsiteX5" fmla="*/ 6096000 w 6096000"/>
              <a:gd name="connsiteY5" fmla="*/ 1283272 h 6858000"/>
              <a:gd name="connsiteX6" fmla="*/ 4272026 w 6096000"/>
              <a:gd name="connsiteY6" fmla="*/ 4115435 h 6858000"/>
              <a:gd name="connsiteX7" fmla="*/ 4272026 w 6096000"/>
              <a:gd name="connsiteY7" fmla="*/ 6858000 h 6858000"/>
              <a:gd name="connsiteX8" fmla="*/ 2650427 w 6096000"/>
              <a:gd name="connsiteY8" fmla="*/ 6858000 h 6858000"/>
              <a:gd name="connsiteX9" fmla="*/ 2650427 w 6096000"/>
              <a:gd name="connsiteY9" fmla="*/ 41062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1858328" y="0"/>
                </a:lnTo>
                <a:lnTo>
                  <a:pt x="3456432" y="2612771"/>
                </a:lnTo>
                <a:lnTo>
                  <a:pt x="5093144" y="0"/>
                </a:lnTo>
                <a:lnTo>
                  <a:pt x="6096000" y="0"/>
                </a:lnTo>
                <a:lnTo>
                  <a:pt x="6096000" y="1283272"/>
                </a:lnTo>
                <a:lnTo>
                  <a:pt x="4272026" y="4115435"/>
                </a:lnTo>
                <a:lnTo>
                  <a:pt x="4272026" y="6858000"/>
                </a:lnTo>
                <a:lnTo>
                  <a:pt x="2650427" y="6858000"/>
                </a:lnTo>
                <a:lnTo>
                  <a:pt x="2650427" y="410629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1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4D08DEC-6623-4781-9EAF-1AEF06E65F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81000" y="2678492"/>
            <a:ext cx="2667000" cy="75050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27CD43-C8BD-456F-B11B-D4CCC5605F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29001" y="2678492"/>
            <a:ext cx="2666999" cy="75050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A35ABDC-1539-4A58-BE25-E90ADD73869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1000" y="6248400"/>
            <a:ext cx="1905000" cy="229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305778-3C35-4F87-95B8-48D34A0EAB57}"/>
              </a:ext>
            </a:extLst>
          </p:cNvPr>
          <p:cNvSpPr/>
          <p:nvPr userDrawn="1"/>
        </p:nvSpPr>
        <p:spPr>
          <a:xfrm>
            <a:off x="381000" y="380999"/>
            <a:ext cx="2286000" cy="3857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19352E-21F1-4375-A6D4-65010E3C6CC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1000" y="3816948"/>
            <a:ext cx="5715000" cy="533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lang="en-US" sz="1100" b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stem Font Regular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GB" sz="1100" b="0"/>
              <a:t>Kearney is a leading global management consulting firm. For nearly 100 years, we have been a trusted advisor to C-suites, government bodies, and nonprofit organizations. Our people make us who we are. Driven to be the difference between a big idea and making it happen, we work alongside our clients to regenerate their businesses to create a future that works for everyone.</a:t>
            </a:r>
            <a:r>
              <a:rPr lang="en-US" sz="1100" b="0"/>
              <a:t> </a:t>
            </a:r>
            <a:endParaRPr lang="cs-CZ" sz="1100" b="0"/>
          </a:p>
          <a:p>
            <a:pPr>
              <a:spcBef>
                <a:spcPts val="300"/>
              </a:spcBef>
            </a:pPr>
            <a:r>
              <a:rPr lang="en-US" sz="1100"/>
              <a:t>www.kearney.com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E9F5617-7080-4BB2-94B0-F0A05C5823F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86715" y="4953000"/>
            <a:ext cx="2654300" cy="278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lang="en-US" sz="1200" b="1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stem Font Regular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stem Font Regular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stem Font Regular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stem Font Regular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Stay connected with Kearney</a:t>
            </a:r>
          </a:p>
        </p:txBody>
      </p:sp>
      <p:pic>
        <p:nvPicPr>
          <p:cNvPr id="16" name="Picture 15" descr="A drawing of a face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C42EED9A-93D2-4111-93FB-44E62B46F22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4048" y="5181600"/>
            <a:ext cx="359237" cy="359237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C2A7E718-FD1D-4AFE-ACE9-92725F57635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69018" y="5181600"/>
            <a:ext cx="359237" cy="359237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1541D422-6334-4123-9AF4-77A42EF533E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345905" y="5181600"/>
            <a:ext cx="359237" cy="359237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A7CEEB1C-EE1B-439A-9586-F4EE1C8640A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307763" y="5181600"/>
            <a:ext cx="359237" cy="359237"/>
          </a:xfrm>
          <a:prstGeom prst="rect">
            <a:avLst/>
          </a:prstGeom>
        </p:spPr>
      </p:pic>
      <p:pic>
        <p:nvPicPr>
          <p:cNvPr id="27" name="Picture 26" descr="A drawing of a face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1294260F-3AED-47F6-A8CE-9E3083AD421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822793" y="5181600"/>
            <a:ext cx="359237" cy="3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32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F16389-E8B9-4DEC-A80C-6A9DC0D84D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3374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F16389-E8B9-4DEC-A80C-6A9DC0D84D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2FACB92-DF5A-4400-AA4D-954830BAB29C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D4FE1-9E37-084D-B5CD-5C8B5F3169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1001" y="381000"/>
            <a:ext cx="5334000" cy="1518442"/>
          </a:xfrm>
        </p:spPr>
        <p:txBody>
          <a:bodyPr lIns="0" rIns="0" anchor="t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800"/>
            </a:lvl1pPr>
          </a:lstStyle>
          <a:p>
            <a:r>
              <a:rPr lang="en-US"/>
              <a:t>What are you here </a:t>
            </a:r>
            <a:br>
              <a:rPr lang="en-US"/>
            </a:br>
            <a:r>
              <a:rPr lang="en-US"/>
              <a:t>to say? Set the tone.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B117B-053B-D74C-BAD6-ABB3754D81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1001" y="2667000"/>
            <a:ext cx="5334000" cy="1143000"/>
          </a:xfrm>
        </p:spPr>
        <p:txBody>
          <a:bodyPr lIns="0" rIns="0"/>
          <a:lstStyle>
            <a:lvl1pPr marL="0" indent="952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/>
            </a:lvl1pPr>
            <a:lvl2pPr marL="0" marR="0" indent="95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20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lvl3pPr>
            <a:lvl4pPr marL="0" indent="9525" algn="l"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lvl4pPr>
            <a:lvl5pPr marL="0" indent="-1819275" algn="l">
              <a:spcAft>
                <a:spcPts val="0"/>
              </a:spcAft>
              <a:buNone/>
              <a:tabLst/>
              <a:defRPr sz="16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Add supporting detail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5" name="Picture Placeholder 33">
            <a:extLst>
              <a:ext uri="{FF2B5EF4-FFF2-40B4-BE49-F238E27FC236}">
                <a16:creationId xmlns:a16="http://schemas.microsoft.com/office/drawing/2014/main" id="{1D5CCC86-3F10-B647-A528-00A8217389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102350" y="0"/>
            <a:ext cx="6089650" cy="6858000"/>
          </a:xfrm>
          <a:custGeom>
            <a:avLst/>
            <a:gdLst>
              <a:gd name="connsiteX0" fmla="*/ 0 w 6089650"/>
              <a:gd name="connsiteY0" fmla="*/ 0 h 6858000"/>
              <a:gd name="connsiteX1" fmla="*/ 1595374 w 6089650"/>
              <a:gd name="connsiteY1" fmla="*/ 0 h 6858000"/>
              <a:gd name="connsiteX2" fmla="*/ 1595374 w 6089650"/>
              <a:gd name="connsiteY2" fmla="*/ 2523300 h 6858000"/>
              <a:gd name="connsiteX3" fmla="*/ 2028381 w 6089650"/>
              <a:gd name="connsiteY3" fmla="*/ 2523300 h 6858000"/>
              <a:gd name="connsiteX4" fmla="*/ 4196207 w 6089650"/>
              <a:gd name="connsiteY4" fmla="*/ 0 h 6858000"/>
              <a:gd name="connsiteX5" fmla="*/ 6089650 w 6089650"/>
              <a:gd name="connsiteY5" fmla="*/ 0 h 6858000"/>
              <a:gd name="connsiteX6" fmla="*/ 6089650 w 6089650"/>
              <a:gd name="connsiteY6" fmla="*/ 149543 h 6858000"/>
              <a:gd name="connsiteX7" fmla="*/ 3336607 w 6089650"/>
              <a:gd name="connsiteY7" fmla="*/ 3429000 h 6858000"/>
              <a:gd name="connsiteX8" fmla="*/ 6089650 w 6089650"/>
              <a:gd name="connsiteY8" fmla="*/ 6708394 h 6858000"/>
              <a:gd name="connsiteX9" fmla="*/ 6089650 w 6089650"/>
              <a:gd name="connsiteY9" fmla="*/ 6858000 h 6858000"/>
              <a:gd name="connsiteX10" fmla="*/ 4197350 w 6089650"/>
              <a:gd name="connsiteY10" fmla="*/ 6858000 h 6858000"/>
              <a:gd name="connsiteX11" fmla="*/ 2049907 w 6089650"/>
              <a:gd name="connsiteY11" fmla="*/ 4309428 h 6858000"/>
              <a:gd name="connsiteX12" fmla="*/ 1595311 w 6089650"/>
              <a:gd name="connsiteY12" fmla="*/ 4309301 h 6858000"/>
              <a:gd name="connsiteX13" fmla="*/ 1595311 w 6089650"/>
              <a:gd name="connsiteY13" fmla="*/ 6858000 h 6858000"/>
              <a:gd name="connsiteX14" fmla="*/ 0 w 6089650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89650" h="6858000">
                <a:moveTo>
                  <a:pt x="0" y="0"/>
                </a:moveTo>
                <a:lnTo>
                  <a:pt x="1595374" y="0"/>
                </a:lnTo>
                <a:lnTo>
                  <a:pt x="1595374" y="2523300"/>
                </a:lnTo>
                <a:lnTo>
                  <a:pt x="2028381" y="2523300"/>
                </a:lnTo>
                <a:lnTo>
                  <a:pt x="4196207" y="0"/>
                </a:lnTo>
                <a:lnTo>
                  <a:pt x="6089650" y="0"/>
                </a:lnTo>
                <a:lnTo>
                  <a:pt x="6089650" y="149543"/>
                </a:lnTo>
                <a:lnTo>
                  <a:pt x="3336607" y="3429000"/>
                </a:lnTo>
                <a:lnTo>
                  <a:pt x="6089650" y="6708394"/>
                </a:lnTo>
                <a:lnTo>
                  <a:pt x="6089650" y="6858000"/>
                </a:lnTo>
                <a:lnTo>
                  <a:pt x="4197350" y="6858000"/>
                </a:lnTo>
                <a:lnTo>
                  <a:pt x="2049907" y="4309428"/>
                </a:lnTo>
                <a:lnTo>
                  <a:pt x="1595311" y="4309301"/>
                </a:lnTo>
                <a:lnTo>
                  <a:pt x="15953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1E1F9-B553-404E-B4A0-E71530CCD44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1000" y="6248400"/>
            <a:ext cx="1905000" cy="2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209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3F9F64B-940B-43E0-8291-E8A36A1AE55A}"/>
              </a:ext>
            </a:extLst>
          </p:cNvPr>
          <p:cNvSpPr>
            <a:spLocks noGrp="1"/>
          </p:cNvSpPr>
          <p:nvPr>
            <p:ph sz="quarter" idx="10"/>
          </p:nvPr>
        </p:nvSpPr>
        <p:spPr bwMode="gray">
          <a:xfrm>
            <a:off x="3428999" y="381001"/>
            <a:ext cx="8382001" cy="5715000"/>
          </a:xfrm>
        </p:spPr>
        <p:txBody>
          <a:bodyPr/>
          <a:lstStyle>
            <a:lvl1pPr>
              <a:spcAft>
                <a:spcPts val="18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/>
            </a:lvl2pPr>
            <a:lvl3pPr marL="177800" indent="-177800"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3pPr>
            <a:lvl4pPr marL="359156" indent="-177800"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4pPr>
            <a:lvl5pPr marL="538734" indent="-177800"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F9B490-F790-4671-9748-99A165BDC8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</a:p>
        </p:txBody>
      </p:sp>
    </p:spTree>
    <p:extLst>
      <p:ext uri="{BB962C8B-B14F-4D97-AF65-F5344CB8AC3E}">
        <p14:creationId xmlns:p14="http://schemas.microsoft.com/office/powerpoint/2010/main" val="26051147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3F9F64B-940B-43E0-8291-E8A36A1AE55A}"/>
              </a:ext>
            </a:extLst>
          </p:cNvPr>
          <p:cNvSpPr>
            <a:spLocks noGrp="1"/>
          </p:cNvSpPr>
          <p:nvPr>
            <p:ph sz="quarter" idx="10"/>
          </p:nvPr>
        </p:nvSpPr>
        <p:spPr bwMode="gray">
          <a:xfrm>
            <a:off x="3428999" y="381001"/>
            <a:ext cx="8382001" cy="5715000"/>
          </a:xfrm>
        </p:spPr>
        <p:txBody>
          <a:bodyPr/>
          <a:lstStyle>
            <a:lvl1pPr>
              <a:spcAft>
                <a:spcPts val="18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Aft>
                <a:spcPts val="600"/>
              </a:spcAft>
              <a:buNone/>
              <a:defRPr/>
            </a:lvl2pPr>
            <a:lvl3pPr marL="177800" indent="-177800"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3pPr>
            <a:lvl4pPr marL="359156" indent="-177800"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4pPr>
            <a:lvl5pPr marL="538734" indent="-177800">
              <a:spcAft>
                <a:spcPts val="6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F9B490-F790-4671-9748-99A165BDC8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</a:p>
        </p:txBody>
      </p:sp>
    </p:spTree>
    <p:extLst>
      <p:ext uri="{BB962C8B-B14F-4D97-AF65-F5344CB8AC3E}">
        <p14:creationId xmlns:p14="http://schemas.microsoft.com/office/powerpoint/2010/main" val="1687614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CAA8CDD-85D5-455D-B49F-664C574260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6237" y="381000"/>
            <a:ext cx="11434763" cy="5335587"/>
          </a:xfrm>
        </p:spPr>
        <p:txBody>
          <a:bodyPr/>
          <a:lstStyle>
            <a:lvl1pPr marL="723900" marR="0" indent="-72390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3800" b="1">
                <a:solidFill>
                  <a:schemeClr val="tx2"/>
                </a:solidFill>
              </a:defRPr>
            </a:lvl1pPr>
            <a:lvl2pPr marL="955675" indent="-954088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6000" b="1">
                <a:solidFill>
                  <a:schemeClr val="tx2"/>
                </a:solidFill>
              </a:defRPr>
            </a:lvl2pPr>
            <a:lvl3pPr marL="955675" indent="-954088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6000" b="1">
                <a:solidFill>
                  <a:schemeClr val="tx2"/>
                </a:solidFill>
              </a:defRPr>
            </a:lvl3pPr>
            <a:lvl4pPr marL="955675" indent="-954088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6000" b="1">
                <a:solidFill>
                  <a:schemeClr val="tx2"/>
                </a:solidFill>
              </a:defRPr>
            </a:lvl4pPr>
            <a:lvl5pPr marL="955675" indent="-954088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60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923424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47065A8-FE0C-4E45-8273-572C0E002B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4840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47065A8-FE0C-4E45-8273-572C0E002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3D906BB-B766-4A81-982C-FF509E5EC78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1A428E3-848B-4A4F-88B3-C1AC1514859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6477001" y="0"/>
            <a:ext cx="5714999" cy="6858000"/>
          </a:xfrm>
          <a:custGeom>
            <a:avLst/>
            <a:gdLst>
              <a:gd name="connsiteX0" fmla="*/ 0 w 5629275"/>
              <a:gd name="connsiteY0" fmla="*/ 0 h 6858000"/>
              <a:gd name="connsiteX1" fmla="*/ 5629275 w 5629275"/>
              <a:gd name="connsiteY1" fmla="*/ 0 h 6858000"/>
              <a:gd name="connsiteX2" fmla="*/ 5629275 w 5629275"/>
              <a:gd name="connsiteY2" fmla="*/ 1423986 h 6858000"/>
              <a:gd name="connsiteX3" fmla="*/ 1566860 w 5629275"/>
              <a:gd name="connsiteY3" fmla="*/ 1423986 h 6858000"/>
              <a:gd name="connsiteX4" fmla="*/ 1566860 w 5629275"/>
              <a:gd name="connsiteY4" fmla="*/ 2709861 h 6858000"/>
              <a:gd name="connsiteX5" fmla="*/ 5072061 w 5629275"/>
              <a:gd name="connsiteY5" fmla="*/ 2709861 h 6858000"/>
              <a:gd name="connsiteX6" fmla="*/ 5072061 w 5629275"/>
              <a:gd name="connsiteY6" fmla="*/ 4204704 h 6858000"/>
              <a:gd name="connsiteX7" fmla="*/ 1566860 w 5629275"/>
              <a:gd name="connsiteY7" fmla="*/ 4204704 h 6858000"/>
              <a:gd name="connsiteX8" fmla="*/ 1566860 w 5629275"/>
              <a:gd name="connsiteY8" fmla="*/ 5386387 h 6858000"/>
              <a:gd name="connsiteX9" fmla="*/ 5629275 w 5629275"/>
              <a:gd name="connsiteY9" fmla="*/ 5386387 h 6858000"/>
              <a:gd name="connsiteX10" fmla="*/ 5629275 w 5629275"/>
              <a:gd name="connsiteY10" fmla="*/ 6858000 h 6858000"/>
              <a:gd name="connsiteX11" fmla="*/ 0 w 5629275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9275" h="6858000">
                <a:moveTo>
                  <a:pt x="0" y="0"/>
                </a:moveTo>
                <a:lnTo>
                  <a:pt x="5629275" y="0"/>
                </a:lnTo>
                <a:lnTo>
                  <a:pt x="5629275" y="1423986"/>
                </a:lnTo>
                <a:lnTo>
                  <a:pt x="1566860" y="1423986"/>
                </a:lnTo>
                <a:lnTo>
                  <a:pt x="1566860" y="2709861"/>
                </a:lnTo>
                <a:lnTo>
                  <a:pt x="5072061" y="2709861"/>
                </a:lnTo>
                <a:lnTo>
                  <a:pt x="5072061" y="4204704"/>
                </a:lnTo>
                <a:lnTo>
                  <a:pt x="1566860" y="4204704"/>
                </a:lnTo>
                <a:lnTo>
                  <a:pt x="1566860" y="5386387"/>
                </a:lnTo>
                <a:lnTo>
                  <a:pt x="5629275" y="5386387"/>
                </a:lnTo>
                <a:lnTo>
                  <a:pt x="56292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04D232-213D-1349-BF20-DDEDEB909A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152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800"/>
            </a:lvl1pPr>
          </a:lstStyle>
          <a:p>
            <a:r>
              <a:rPr lang="en-US"/>
              <a:t>Set the scene.</a:t>
            </a:r>
            <a:br>
              <a:rPr lang="en-US"/>
            </a:br>
            <a:r>
              <a:rPr lang="en-US"/>
              <a:t>Cover the context.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1206B-8429-4EF3-BAFD-1AE585D9C24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2286000"/>
            <a:ext cx="5334000" cy="3810000"/>
          </a:xfrm>
        </p:spPr>
        <p:txBody>
          <a:bodyPr/>
          <a:lstStyle>
            <a:lvl1pPr>
              <a:spcBef>
                <a:spcPts val="900"/>
              </a:spcBef>
              <a:spcAft>
                <a:spcPts val="0"/>
              </a:spcAft>
              <a:defRPr sz="1600"/>
            </a:lvl1pPr>
            <a:lvl2pPr marL="203200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2pPr>
            <a:lvl3pPr marL="410464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3pPr>
            <a:lvl4pPr marL="615696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4pPr>
            <a:lvl5pPr>
              <a:spcBef>
                <a:spcPts val="9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1880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1126D42-B0E9-499F-A915-8A39956BF8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60368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1126D42-B0E9-499F-A915-8A39956BF8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52BC96C-63C5-4844-96EE-D90D933B1DF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E03C1-D400-8046-89BB-D260E3A844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5334001" cy="152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800"/>
            </a:lvl1pPr>
          </a:lstStyle>
          <a:p>
            <a:r>
              <a:rPr lang="en-US"/>
              <a:t>Make your case.</a:t>
            </a:r>
            <a:br>
              <a:rPr lang="en-US"/>
            </a:br>
            <a:r>
              <a:rPr lang="en-US"/>
              <a:t>Show the proof.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B390D-B9A1-4431-8429-E440C2BE686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5726131" y="0"/>
            <a:ext cx="6465869" cy="6856413"/>
          </a:xfrm>
          <a:custGeom>
            <a:avLst/>
            <a:gdLst>
              <a:gd name="connsiteX0" fmla="*/ 3570285 w 6465869"/>
              <a:gd name="connsiteY0" fmla="*/ 2074129 h 6856413"/>
              <a:gd name="connsiteX1" fmla="*/ 2780173 w 6465869"/>
              <a:gd name="connsiteY1" fmla="*/ 3992705 h 6856413"/>
              <a:gd name="connsiteX2" fmla="*/ 4357474 w 6465869"/>
              <a:gd name="connsiteY2" fmla="*/ 3992705 h 6856413"/>
              <a:gd name="connsiteX3" fmla="*/ 2786873 w 6465869"/>
              <a:gd name="connsiteY3" fmla="*/ 0 h 6856413"/>
              <a:gd name="connsiteX4" fmla="*/ 4349150 w 6465869"/>
              <a:gd name="connsiteY4" fmla="*/ 0 h 6856413"/>
              <a:gd name="connsiteX5" fmla="*/ 6465869 w 6465869"/>
              <a:gd name="connsiteY5" fmla="*/ 5210627 h 6856413"/>
              <a:gd name="connsiteX6" fmla="*/ 6465869 w 6465869"/>
              <a:gd name="connsiteY6" fmla="*/ 6856413 h 6856413"/>
              <a:gd name="connsiteX7" fmla="*/ 5487503 w 6465869"/>
              <a:gd name="connsiteY7" fmla="*/ 6856413 h 6856413"/>
              <a:gd name="connsiteX8" fmla="*/ 4896573 w 6465869"/>
              <a:gd name="connsiteY8" fmla="*/ 5390820 h 6856413"/>
              <a:gd name="connsiteX9" fmla="*/ 2199618 w 6465869"/>
              <a:gd name="connsiteY9" fmla="*/ 5390820 h 6856413"/>
              <a:gd name="connsiteX10" fmla="*/ 1612707 w 6465869"/>
              <a:gd name="connsiteY10" fmla="*/ 6856413 h 6856413"/>
              <a:gd name="connsiteX11" fmla="*/ 0 w 6465869"/>
              <a:gd name="connsiteY11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65869" h="6856413">
                <a:moveTo>
                  <a:pt x="3570285" y="2074129"/>
                </a:moveTo>
                <a:lnTo>
                  <a:pt x="2780173" y="3992705"/>
                </a:lnTo>
                <a:lnTo>
                  <a:pt x="4357474" y="3992705"/>
                </a:lnTo>
                <a:close/>
                <a:moveTo>
                  <a:pt x="2786873" y="0"/>
                </a:moveTo>
                <a:lnTo>
                  <a:pt x="4349150" y="0"/>
                </a:lnTo>
                <a:lnTo>
                  <a:pt x="6465869" y="5210627"/>
                </a:lnTo>
                <a:lnTo>
                  <a:pt x="6465869" y="6856413"/>
                </a:lnTo>
                <a:lnTo>
                  <a:pt x="5487503" y="6856413"/>
                </a:lnTo>
                <a:lnTo>
                  <a:pt x="4896573" y="5390820"/>
                </a:lnTo>
                <a:lnTo>
                  <a:pt x="2199618" y="5390820"/>
                </a:lnTo>
                <a:lnTo>
                  <a:pt x="1612707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BEAD478-665D-496C-B00E-61831230A9E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2286000"/>
            <a:ext cx="5334000" cy="3810000"/>
          </a:xfrm>
        </p:spPr>
        <p:txBody>
          <a:bodyPr/>
          <a:lstStyle>
            <a:lvl1pPr>
              <a:spcBef>
                <a:spcPts val="900"/>
              </a:spcBef>
              <a:spcAft>
                <a:spcPts val="0"/>
              </a:spcAft>
              <a:defRPr sz="1600"/>
            </a:lvl1pPr>
            <a:lvl2pPr marL="203200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2pPr>
            <a:lvl3pPr marL="410464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3pPr>
            <a:lvl4pPr marL="615696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4pPr>
            <a:lvl5pPr>
              <a:spcBef>
                <a:spcPts val="9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4987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776B111-B678-4C87-B9DB-258250659E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9399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776B111-B678-4C87-B9DB-258250659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D933C2C-4ED0-4B82-8997-E93AEB96EC5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75495C2-4728-204B-897F-ADE6303F8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152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800"/>
            </a:lvl1pPr>
          </a:lstStyle>
          <a:p>
            <a:r>
              <a:rPr lang="en-US"/>
              <a:t>The ‘so what?’.</a:t>
            </a:r>
            <a:br>
              <a:rPr lang="en-US"/>
            </a:br>
            <a:r>
              <a:rPr lang="en-US"/>
              <a:t>How to make a change.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F682349-BFFC-4F99-8587-BDD310D194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6096000" y="1"/>
            <a:ext cx="6096000" cy="6856412"/>
          </a:xfrm>
          <a:custGeom>
            <a:avLst/>
            <a:gdLst>
              <a:gd name="connsiteX0" fmla="*/ 1514163 w 6096000"/>
              <a:gd name="connsiteY0" fmla="*/ 1272567 h 6856412"/>
              <a:gd name="connsiteX1" fmla="*/ 1514163 w 6096000"/>
              <a:gd name="connsiteY1" fmla="*/ 2918854 h 6856412"/>
              <a:gd name="connsiteX2" fmla="*/ 3141813 w 6096000"/>
              <a:gd name="connsiteY2" fmla="*/ 2918854 h 6856412"/>
              <a:gd name="connsiteX3" fmla="*/ 4300976 w 6096000"/>
              <a:gd name="connsiteY3" fmla="*/ 2074657 h 6856412"/>
              <a:gd name="connsiteX4" fmla="*/ 3141813 w 6096000"/>
              <a:gd name="connsiteY4" fmla="*/ 1272648 h 6856412"/>
              <a:gd name="connsiteX5" fmla="*/ 0 w 6096000"/>
              <a:gd name="connsiteY5" fmla="*/ 0 h 6856412"/>
              <a:gd name="connsiteX6" fmla="*/ 3371063 w 6096000"/>
              <a:gd name="connsiteY6" fmla="*/ 0 h 6856412"/>
              <a:gd name="connsiteX7" fmla="*/ 5764098 w 6096000"/>
              <a:gd name="connsiteY7" fmla="*/ 1914880 h 6856412"/>
              <a:gd name="connsiteX8" fmla="*/ 4473298 w 6096000"/>
              <a:gd name="connsiteY8" fmla="*/ 3946539 h 6856412"/>
              <a:gd name="connsiteX9" fmla="*/ 4067868 w 6096000"/>
              <a:gd name="connsiteY9" fmla="*/ 4051622 h 6856412"/>
              <a:gd name="connsiteX10" fmla="*/ 6096000 w 6096000"/>
              <a:gd name="connsiteY10" fmla="*/ 6743454 h 6856412"/>
              <a:gd name="connsiteX11" fmla="*/ 6096000 w 6096000"/>
              <a:gd name="connsiteY11" fmla="*/ 6856412 h 6856412"/>
              <a:gd name="connsiteX12" fmla="*/ 4434202 w 6096000"/>
              <a:gd name="connsiteY12" fmla="*/ 6856412 h 6856412"/>
              <a:gd name="connsiteX13" fmla="*/ 2428564 w 6096000"/>
              <a:gd name="connsiteY13" fmla="*/ 4203318 h 6856412"/>
              <a:gd name="connsiteX14" fmla="*/ 1514081 w 6096000"/>
              <a:gd name="connsiteY14" fmla="*/ 4203318 h 6856412"/>
              <a:gd name="connsiteX15" fmla="*/ 1514163 w 6096000"/>
              <a:gd name="connsiteY15" fmla="*/ 6856412 h 6856412"/>
              <a:gd name="connsiteX16" fmla="*/ 0 w 6096000"/>
              <a:gd name="connsiteY16" fmla="*/ 6856412 h 68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0" h="6856412">
                <a:moveTo>
                  <a:pt x="1514163" y="1272567"/>
                </a:moveTo>
                <a:lnTo>
                  <a:pt x="1514163" y="2918854"/>
                </a:lnTo>
                <a:lnTo>
                  <a:pt x="3141813" y="2918854"/>
                </a:lnTo>
                <a:cubicBezTo>
                  <a:pt x="4117526" y="2918854"/>
                  <a:pt x="4300976" y="2462344"/>
                  <a:pt x="4300976" y="2074657"/>
                </a:cubicBezTo>
                <a:cubicBezTo>
                  <a:pt x="4300976" y="1664111"/>
                  <a:pt x="4089550" y="1272648"/>
                  <a:pt x="3141813" y="1272648"/>
                </a:cubicBezTo>
                <a:close/>
                <a:moveTo>
                  <a:pt x="0" y="0"/>
                </a:moveTo>
                <a:lnTo>
                  <a:pt x="3371063" y="0"/>
                </a:lnTo>
                <a:cubicBezTo>
                  <a:pt x="5093320" y="0"/>
                  <a:pt x="5764098" y="808058"/>
                  <a:pt x="5764098" y="1914880"/>
                </a:cubicBezTo>
                <a:cubicBezTo>
                  <a:pt x="5764098" y="2958727"/>
                  <a:pt x="5303162" y="3570018"/>
                  <a:pt x="4473298" y="3946539"/>
                </a:cubicBezTo>
                <a:cubicBezTo>
                  <a:pt x="4473298" y="3946539"/>
                  <a:pt x="4340686" y="3999770"/>
                  <a:pt x="4067868" y="4051622"/>
                </a:cubicBezTo>
                <a:lnTo>
                  <a:pt x="6096000" y="6743454"/>
                </a:lnTo>
                <a:lnTo>
                  <a:pt x="6096000" y="6856412"/>
                </a:lnTo>
                <a:lnTo>
                  <a:pt x="4434202" y="6856412"/>
                </a:lnTo>
                <a:lnTo>
                  <a:pt x="2428564" y="4203318"/>
                </a:lnTo>
                <a:lnTo>
                  <a:pt x="1514081" y="4203318"/>
                </a:lnTo>
                <a:lnTo>
                  <a:pt x="1514163" y="6856412"/>
                </a:lnTo>
                <a:lnTo>
                  <a:pt x="0" y="68564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D46054-2F2F-486D-8E76-7CFB315D34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2286000"/>
            <a:ext cx="5334000" cy="3810000"/>
          </a:xfrm>
        </p:spPr>
        <p:txBody>
          <a:bodyPr/>
          <a:lstStyle>
            <a:lvl1pPr>
              <a:spcBef>
                <a:spcPts val="900"/>
              </a:spcBef>
              <a:spcAft>
                <a:spcPts val="0"/>
              </a:spcAft>
              <a:defRPr sz="1600"/>
            </a:lvl1pPr>
            <a:lvl2pPr marL="203200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2pPr>
            <a:lvl3pPr marL="410464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3pPr>
            <a:lvl4pPr marL="615696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4pPr>
            <a:lvl5pPr>
              <a:spcBef>
                <a:spcPts val="9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8639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C422FD-F8A6-468E-BE3F-631D75B0D1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3640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C422FD-F8A6-468E-BE3F-631D75B0D1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3B76641-2E82-4B63-93DA-5A86BD6B721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1EA128-4E92-46A3-B8EE-474F087E3FF2}"/>
              </a:ext>
            </a:extLst>
          </p:cNvPr>
          <p:cNvSpPr/>
          <p:nvPr userDrawn="1"/>
        </p:nvSpPr>
        <p:spPr bwMode="gray">
          <a:xfrm>
            <a:off x="11064552" y="6536518"/>
            <a:ext cx="828092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04D232-213D-1349-BF20-DDEDEB909A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152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800"/>
            </a:lvl1pPr>
          </a:lstStyle>
          <a:p>
            <a:r>
              <a:rPr lang="en-US"/>
              <a:t>For further reading.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9CAB22E-EAD9-4ABF-B95C-BC9F35E8C46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6096000" y="2"/>
            <a:ext cx="6096000" cy="6857917"/>
          </a:xfrm>
          <a:custGeom>
            <a:avLst/>
            <a:gdLst>
              <a:gd name="connsiteX0" fmla="*/ 4601190 w 6096000"/>
              <a:gd name="connsiteY0" fmla="*/ 0 h 6857917"/>
              <a:gd name="connsiteX1" fmla="*/ 6096000 w 6096000"/>
              <a:gd name="connsiteY1" fmla="*/ 0 h 6857917"/>
              <a:gd name="connsiteX2" fmla="*/ 6096000 w 6096000"/>
              <a:gd name="connsiteY2" fmla="*/ 6857917 h 6857917"/>
              <a:gd name="connsiteX3" fmla="*/ 4618948 w 6096000"/>
              <a:gd name="connsiteY3" fmla="*/ 6857917 h 6857917"/>
              <a:gd name="connsiteX4" fmla="*/ 1584185 w 6096000"/>
              <a:gd name="connsiteY4" fmla="*/ 2803325 h 6857917"/>
              <a:gd name="connsiteX5" fmla="*/ 1580380 w 6096000"/>
              <a:gd name="connsiteY5" fmla="*/ 6857917 h 6857917"/>
              <a:gd name="connsiteX6" fmla="*/ 4651 w 6096000"/>
              <a:gd name="connsiteY6" fmla="*/ 6857917 h 6857917"/>
              <a:gd name="connsiteX7" fmla="*/ 0 w 6096000"/>
              <a:gd name="connsiteY7" fmla="*/ 2368 h 6857917"/>
              <a:gd name="connsiteX8" fmla="*/ 1551883 w 6096000"/>
              <a:gd name="connsiteY8" fmla="*/ 2368 h 6857917"/>
              <a:gd name="connsiteX9" fmla="*/ 4601190 w 6096000"/>
              <a:gd name="connsiteY9" fmla="*/ 4070490 h 685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0" h="6857917">
                <a:moveTo>
                  <a:pt x="4601190" y="0"/>
                </a:moveTo>
                <a:lnTo>
                  <a:pt x="6096000" y="0"/>
                </a:lnTo>
                <a:lnTo>
                  <a:pt x="6096000" y="6857917"/>
                </a:lnTo>
                <a:lnTo>
                  <a:pt x="4618948" y="6857917"/>
                </a:lnTo>
                <a:lnTo>
                  <a:pt x="1584185" y="2803325"/>
                </a:lnTo>
                <a:lnTo>
                  <a:pt x="1580380" y="6857917"/>
                </a:lnTo>
                <a:lnTo>
                  <a:pt x="4651" y="6857917"/>
                </a:lnTo>
                <a:lnTo>
                  <a:pt x="0" y="2368"/>
                </a:lnTo>
                <a:lnTo>
                  <a:pt x="1551883" y="2368"/>
                </a:lnTo>
                <a:lnTo>
                  <a:pt x="4601190" y="40704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3D351D1-FFB6-4227-9ADC-05525A9B855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2286000"/>
            <a:ext cx="5334000" cy="3810000"/>
          </a:xfrm>
        </p:spPr>
        <p:txBody>
          <a:bodyPr/>
          <a:lstStyle>
            <a:lvl1pPr>
              <a:spcBef>
                <a:spcPts val="900"/>
              </a:spcBef>
              <a:spcAft>
                <a:spcPts val="0"/>
              </a:spcAft>
              <a:defRPr sz="1600"/>
            </a:lvl1pPr>
            <a:lvl2pPr marL="203200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2pPr>
            <a:lvl3pPr marL="410464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3pPr>
            <a:lvl4pPr marL="615696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4pPr>
            <a:lvl5pPr>
              <a:spcBef>
                <a:spcPts val="9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679173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A7080B1-814D-4356-94DB-71BD7ED1BF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8038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A7080B1-814D-4356-94DB-71BD7ED1B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6BD8039-0BD3-4061-81FD-CF887F58DFE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E03C1-D400-8046-89BB-D260E3A844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26701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lang="en-GB" sz="3800" b="1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b="1">
                <a:effectLst/>
                <a:latin typeface="Arial" panose="020B0604020202020204" pitchFamily="34" charset="0"/>
              </a:rPr>
              <a:t>Add an optional sub-chapter that supports the narrative</a:t>
            </a:r>
            <a:endParaRPr lang="en-US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85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8446ED1-B935-40E1-9636-4DD03C1D7C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40629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8446ED1-B935-40E1-9636-4DD03C1D7C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324F1CC-BBCD-4AD6-9A7C-137FEFA779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E1E5AF-43EF-49CD-A70B-FBA2BCAA3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2286000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</a:p>
        </p:txBody>
      </p:sp>
    </p:spTree>
    <p:extLst>
      <p:ext uri="{BB962C8B-B14F-4D97-AF65-F5344CB8AC3E}">
        <p14:creationId xmlns:p14="http://schemas.microsoft.com/office/powerpoint/2010/main" val="519931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A699C7-7B2A-FE48-B204-2A35A8621D62}"/>
              </a:ext>
            </a:extLst>
          </p:cNvPr>
          <p:cNvSpPr/>
          <p:nvPr userDrawn="1"/>
        </p:nvSpPr>
        <p:spPr bwMode="gray">
          <a:xfrm>
            <a:off x="2855914" y="-1587"/>
            <a:ext cx="32400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7CCCB-F6CD-F24D-9CF5-FE9F81B12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830997"/>
          </a:xfrm>
        </p:spPr>
        <p:txBody>
          <a:bodyPr wrap="square" lIns="0" tIns="0" rIns="0" bIns="0" anchorCtr="0">
            <a:spAutoFit/>
          </a:bodyPr>
          <a:lstStyle>
            <a:lvl1pPr>
              <a:defRPr/>
            </a:lvl1pPr>
          </a:lstStyle>
          <a:p>
            <a:r>
              <a:rPr lang="en-US"/>
              <a:t>Key message. If the audience reads just this, it will be enough. Make every word count. Say it like you would in the room.</a:t>
            </a:r>
          </a:p>
        </p:txBody>
      </p:sp>
    </p:spTree>
    <p:extLst>
      <p:ext uri="{BB962C8B-B14F-4D97-AF65-F5344CB8AC3E}">
        <p14:creationId xmlns:p14="http://schemas.microsoft.com/office/powerpoint/2010/main" val="4081351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A699C7-7B2A-FE48-B204-2A35A8621D62}"/>
              </a:ext>
            </a:extLst>
          </p:cNvPr>
          <p:cNvSpPr/>
          <p:nvPr userDrawn="1"/>
        </p:nvSpPr>
        <p:spPr bwMode="gray">
          <a:xfrm>
            <a:off x="2855914" y="-1587"/>
            <a:ext cx="32400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7CCCB-F6CD-F24D-9CF5-FE9F81B12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5343525" cy="830997"/>
          </a:xfrm>
        </p:spPr>
        <p:txBody>
          <a:bodyPr wrap="square" lIns="0" tIns="0" rIns="0" bIns="0" anchorCtr="0">
            <a:spAutoFit/>
          </a:bodyPr>
          <a:lstStyle>
            <a:lvl1pPr>
              <a:defRPr/>
            </a:lvl1pPr>
          </a:lstStyle>
          <a:p>
            <a:r>
              <a:rPr lang="en-US"/>
              <a:t>Key message. If the audience reads just this, it will be enough. Make every word count. Say it like you would in the room.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EF0F-449D-494E-B003-BA0DE42F6122}"/>
              </a:ext>
            </a:extLst>
          </p:cNvPr>
          <p:cNvSpPr>
            <a:spLocks noGrp="1"/>
          </p:cNvSpPr>
          <p:nvPr>
            <p:ph sz="half" idx="1"/>
          </p:nvPr>
        </p:nvSpPr>
        <p:spPr bwMode="gray">
          <a:xfrm>
            <a:off x="381001" y="1905000"/>
            <a:ext cx="5334000" cy="4187824"/>
          </a:xfrm>
        </p:spPr>
        <p:txBody>
          <a:bodyPr/>
          <a:lstStyle>
            <a:lvl2pPr marL="177800" indent="-1778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2pPr>
            <a:lvl3pPr marL="359156" indent="-1778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3pPr>
            <a:lvl4pPr marL="538734" indent="-1778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A243C-D223-024A-A211-1CD96C903785}"/>
              </a:ext>
            </a:extLst>
          </p:cNvPr>
          <p:cNvSpPr>
            <a:spLocks noGrp="1"/>
          </p:cNvSpPr>
          <p:nvPr>
            <p:ph sz="half" idx="2"/>
          </p:nvPr>
        </p:nvSpPr>
        <p:spPr bwMode="gray">
          <a:xfrm>
            <a:off x="6476999" y="1905000"/>
            <a:ext cx="5334001" cy="4187825"/>
          </a:xfrm>
        </p:spPr>
        <p:txBody>
          <a:bodyPr/>
          <a:lstStyle>
            <a:lvl2pPr marL="177800" indent="-1778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1889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897343-393D-0E44-A97B-2079B348B1F9}"/>
              </a:ext>
            </a:extLst>
          </p:cNvPr>
          <p:cNvSpPr/>
          <p:nvPr userDrawn="1"/>
        </p:nvSpPr>
        <p:spPr bwMode="gray">
          <a:xfrm>
            <a:off x="3044825" y="0"/>
            <a:ext cx="4575175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631238-F440-4B1F-8D7B-809C61CB6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2286000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95ABA3D-BEC2-4D38-9AFA-4954F306F2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8004175" y="381000"/>
            <a:ext cx="3806826" cy="3701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Heading: Make your point.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D8852F4-3A40-41CF-8793-5F648FBC7E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3429000" y="381000"/>
            <a:ext cx="3810000" cy="3701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Heading: Make your point.</a:t>
            </a:r>
          </a:p>
        </p:txBody>
      </p:sp>
    </p:spTree>
    <p:extLst>
      <p:ext uri="{BB962C8B-B14F-4D97-AF65-F5344CB8AC3E}">
        <p14:creationId xmlns:p14="http://schemas.microsoft.com/office/powerpoint/2010/main" val="1701931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CAA8CDD-85D5-455D-B49F-664C574260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76237" y="381000"/>
            <a:ext cx="11434763" cy="5335587"/>
          </a:xfrm>
        </p:spPr>
        <p:txBody>
          <a:bodyPr/>
          <a:lstStyle>
            <a:lvl1pPr marL="723900" marR="0" indent="-72390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3800" b="1">
                <a:solidFill>
                  <a:schemeClr val="tx2"/>
                </a:solidFill>
              </a:defRPr>
            </a:lvl1pPr>
            <a:lvl2pPr marL="1376363" indent="-62865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  <a:tabLst/>
              <a:defRPr sz="3800" b="1">
                <a:solidFill>
                  <a:schemeClr val="tx2"/>
                </a:solidFill>
              </a:defRPr>
            </a:lvl2pPr>
            <a:lvl3pPr marL="955675" indent="-954088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6000" b="1">
                <a:solidFill>
                  <a:schemeClr val="tx2"/>
                </a:solidFill>
              </a:defRPr>
            </a:lvl3pPr>
            <a:lvl4pPr marL="955675" indent="-954088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6000" b="1">
                <a:solidFill>
                  <a:schemeClr val="tx2"/>
                </a:solidFill>
              </a:defRPr>
            </a:lvl4pPr>
            <a:lvl5pPr marL="955675" indent="-954088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60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Chapter heading</a:t>
            </a:r>
          </a:p>
          <a:p>
            <a:pPr lvl="1"/>
            <a:r>
              <a:rPr lang="en-US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036663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0726B13-8A06-4C2F-B3E2-C6E4FDCB91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5197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0726B13-8A06-4C2F-B3E2-C6E4FDCB9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14DD698-12A5-415B-97E6-9C6DBEB91E8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A1EFBD-66C8-4081-AADF-2B4A352FE64D}"/>
              </a:ext>
            </a:extLst>
          </p:cNvPr>
          <p:cNvSpPr/>
          <p:nvPr userDrawn="1"/>
        </p:nvSpPr>
        <p:spPr bwMode="gray">
          <a:xfrm>
            <a:off x="0" y="-1587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7508A2-A0AF-4811-ACA1-FC84D131531A}"/>
              </a:ext>
            </a:extLst>
          </p:cNvPr>
          <p:cNvSpPr/>
          <p:nvPr userDrawn="1"/>
        </p:nvSpPr>
        <p:spPr bwMode="gray">
          <a:xfrm>
            <a:off x="-7168" y="3048000"/>
            <a:ext cx="6101581" cy="3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Picture Placeholder 21">
            <a:extLst>
              <a:ext uri="{FF2B5EF4-FFF2-40B4-BE49-F238E27FC236}">
                <a16:creationId xmlns:a16="http://schemas.microsoft.com/office/drawing/2014/main" id="{3448625E-017A-4951-9ED5-25641345A0F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722550" y="-1587"/>
            <a:ext cx="2373449" cy="26685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picture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D364477-0314-4F10-9D10-E2EF9653C5E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381000" y="3163395"/>
            <a:ext cx="2667000" cy="193899"/>
          </a:xfrm>
        </p:spPr>
        <p:txBody>
          <a:bodyPr wrap="square" lIns="0" tIns="0" rIns="0" bIns="0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Areas of Expertise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F7FD24E3-E069-4B35-9C18-F463735BC89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428999" y="3163395"/>
            <a:ext cx="2286001" cy="193899"/>
          </a:xfrm>
        </p:spPr>
        <p:txBody>
          <a:bodyPr wrap="square" lIns="0" tIns="0" rIns="0" bIns="0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Education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B904A-F76F-4A89-9C9D-B0B0D1D3C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2286000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Surname Name</a:t>
            </a:r>
            <a:br>
              <a:rPr lang="en-US"/>
            </a:br>
            <a:r>
              <a:rPr lang="en-US" b="0"/>
              <a:t>Position, Office, Country</a:t>
            </a:r>
            <a:endParaRPr lang="en-US"/>
          </a:p>
        </p:txBody>
      </p:sp>
      <p:grpSp>
        <p:nvGrpSpPr>
          <p:cNvPr id="35" name="Graphic 19">
            <a:extLst>
              <a:ext uri="{FF2B5EF4-FFF2-40B4-BE49-F238E27FC236}">
                <a16:creationId xmlns:a16="http://schemas.microsoft.com/office/drawing/2014/main" id="{0DF2BC8F-BD6E-4BED-A9DD-8DCAEA9A50D4}"/>
              </a:ext>
            </a:extLst>
          </p:cNvPr>
          <p:cNvGrpSpPr/>
          <p:nvPr userDrawn="1"/>
        </p:nvGrpSpPr>
        <p:grpSpPr bwMode="gray">
          <a:xfrm>
            <a:off x="758825" y="6383803"/>
            <a:ext cx="765175" cy="90021"/>
            <a:chOff x="1562100" y="2895600"/>
            <a:chExt cx="9067800" cy="1066800"/>
          </a:xfrm>
          <a:solidFill>
            <a:schemeClr val="tx1"/>
          </a:solidFill>
        </p:grpSpPr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AC1D5788-EC41-4A64-9CD3-6E3CB88E41EC}"/>
                </a:ext>
              </a:extLst>
            </p:cNvPr>
            <p:cNvSpPr/>
            <p:nvPr/>
          </p:nvSpPr>
          <p:spPr bwMode="gray">
            <a:xfrm>
              <a:off x="4104322" y="2895600"/>
              <a:ext cx="1124140" cy="1070576"/>
            </a:xfrm>
            <a:custGeom>
              <a:avLst/>
              <a:gdLst>
                <a:gd name="connsiteX0" fmla="*/ 684086 w 1124140"/>
                <a:gd name="connsiteY0" fmla="*/ 0 h 1070576"/>
                <a:gd name="connsiteX1" fmla="*/ 439103 w 1124140"/>
                <a:gd name="connsiteY1" fmla="*/ 0 h 1070576"/>
                <a:gd name="connsiteX2" fmla="*/ 0 w 1124140"/>
                <a:gd name="connsiteY2" fmla="*/ 1070482 h 1070576"/>
                <a:gd name="connsiteX3" fmla="*/ 142875 w 1124140"/>
                <a:gd name="connsiteY3" fmla="*/ 1070482 h 1070576"/>
                <a:gd name="connsiteX4" fmla="*/ 258985 w 1124140"/>
                <a:gd name="connsiteY4" fmla="*/ 783579 h 1070576"/>
                <a:gd name="connsiteX5" fmla="*/ 859060 w 1124140"/>
                <a:gd name="connsiteY5" fmla="*/ 783579 h 1070576"/>
                <a:gd name="connsiteX6" fmla="*/ 975741 w 1124140"/>
                <a:gd name="connsiteY6" fmla="*/ 1070576 h 1070576"/>
                <a:gd name="connsiteX7" fmla="*/ 1124141 w 1124140"/>
                <a:gd name="connsiteY7" fmla="*/ 1070576 h 1070576"/>
                <a:gd name="connsiteX8" fmla="*/ 310420 w 1124140"/>
                <a:gd name="connsiteY8" fmla="*/ 656224 h 1070576"/>
                <a:gd name="connsiteX9" fmla="*/ 522922 w 1124140"/>
                <a:gd name="connsiteY9" fmla="*/ 133964 h 1070576"/>
                <a:gd name="connsiteX10" fmla="*/ 595503 w 1124140"/>
                <a:gd name="connsiteY10" fmla="*/ 133964 h 1070576"/>
                <a:gd name="connsiteX11" fmla="*/ 807053 w 1124140"/>
                <a:gd name="connsiteY11" fmla="*/ 656224 h 107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140" h="1070576">
                  <a:moveTo>
                    <a:pt x="684086" y="0"/>
                  </a:moveTo>
                  <a:lnTo>
                    <a:pt x="439103" y="0"/>
                  </a:lnTo>
                  <a:lnTo>
                    <a:pt x="0" y="1070482"/>
                  </a:lnTo>
                  <a:lnTo>
                    <a:pt x="142875" y="1070482"/>
                  </a:lnTo>
                  <a:lnTo>
                    <a:pt x="258985" y="783579"/>
                  </a:lnTo>
                  <a:lnTo>
                    <a:pt x="859060" y="783579"/>
                  </a:lnTo>
                  <a:lnTo>
                    <a:pt x="975741" y="1070576"/>
                  </a:lnTo>
                  <a:lnTo>
                    <a:pt x="1124141" y="1070576"/>
                  </a:lnTo>
                  <a:close/>
                  <a:moveTo>
                    <a:pt x="310420" y="656224"/>
                  </a:moveTo>
                  <a:lnTo>
                    <a:pt x="522922" y="133964"/>
                  </a:lnTo>
                  <a:lnTo>
                    <a:pt x="595503" y="133964"/>
                  </a:lnTo>
                  <a:lnTo>
                    <a:pt x="807053" y="6562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009902B4-2695-4527-B5C8-31F48F2A9654}"/>
                </a:ext>
              </a:extLst>
            </p:cNvPr>
            <p:cNvSpPr/>
            <p:nvPr/>
          </p:nvSpPr>
          <p:spPr bwMode="gray">
            <a:xfrm>
              <a:off x="9544050" y="2895600"/>
              <a:ext cx="1090041" cy="1070481"/>
            </a:xfrm>
            <a:custGeom>
              <a:avLst/>
              <a:gdLst>
                <a:gd name="connsiteX0" fmla="*/ 616458 w 1090041"/>
                <a:gd name="connsiteY0" fmla="*/ 625447 h 1070481"/>
                <a:gd name="connsiteX1" fmla="*/ 616458 w 1090041"/>
                <a:gd name="connsiteY1" fmla="*/ 1070482 h 1070481"/>
                <a:gd name="connsiteX2" fmla="*/ 475679 w 1090041"/>
                <a:gd name="connsiteY2" fmla="*/ 1070482 h 1070481"/>
                <a:gd name="connsiteX3" fmla="*/ 475679 w 1090041"/>
                <a:gd name="connsiteY3" fmla="*/ 623936 h 1070481"/>
                <a:gd name="connsiteX4" fmla="*/ 0 w 1090041"/>
                <a:gd name="connsiteY4" fmla="*/ 0 h 1070481"/>
                <a:gd name="connsiteX5" fmla="*/ 168402 w 1090041"/>
                <a:gd name="connsiteY5" fmla="*/ 0 h 1070481"/>
                <a:gd name="connsiteX6" fmla="*/ 545020 w 1090041"/>
                <a:gd name="connsiteY6" fmla="*/ 495448 h 1070481"/>
                <a:gd name="connsiteX7" fmla="*/ 926306 w 1090041"/>
                <a:gd name="connsiteY7" fmla="*/ 0 h 1070481"/>
                <a:gd name="connsiteX8" fmla="*/ 1090041 w 1090041"/>
                <a:gd name="connsiteY8" fmla="*/ 0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0041" h="1070481">
                  <a:moveTo>
                    <a:pt x="616458" y="625447"/>
                  </a:moveTo>
                  <a:lnTo>
                    <a:pt x="616458" y="1070482"/>
                  </a:lnTo>
                  <a:lnTo>
                    <a:pt x="475679" y="1070482"/>
                  </a:lnTo>
                  <a:lnTo>
                    <a:pt x="475679" y="623936"/>
                  </a:lnTo>
                  <a:lnTo>
                    <a:pt x="0" y="0"/>
                  </a:lnTo>
                  <a:lnTo>
                    <a:pt x="168402" y="0"/>
                  </a:lnTo>
                  <a:lnTo>
                    <a:pt x="545020" y="495448"/>
                  </a:lnTo>
                  <a:lnTo>
                    <a:pt x="926306" y="0"/>
                  </a:lnTo>
                  <a:lnTo>
                    <a:pt x="109004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3AD1063-D2B8-4B6A-A86D-08AD8E37AAD7}"/>
                </a:ext>
              </a:extLst>
            </p:cNvPr>
            <p:cNvSpPr/>
            <p:nvPr/>
          </p:nvSpPr>
          <p:spPr bwMode="gray">
            <a:xfrm>
              <a:off x="2901981" y="2895600"/>
              <a:ext cx="885825" cy="1070481"/>
            </a:xfrm>
            <a:custGeom>
              <a:avLst/>
              <a:gdLst>
                <a:gd name="connsiteX0" fmla="*/ 885825 w 885825"/>
                <a:gd name="connsiteY0" fmla="*/ 1070482 h 1070481"/>
                <a:gd name="connsiteX1" fmla="*/ 0 w 885825"/>
                <a:gd name="connsiteY1" fmla="*/ 1070482 h 1070481"/>
                <a:gd name="connsiteX2" fmla="*/ 0 w 885825"/>
                <a:gd name="connsiteY2" fmla="*/ 0 h 1070481"/>
                <a:gd name="connsiteX3" fmla="*/ 885825 w 885825"/>
                <a:gd name="connsiteY3" fmla="*/ 0 h 1070481"/>
                <a:gd name="connsiteX4" fmla="*/ 885825 w 885825"/>
                <a:gd name="connsiteY4" fmla="*/ 126128 h 1070481"/>
                <a:gd name="connsiteX5" fmla="*/ 132398 w 885825"/>
                <a:gd name="connsiteY5" fmla="*/ 126128 h 1070481"/>
                <a:gd name="connsiteX6" fmla="*/ 132398 w 885825"/>
                <a:gd name="connsiteY6" fmla="*/ 472035 h 1070481"/>
                <a:gd name="connsiteX7" fmla="*/ 796004 w 885825"/>
                <a:gd name="connsiteY7" fmla="*/ 472035 h 1070481"/>
                <a:gd name="connsiteX8" fmla="*/ 796004 w 885825"/>
                <a:gd name="connsiteY8" fmla="*/ 598730 h 1070481"/>
                <a:gd name="connsiteX9" fmla="*/ 132398 w 885825"/>
                <a:gd name="connsiteY9" fmla="*/ 598730 h 1070481"/>
                <a:gd name="connsiteX10" fmla="*/ 132398 w 885825"/>
                <a:gd name="connsiteY10" fmla="*/ 944071 h 1070481"/>
                <a:gd name="connsiteX11" fmla="*/ 885825 w 885825"/>
                <a:gd name="connsiteY11" fmla="*/ 944071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5825" h="1070481">
                  <a:moveTo>
                    <a:pt x="885825" y="1070482"/>
                  </a:moveTo>
                  <a:lnTo>
                    <a:pt x="0" y="1070482"/>
                  </a:lnTo>
                  <a:lnTo>
                    <a:pt x="0" y="0"/>
                  </a:lnTo>
                  <a:lnTo>
                    <a:pt x="885825" y="0"/>
                  </a:lnTo>
                  <a:lnTo>
                    <a:pt x="885825" y="126128"/>
                  </a:lnTo>
                  <a:lnTo>
                    <a:pt x="132398" y="126128"/>
                  </a:lnTo>
                  <a:lnTo>
                    <a:pt x="132398" y="472035"/>
                  </a:lnTo>
                  <a:lnTo>
                    <a:pt x="796004" y="472035"/>
                  </a:lnTo>
                  <a:lnTo>
                    <a:pt x="796004" y="598730"/>
                  </a:lnTo>
                  <a:lnTo>
                    <a:pt x="132398" y="598730"/>
                  </a:lnTo>
                  <a:lnTo>
                    <a:pt x="132398" y="944071"/>
                  </a:lnTo>
                  <a:lnTo>
                    <a:pt x="885825" y="9440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27E78175-02A9-436A-96A2-9F5365F56578}"/>
                </a:ext>
              </a:extLst>
            </p:cNvPr>
            <p:cNvSpPr/>
            <p:nvPr/>
          </p:nvSpPr>
          <p:spPr bwMode="gray">
            <a:xfrm>
              <a:off x="8383238" y="2895600"/>
              <a:ext cx="885825" cy="1070481"/>
            </a:xfrm>
            <a:custGeom>
              <a:avLst/>
              <a:gdLst>
                <a:gd name="connsiteX0" fmla="*/ 885825 w 885825"/>
                <a:gd name="connsiteY0" fmla="*/ 1070482 h 1070481"/>
                <a:gd name="connsiteX1" fmla="*/ 0 w 885825"/>
                <a:gd name="connsiteY1" fmla="*/ 1070482 h 1070481"/>
                <a:gd name="connsiteX2" fmla="*/ 0 w 885825"/>
                <a:gd name="connsiteY2" fmla="*/ 0 h 1070481"/>
                <a:gd name="connsiteX3" fmla="*/ 885825 w 885825"/>
                <a:gd name="connsiteY3" fmla="*/ 0 h 1070481"/>
                <a:gd name="connsiteX4" fmla="*/ 885825 w 885825"/>
                <a:gd name="connsiteY4" fmla="*/ 126128 h 1070481"/>
                <a:gd name="connsiteX5" fmla="*/ 132112 w 885825"/>
                <a:gd name="connsiteY5" fmla="*/ 126128 h 1070481"/>
                <a:gd name="connsiteX6" fmla="*/ 132112 w 885825"/>
                <a:gd name="connsiteY6" fmla="*/ 472035 h 1070481"/>
                <a:gd name="connsiteX7" fmla="*/ 796004 w 885825"/>
                <a:gd name="connsiteY7" fmla="*/ 472035 h 1070481"/>
                <a:gd name="connsiteX8" fmla="*/ 796004 w 885825"/>
                <a:gd name="connsiteY8" fmla="*/ 598730 h 1070481"/>
                <a:gd name="connsiteX9" fmla="*/ 132112 w 885825"/>
                <a:gd name="connsiteY9" fmla="*/ 598730 h 1070481"/>
                <a:gd name="connsiteX10" fmla="*/ 132112 w 885825"/>
                <a:gd name="connsiteY10" fmla="*/ 944071 h 1070481"/>
                <a:gd name="connsiteX11" fmla="*/ 885539 w 885825"/>
                <a:gd name="connsiteY11" fmla="*/ 944071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5825" h="1070481">
                  <a:moveTo>
                    <a:pt x="885825" y="1070482"/>
                  </a:moveTo>
                  <a:lnTo>
                    <a:pt x="0" y="1070482"/>
                  </a:lnTo>
                  <a:lnTo>
                    <a:pt x="0" y="0"/>
                  </a:lnTo>
                  <a:lnTo>
                    <a:pt x="885825" y="0"/>
                  </a:lnTo>
                  <a:lnTo>
                    <a:pt x="885825" y="126128"/>
                  </a:lnTo>
                  <a:lnTo>
                    <a:pt x="132112" y="126128"/>
                  </a:lnTo>
                  <a:lnTo>
                    <a:pt x="132112" y="472035"/>
                  </a:lnTo>
                  <a:lnTo>
                    <a:pt x="796004" y="472035"/>
                  </a:lnTo>
                  <a:lnTo>
                    <a:pt x="796004" y="598730"/>
                  </a:lnTo>
                  <a:lnTo>
                    <a:pt x="132112" y="598730"/>
                  </a:lnTo>
                  <a:lnTo>
                    <a:pt x="132112" y="944071"/>
                  </a:lnTo>
                  <a:lnTo>
                    <a:pt x="885539" y="9440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17E9070A-F511-4A5B-9153-39FEE2463F81}"/>
                </a:ext>
              </a:extLst>
            </p:cNvPr>
            <p:cNvSpPr/>
            <p:nvPr/>
          </p:nvSpPr>
          <p:spPr bwMode="gray">
            <a:xfrm>
              <a:off x="6931818" y="2895600"/>
              <a:ext cx="977741" cy="1070481"/>
            </a:xfrm>
            <a:custGeom>
              <a:avLst/>
              <a:gdLst>
                <a:gd name="connsiteX0" fmla="*/ 977742 w 977741"/>
                <a:gd name="connsiteY0" fmla="*/ 1070482 h 1070481"/>
                <a:gd name="connsiteX1" fmla="*/ 856774 w 977741"/>
                <a:gd name="connsiteY1" fmla="*/ 1070482 h 1070481"/>
                <a:gd name="connsiteX2" fmla="*/ 137065 w 977741"/>
                <a:gd name="connsiteY2" fmla="*/ 241588 h 1070481"/>
                <a:gd name="connsiteX3" fmla="*/ 136303 w 977741"/>
                <a:gd name="connsiteY3" fmla="*/ 1070482 h 1070481"/>
                <a:gd name="connsiteX4" fmla="*/ 0 w 977741"/>
                <a:gd name="connsiteY4" fmla="*/ 1070482 h 1070481"/>
                <a:gd name="connsiteX5" fmla="*/ 0 w 977741"/>
                <a:gd name="connsiteY5" fmla="*/ 0 h 1070481"/>
                <a:gd name="connsiteX6" fmla="*/ 120968 w 977741"/>
                <a:gd name="connsiteY6" fmla="*/ 0 h 1070481"/>
                <a:gd name="connsiteX7" fmla="*/ 841343 w 977741"/>
                <a:gd name="connsiteY7" fmla="*/ 830782 h 1070481"/>
                <a:gd name="connsiteX8" fmla="*/ 841343 w 977741"/>
                <a:gd name="connsiteY8" fmla="*/ 0 h 1070481"/>
                <a:gd name="connsiteX9" fmla="*/ 977742 w 977741"/>
                <a:gd name="connsiteY9" fmla="*/ 0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7741" h="1070481">
                  <a:moveTo>
                    <a:pt x="977742" y="1070482"/>
                  </a:moveTo>
                  <a:lnTo>
                    <a:pt x="856774" y="1070482"/>
                  </a:lnTo>
                  <a:lnTo>
                    <a:pt x="137065" y="241588"/>
                  </a:lnTo>
                  <a:lnTo>
                    <a:pt x="136303" y="1070482"/>
                  </a:lnTo>
                  <a:lnTo>
                    <a:pt x="0" y="1070482"/>
                  </a:lnTo>
                  <a:lnTo>
                    <a:pt x="0" y="0"/>
                  </a:lnTo>
                  <a:lnTo>
                    <a:pt x="120968" y="0"/>
                  </a:lnTo>
                  <a:lnTo>
                    <a:pt x="841343" y="830782"/>
                  </a:lnTo>
                  <a:lnTo>
                    <a:pt x="841343" y="0"/>
                  </a:lnTo>
                  <a:lnTo>
                    <a:pt x="977742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241166F2-3E56-4401-B77D-EB0307B39A0C}"/>
                </a:ext>
              </a:extLst>
            </p:cNvPr>
            <p:cNvSpPr/>
            <p:nvPr/>
          </p:nvSpPr>
          <p:spPr bwMode="gray">
            <a:xfrm>
              <a:off x="1562100" y="2895600"/>
              <a:ext cx="978312" cy="1070481"/>
            </a:xfrm>
            <a:custGeom>
              <a:avLst/>
              <a:gdLst>
                <a:gd name="connsiteX0" fmla="*/ 978313 w 978312"/>
                <a:gd name="connsiteY0" fmla="*/ 0 h 1070481"/>
                <a:gd name="connsiteX1" fmla="*/ 793147 w 978312"/>
                <a:gd name="connsiteY1" fmla="*/ 0 h 1070481"/>
                <a:gd name="connsiteX2" fmla="*/ 322421 w 978312"/>
                <a:gd name="connsiteY2" fmla="*/ 468354 h 1070481"/>
                <a:gd name="connsiteX3" fmla="*/ 136398 w 978312"/>
                <a:gd name="connsiteY3" fmla="*/ 468354 h 1070481"/>
                <a:gd name="connsiteX4" fmla="*/ 136398 w 978312"/>
                <a:gd name="connsiteY4" fmla="*/ 0 h 1070481"/>
                <a:gd name="connsiteX5" fmla="*/ 0 w 978312"/>
                <a:gd name="connsiteY5" fmla="*/ 0 h 1070481"/>
                <a:gd name="connsiteX6" fmla="*/ 0 w 978312"/>
                <a:gd name="connsiteY6" fmla="*/ 1070482 h 1070481"/>
                <a:gd name="connsiteX7" fmla="*/ 136398 w 978312"/>
                <a:gd name="connsiteY7" fmla="*/ 1070482 h 1070481"/>
                <a:gd name="connsiteX8" fmla="*/ 136398 w 978312"/>
                <a:gd name="connsiteY8" fmla="*/ 602034 h 1070481"/>
                <a:gd name="connsiteX9" fmla="*/ 321945 w 978312"/>
                <a:gd name="connsiteY9" fmla="*/ 602034 h 1070481"/>
                <a:gd name="connsiteX10" fmla="*/ 793147 w 978312"/>
                <a:gd name="connsiteY10" fmla="*/ 1070482 h 1070481"/>
                <a:gd name="connsiteX11" fmla="*/ 978313 w 978312"/>
                <a:gd name="connsiteY11" fmla="*/ 1070482 h 1070481"/>
                <a:gd name="connsiteX12" fmla="*/ 448532 w 978312"/>
                <a:gd name="connsiteY12" fmla="*/ 535194 h 1070481"/>
                <a:gd name="connsiteX13" fmla="*/ 978313 w 978312"/>
                <a:gd name="connsiteY13" fmla="*/ 0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8312" h="1070481">
                  <a:moveTo>
                    <a:pt x="978313" y="0"/>
                  </a:moveTo>
                  <a:lnTo>
                    <a:pt x="793147" y="0"/>
                  </a:lnTo>
                  <a:lnTo>
                    <a:pt x="322421" y="468354"/>
                  </a:lnTo>
                  <a:lnTo>
                    <a:pt x="136398" y="468354"/>
                  </a:lnTo>
                  <a:lnTo>
                    <a:pt x="136398" y="0"/>
                  </a:lnTo>
                  <a:lnTo>
                    <a:pt x="0" y="0"/>
                  </a:lnTo>
                  <a:lnTo>
                    <a:pt x="0" y="1070482"/>
                  </a:lnTo>
                  <a:lnTo>
                    <a:pt x="136398" y="1070482"/>
                  </a:lnTo>
                  <a:lnTo>
                    <a:pt x="136398" y="602034"/>
                  </a:lnTo>
                  <a:lnTo>
                    <a:pt x="321945" y="602034"/>
                  </a:lnTo>
                  <a:lnTo>
                    <a:pt x="793147" y="1070482"/>
                  </a:lnTo>
                  <a:lnTo>
                    <a:pt x="978313" y="1070482"/>
                  </a:lnTo>
                  <a:lnTo>
                    <a:pt x="448532" y="535194"/>
                  </a:lnTo>
                  <a:lnTo>
                    <a:pt x="97831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5F257939-AA22-4BDE-B164-A41F0FA3F5A1}"/>
                </a:ext>
              </a:extLst>
            </p:cNvPr>
            <p:cNvSpPr/>
            <p:nvPr/>
          </p:nvSpPr>
          <p:spPr bwMode="gray">
            <a:xfrm>
              <a:off x="5589174" y="2895600"/>
              <a:ext cx="973550" cy="1070481"/>
            </a:xfrm>
            <a:custGeom>
              <a:avLst/>
              <a:gdLst>
                <a:gd name="connsiteX0" fmla="*/ 973550 w 973550"/>
                <a:gd name="connsiteY0" fmla="*/ 1070482 h 1070481"/>
                <a:gd name="connsiteX1" fmla="*/ 613220 w 973550"/>
                <a:gd name="connsiteY1" fmla="*/ 596653 h 1070481"/>
                <a:gd name="connsiteX2" fmla="*/ 689991 w 973550"/>
                <a:gd name="connsiteY2" fmla="*/ 586457 h 1070481"/>
                <a:gd name="connsiteX3" fmla="*/ 909066 w 973550"/>
                <a:gd name="connsiteY3" fmla="*/ 298987 h 1070481"/>
                <a:gd name="connsiteX4" fmla="*/ 530733 w 973550"/>
                <a:gd name="connsiteY4" fmla="*/ 0 h 1070481"/>
                <a:gd name="connsiteX5" fmla="*/ 0 w 973550"/>
                <a:gd name="connsiteY5" fmla="*/ 0 h 1070481"/>
                <a:gd name="connsiteX6" fmla="*/ 0 w 973550"/>
                <a:gd name="connsiteY6" fmla="*/ 1070482 h 1070481"/>
                <a:gd name="connsiteX7" fmla="*/ 135826 w 973550"/>
                <a:gd name="connsiteY7" fmla="*/ 1070482 h 1070481"/>
                <a:gd name="connsiteX8" fmla="*/ 135826 w 973550"/>
                <a:gd name="connsiteY8" fmla="*/ 598447 h 1070481"/>
                <a:gd name="connsiteX9" fmla="*/ 446341 w 973550"/>
                <a:gd name="connsiteY9" fmla="*/ 598447 h 1070481"/>
                <a:gd name="connsiteX10" fmla="*/ 806101 w 973550"/>
                <a:gd name="connsiteY10" fmla="*/ 1070482 h 1070481"/>
                <a:gd name="connsiteX11" fmla="*/ 136017 w 973550"/>
                <a:gd name="connsiteY11" fmla="*/ 126411 h 1070481"/>
                <a:gd name="connsiteX12" fmla="*/ 527875 w 973550"/>
                <a:gd name="connsiteY12" fmla="*/ 126411 h 1070481"/>
                <a:gd name="connsiteX13" fmla="*/ 767715 w 973550"/>
                <a:gd name="connsiteY13" fmla="*/ 299270 h 1070481"/>
                <a:gd name="connsiteX14" fmla="*/ 527685 w 973550"/>
                <a:gd name="connsiteY14" fmla="*/ 472035 h 1070481"/>
                <a:gd name="connsiteX15" fmla="*/ 135826 w 973550"/>
                <a:gd name="connsiteY15" fmla="*/ 472035 h 10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550" h="1070481">
                  <a:moveTo>
                    <a:pt x="973550" y="1070482"/>
                  </a:moveTo>
                  <a:lnTo>
                    <a:pt x="613220" y="596653"/>
                  </a:lnTo>
                  <a:cubicBezTo>
                    <a:pt x="639056" y="595418"/>
                    <a:pt x="664739" y="592007"/>
                    <a:pt x="689991" y="586457"/>
                  </a:cubicBezTo>
                  <a:cubicBezTo>
                    <a:pt x="822674" y="544823"/>
                    <a:pt x="909066" y="443902"/>
                    <a:pt x="909066" y="298987"/>
                  </a:cubicBezTo>
                  <a:cubicBezTo>
                    <a:pt x="908685" y="103848"/>
                    <a:pt x="773525" y="0"/>
                    <a:pt x="530733" y="0"/>
                  </a:cubicBezTo>
                  <a:lnTo>
                    <a:pt x="0" y="0"/>
                  </a:lnTo>
                  <a:lnTo>
                    <a:pt x="0" y="1070482"/>
                  </a:lnTo>
                  <a:lnTo>
                    <a:pt x="135826" y="1070482"/>
                  </a:lnTo>
                  <a:lnTo>
                    <a:pt x="135826" y="598447"/>
                  </a:lnTo>
                  <a:lnTo>
                    <a:pt x="446341" y="598447"/>
                  </a:lnTo>
                  <a:lnTo>
                    <a:pt x="806101" y="1070482"/>
                  </a:lnTo>
                  <a:close/>
                  <a:moveTo>
                    <a:pt x="136017" y="126411"/>
                  </a:moveTo>
                  <a:lnTo>
                    <a:pt x="527875" y="126411"/>
                  </a:lnTo>
                  <a:cubicBezTo>
                    <a:pt x="684466" y="126411"/>
                    <a:pt x="767715" y="185416"/>
                    <a:pt x="767715" y="299270"/>
                  </a:cubicBezTo>
                  <a:cubicBezTo>
                    <a:pt x="767715" y="413125"/>
                    <a:pt x="686562" y="472035"/>
                    <a:pt x="527685" y="472035"/>
                  </a:cubicBezTo>
                  <a:lnTo>
                    <a:pt x="135826" y="4720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3D7114F-F639-4ADE-A59A-1DE07A41E53F}"/>
              </a:ext>
            </a:extLst>
          </p:cNvPr>
          <p:cNvSpPr txBox="1"/>
          <p:nvPr userDrawn="1"/>
        </p:nvSpPr>
        <p:spPr bwMode="gray">
          <a:xfrm>
            <a:off x="371475" y="6226175"/>
            <a:ext cx="377825" cy="276225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wrap="none" lIns="0" tIns="0" rIns="0" bIns="0" rtlCol="0" anchor="b" anchorCtr="0">
            <a:noAutofit/>
          </a:bodyPr>
          <a:lstStyle/>
          <a:p>
            <a:pPr algn="l">
              <a:lnSpc>
                <a:spcPct val="90000"/>
              </a:lnSpc>
            </a:pPr>
            <a:fld id="{6CE8C368-3382-4C28-AE75-DF7C05ACA19D}" type="slidenum">
              <a:rPr lang="en-US" sz="10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pPr algn="l">
                <a:lnSpc>
                  <a:spcPct val="90000"/>
                </a:lnSpc>
              </a:pPr>
              <a:t>‹#›</a:t>
            </a:fld>
            <a:endParaRPr lang="en-US" sz="1000" b="0">
              <a:solidFill>
                <a:schemeClr val="tx1">
                  <a:lumMod val="10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B08D16-5AA2-494D-9218-A5A958D9A79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477000" y="381000"/>
            <a:ext cx="5334000" cy="5707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8AFDCE-ECF6-47EB-A6F5-69ECA2AEC7D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429000" y="3429000"/>
            <a:ext cx="2286000" cy="2615375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/>
            </a:lvl1pPr>
            <a:lvl2pPr>
              <a:spcBef>
                <a:spcPts val="600"/>
              </a:spcBef>
              <a:spcAft>
                <a:spcPts val="0"/>
              </a:spcAft>
              <a:defRPr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1C7F46-3F09-480F-8300-B47FB5A4F4B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3429000"/>
            <a:ext cx="2667000" cy="261737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/>
            </a:lvl1pPr>
            <a:lvl2pPr>
              <a:spcBef>
                <a:spcPts val="600"/>
              </a:spcBef>
              <a:spcAft>
                <a:spcPts val="0"/>
              </a:spcAft>
              <a:defRPr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144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i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F66653-A36B-46DE-BBD0-F01F92C144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5471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F66653-A36B-46DE-BBD0-F01F92C144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D7010FC-D5EC-4F40-BF84-C3A559032E0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F5CAB5-F976-4C40-89AE-9A89E9C4AC4F}"/>
              </a:ext>
            </a:extLst>
          </p:cNvPr>
          <p:cNvSpPr/>
          <p:nvPr userDrawn="1"/>
        </p:nvSpPr>
        <p:spPr bwMode="gray">
          <a:xfrm>
            <a:off x="3048002" y="0"/>
            <a:ext cx="3047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78D11-144A-4B42-AA51-7E5FE4BFDAC3}"/>
              </a:ext>
            </a:extLst>
          </p:cNvPr>
          <p:cNvSpPr/>
          <p:nvPr userDrawn="1"/>
        </p:nvSpPr>
        <p:spPr bwMode="gray">
          <a:xfrm>
            <a:off x="6096000" y="0"/>
            <a:ext cx="3048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CF47EE3-F5CB-4E44-BC68-EC24C6779C1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3048000" y="0"/>
            <a:ext cx="3048000" cy="2663825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796EB4AD-659A-9A47-B141-976732FEBC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096000" y="0"/>
            <a:ext cx="3048000" cy="2663825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DFD1BD5-98E0-0947-9140-940DFF97013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 bwMode="gray">
          <a:xfrm>
            <a:off x="9147359" y="0"/>
            <a:ext cx="3048000" cy="2663825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CBE62D-52E2-4C4C-AF6E-96D1E5707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429001" y="3048000"/>
            <a:ext cx="2285999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tx2"/>
                </a:solidFill>
              </a:defRPr>
            </a:lvl2pPr>
            <a:lvl3pPr marL="0" indent="0">
              <a:spcBef>
                <a:spcPts val="1200"/>
              </a:spcBef>
              <a:spcAft>
                <a:spcPts val="0"/>
              </a:spcAft>
              <a:buNone/>
              <a:tabLst/>
              <a:defRPr b="1"/>
            </a:lvl3pPr>
            <a:lvl4pPr marL="18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36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US"/>
              <a:t>Name and Surname</a:t>
            </a:r>
          </a:p>
          <a:p>
            <a:pPr lvl="1"/>
            <a:r>
              <a:rPr lang="en-US"/>
              <a:t>Job title and location second level</a:t>
            </a:r>
          </a:p>
          <a:p>
            <a:pPr lvl="2"/>
            <a:r>
              <a:rPr lang="en-US"/>
              <a:t>Summary of experience third level</a:t>
            </a:r>
          </a:p>
          <a:p>
            <a:pPr lvl="3"/>
            <a:r>
              <a:rPr lang="en-US"/>
              <a:t>Second level bullet</a:t>
            </a:r>
          </a:p>
          <a:p>
            <a:pPr lvl="4"/>
            <a:r>
              <a:rPr lang="en-US"/>
              <a:t>Third level bullet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C3C4FE2-D60A-3C44-A1A2-F63809BB1E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477001" y="3048000"/>
            <a:ext cx="2286000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tx2"/>
                </a:solidFill>
              </a:defRPr>
            </a:lvl2pPr>
            <a:lvl3pPr marL="0" indent="0">
              <a:spcBef>
                <a:spcPts val="1200"/>
              </a:spcBef>
              <a:spcAft>
                <a:spcPts val="0"/>
              </a:spcAft>
              <a:buNone/>
              <a:tabLst/>
              <a:defRPr b="1"/>
            </a:lvl3pPr>
            <a:lvl4pPr marL="18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36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US"/>
              <a:t>Name and Surname</a:t>
            </a:r>
          </a:p>
          <a:p>
            <a:pPr lvl="1"/>
            <a:r>
              <a:rPr lang="en-US"/>
              <a:t>Job title and location second level</a:t>
            </a:r>
          </a:p>
          <a:p>
            <a:pPr lvl="2"/>
            <a:r>
              <a:rPr lang="en-US"/>
              <a:t>Summary of experience third level</a:t>
            </a:r>
          </a:p>
          <a:p>
            <a:pPr lvl="3"/>
            <a:r>
              <a:rPr lang="en-US"/>
              <a:t>Second level bullet</a:t>
            </a:r>
          </a:p>
          <a:p>
            <a:pPr lvl="4"/>
            <a:r>
              <a:rPr lang="en-US"/>
              <a:t>Third level bullet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39E6F826-10D9-8247-8889-29223C7F84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9525000" y="3048000"/>
            <a:ext cx="2289360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tx2"/>
                </a:solidFill>
              </a:defRPr>
            </a:lvl2pPr>
            <a:lvl3pPr marL="0" indent="0">
              <a:spcBef>
                <a:spcPts val="1200"/>
              </a:spcBef>
              <a:spcAft>
                <a:spcPts val="0"/>
              </a:spcAft>
              <a:buNone/>
              <a:tabLst/>
              <a:defRPr b="1"/>
            </a:lvl3pPr>
            <a:lvl4pPr marL="18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36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US"/>
              <a:t>Name and Surname</a:t>
            </a:r>
          </a:p>
          <a:p>
            <a:pPr lvl="1"/>
            <a:r>
              <a:rPr lang="en-US"/>
              <a:t>Job title and location second level</a:t>
            </a:r>
          </a:p>
          <a:p>
            <a:pPr lvl="2"/>
            <a:r>
              <a:rPr lang="en-US"/>
              <a:t>Summary of experience third level</a:t>
            </a:r>
          </a:p>
          <a:p>
            <a:pPr lvl="3"/>
            <a:r>
              <a:rPr lang="en-US"/>
              <a:t>Second level bullet</a:t>
            </a:r>
          </a:p>
          <a:p>
            <a:pPr lvl="4"/>
            <a:r>
              <a:rPr lang="en-US"/>
              <a:t>Third level bullet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468541-A21A-46F7-AFC4-CBC98C325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2285999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</a:p>
        </p:txBody>
      </p:sp>
    </p:spTree>
    <p:extLst>
      <p:ext uri="{BB962C8B-B14F-4D97-AF65-F5344CB8AC3E}">
        <p14:creationId xmlns:p14="http://schemas.microsoft.com/office/powerpoint/2010/main" val="1581580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6F4BDBA-8A7A-4151-9891-CE2FF8030BCB}"/>
              </a:ext>
            </a:extLst>
          </p:cNvPr>
          <p:cNvSpPr/>
          <p:nvPr userDrawn="1"/>
        </p:nvSpPr>
        <p:spPr>
          <a:xfrm>
            <a:off x="3048000" y="0"/>
            <a:ext cx="457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A6D9F4-AFFE-40C2-A711-D5F9F9523EA2}"/>
              </a:ext>
            </a:extLst>
          </p:cNvPr>
          <p:cNvSpPr/>
          <p:nvPr userDrawn="1"/>
        </p:nvSpPr>
        <p:spPr>
          <a:xfrm>
            <a:off x="3048000" y="3429000"/>
            <a:ext cx="4572000" cy="3429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887B0-D81F-4D6E-8490-01166A3570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F01B772-E707-4318-AFF4-D233B7291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8973" y="381000"/>
            <a:ext cx="3810000" cy="3574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Situation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F9E8AE9-DD63-4653-988B-3750118E13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73" y="3809999"/>
            <a:ext cx="3810000" cy="37697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Approach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7F035056-C297-4E3D-A5DA-D866119582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00999" y="3809999"/>
            <a:ext cx="3810001" cy="37697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FCA46901-ED40-41AA-95AD-ADE9E86C443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8973" y="4187825"/>
            <a:ext cx="3810026" cy="1277273"/>
          </a:xfrm>
        </p:spPr>
        <p:txBody>
          <a:bodyPr wrap="square" lIns="0" tIns="0" rIns="0" bIns="0" anchorCtr="0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FFC8F3DC-2FB3-4CA7-9006-B6A3370B9E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00944" y="4186238"/>
            <a:ext cx="3809266" cy="1277273"/>
          </a:xfrm>
        </p:spPr>
        <p:txBody>
          <a:bodyPr wrap="square" lIns="0" tIns="0" rIns="0" bIns="0" anchorCtr="0">
            <a:spAutoFit/>
          </a:bodyPr>
          <a:lstStyle>
            <a:lvl1pPr>
              <a:defRPr sz="14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36">
            <a:extLst>
              <a:ext uri="{FF2B5EF4-FFF2-40B4-BE49-F238E27FC236}">
                <a16:creationId xmlns:a16="http://schemas.microsoft.com/office/drawing/2014/main" id="{C88F3AC6-38BB-420F-928B-D3D9DAD55B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28973" y="765175"/>
            <a:ext cx="3810001" cy="1277273"/>
          </a:xfrm>
        </p:spPr>
        <p:txBody>
          <a:bodyPr wrap="square" lIns="0" tIns="0" rIns="0" bIns="0" anchorCtr="0"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B62EDA09-4F38-47EC-8087-3301CDABF2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20000" y="-1"/>
            <a:ext cx="45720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65080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296CD57-C0DB-43A8-8C5C-A539549839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7206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296CD57-C0DB-43A8-8C5C-A539549839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CB228E0-7DFF-492A-AFEB-CD54CE9A63B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89A8CE-377D-4B70-A044-B5B63794CD49}"/>
              </a:ext>
            </a:extLst>
          </p:cNvPr>
          <p:cNvSpPr/>
          <p:nvPr userDrawn="1"/>
        </p:nvSpPr>
        <p:spPr bwMode="gray">
          <a:xfrm>
            <a:off x="0" y="1524001"/>
            <a:ext cx="3179676" cy="5333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699C7-7B2A-FE48-B204-2A35A8621D62}"/>
              </a:ext>
            </a:extLst>
          </p:cNvPr>
          <p:cNvSpPr/>
          <p:nvPr userDrawn="1"/>
        </p:nvSpPr>
        <p:spPr bwMode="gray">
          <a:xfrm>
            <a:off x="0" y="-1587"/>
            <a:ext cx="12192000" cy="1525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4614CD-0A06-45AD-BFB3-52C98A1514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830997"/>
          </a:xfrm>
        </p:spPr>
        <p:txBody>
          <a:bodyPr wrap="square" lIns="0" tIns="0" rIns="0" bIns="0" anchorCtr="0">
            <a:noAutofit/>
          </a:bodyPr>
          <a:lstStyle>
            <a:lvl1pPr>
              <a:defRPr/>
            </a:lvl1pPr>
          </a:lstStyle>
          <a:p>
            <a:r>
              <a:rPr lang="en-US"/>
              <a:t>Key message. If the audience reads just this, it will be enough. Make every word count. Say it like you would in the room.</a:t>
            </a:r>
          </a:p>
        </p:txBody>
      </p:sp>
    </p:spTree>
    <p:extLst>
      <p:ext uri="{BB962C8B-B14F-4D97-AF65-F5344CB8AC3E}">
        <p14:creationId xmlns:p14="http://schemas.microsoft.com/office/powerpoint/2010/main" val="361645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969696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270B7BD-FC9D-4F69-A68F-E0C27C382D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17798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270B7BD-FC9D-4F69-A68F-E0C27C382D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C22C1CB-4182-4CFE-892E-F42BC6EFB9A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A2A9C-BC2E-E84C-9D64-34631BC47D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81000" y="1143000"/>
            <a:ext cx="2667000" cy="99263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E2D8C7B-E137-3948-86A5-8EF55583B6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429001" y="1143000"/>
            <a:ext cx="2666999" cy="99263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E76C799-A2B3-8549-BF01-A5E85152A2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81000" y="2283532"/>
            <a:ext cx="2667000" cy="99263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EF35F24-23CB-894F-98A8-27315C4DB2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29001" y="2283532"/>
            <a:ext cx="2666999" cy="99263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A69A-3076-2A40-8C16-4A197F6CC4C1}"/>
              </a:ext>
            </a:extLst>
          </p:cNvPr>
          <p:cNvSpPr/>
          <p:nvPr userDrawn="1"/>
        </p:nvSpPr>
        <p:spPr bwMode="gray">
          <a:xfrm>
            <a:off x="381000" y="5589610"/>
            <a:ext cx="4490864" cy="5032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This document is exclusively intended for selected client employees. Distribution, quotations and duplications – even in the form of extracts – for third parties is only permitted upon prior written consent of Kearney. 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Kearney used the text and charts compiled in this report in a presentation; they do not represent a complete documentation of the presentation.</a:t>
            </a:r>
          </a:p>
        </p:txBody>
      </p:sp>
      <p:sp>
        <p:nvSpPr>
          <p:cNvPr id="22" name="Picture Placeholder 43">
            <a:extLst>
              <a:ext uri="{FF2B5EF4-FFF2-40B4-BE49-F238E27FC236}">
                <a16:creationId xmlns:a16="http://schemas.microsoft.com/office/drawing/2014/main" id="{763095BA-2E8C-A049-B6E6-B9E92AF228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1858328 w 6096000"/>
              <a:gd name="connsiteY1" fmla="*/ 0 h 6858000"/>
              <a:gd name="connsiteX2" fmla="*/ 3456432 w 6096000"/>
              <a:gd name="connsiteY2" fmla="*/ 2612771 h 6858000"/>
              <a:gd name="connsiteX3" fmla="*/ 5093144 w 6096000"/>
              <a:gd name="connsiteY3" fmla="*/ 0 h 6858000"/>
              <a:gd name="connsiteX4" fmla="*/ 6096000 w 6096000"/>
              <a:gd name="connsiteY4" fmla="*/ 0 h 6858000"/>
              <a:gd name="connsiteX5" fmla="*/ 6096000 w 6096000"/>
              <a:gd name="connsiteY5" fmla="*/ 1283272 h 6858000"/>
              <a:gd name="connsiteX6" fmla="*/ 4272026 w 6096000"/>
              <a:gd name="connsiteY6" fmla="*/ 4115435 h 6858000"/>
              <a:gd name="connsiteX7" fmla="*/ 4272026 w 6096000"/>
              <a:gd name="connsiteY7" fmla="*/ 6858000 h 6858000"/>
              <a:gd name="connsiteX8" fmla="*/ 2650427 w 6096000"/>
              <a:gd name="connsiteY8" fmla="*/ 6858000 h 6858000"/>
              <a:gd name="connsiteX9" fmla="*/ 2650427 w 6096000"/>
              <a:gd name="connsiteY9" fmla="*/ 41062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1858328" y="0"/>
                </a:lnTo>
                <a:lnTo>
                  <a:pt x="3456432" y="2612771"/>
                </a:lnTo>
                <a:lnTo>
                  <a:pt x="5093144" y="0"/>
                </a:lnTo>
                <a:lnTo>
                  <a:pt x="6096000" y="0"/>
                </a:lnTo>
                <a:lnTo>
                  <a:pt x="6096000" y="1283272"/>
                </a:lnTo>
                <a:lnTo>
                  <a:pt x="4272026" y="4115435"/>
                </a:lnTo>
                <a:lnTo>
                  <a:pt x="4272026" y="6858000"/>
                </a:lnTo>
                <a:lnTo>
                  <a:pt x="2650427" y="6858000"/>
                </a:lnTo>
                <a:lnTo>
                  <a:pt x="2650427" y="410629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1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4D08DEC-6623-4781-9EAF-1AEF06E65F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81000" y="3424064"/>
            <a:ext cx="2667000" cy="99263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627CD43-C8BD-456F-B11B-D4CCC5605F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29001" y="3424064"/>
            <a:ext cx="2666999" cy="99263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100" b="1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1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Details</a:t>
            </a:r>
          </a:p>
        </p:txBody>
      </p:sp>
      <p:pic>
        <p:nvPicPr>
          <p:cNvPr id="34" name="Picture 33" descr="A drawing of a fac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2A565116-6508-49C7-87EB-B9E5099C289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6715" y="4930812"/>
            <a:ext cx="406400" cy="406400"/>
          </a:xfrm>
          <a:prstGeom prst="rect">
            <a:avLst/>
          </a:prstGeom>
        </p:spPr>
      </p:pic>
      <p:pic>
        <p:nvPicPr>
          <p:cNvPr id="35" name="Picture 34" descr="A picture containing drawing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E7007630-77E7-42BB-BAA5-FAF0126C0AB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29640" y="4930812"/>
            <a:ext cx="406400" cy="406400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181FE440-240E-4D13-A503-8BD65F04EFB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472565" y="4930812"/>
            <a:ext cx="406400" cy="406400"/>
          </a:xfrm>
          <a:prstGeom prst="rect">
            <a:avLst/>
          </a:prstGeom>
        </p:spPr>
      </p:pic>
      <p:pic>
        <p:nvPicPr>
          <p:cNvPr id="37" name="Picture 36" descr="A picture containing drawing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0937E484-B066-45FF-98FD-C64958D6223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8415" y="4924954"/>
            <a:ext cx="406400" cy="406400"/>
          </a:xfrm>
          <a:prstGeom prst="rect">
            <a:avLst/>
          </a:prstGeom>
        </p:spPr>
      </p:pic>
      <p:pic>
        <p:nvPicPr>
          <p:cNvPr id="38" name="Picture 37" descr="A drawing of a fac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EDC82321-65DC-4E2A-9F1D-5B9B67135F0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015490" y="4924954"/>
            <a:ext cx="406400" cy="406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A35ABDC-1539-4A58-BE25-E90ADD73869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81000" y="6248400"/>
            <a:ext cx="1905000" cy="229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305778-3C35-4F87-95B8-48D34A0EAB57}"/>
              </a:ext>
            </a:extLst>
          </p:cNvPr>
          <p:cNvSpPr/>
          <p:nvPr userDrawn="1"/>
        </p:nvSpPr>
        <p:spPr>
          <a:xfrm>
            <a:off x="381000" y="380999"/>
            <a:ext cx="2286000" cy="3857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5061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E1E1E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lang="en-US" spc="-5" dirty="0"/>
              <a:t>‹#›</a:t>
            </a:fld>
            <a:endParaRPr lang="en-US" spc="-5"/>
          </a:p>
        </p:txBody>
      </p:sp>
    </p:spTree>
    <p:extLst>
      <p:ext uri="{BB962C8B-B14F-4D97-AF65-F5344CB8AC3E}">
        <p14:creationId xmlns:p14="http://schemas.microsoft.com/office/powerpoint/2010/main" val="2495759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T. Kearney TitleOnly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6400" y="804673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/>
              <a:t>Headline of maximum two lines here</a:t>
            </a:r>
          </a:p>
        </p:txBody>
      </p:sp>
    </p:spTree>
    <p:extLst>
      <p:ext uri="{BB962C8B-B14F-4D97-AF65-F5344CB8AC3E}">
        <p14:creationId xmlns:p14="http://schemas.microsoft.com/office/powerpoint/2010/main" val="4390876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K TitleOnly 2012/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6400" y="804673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rtlCol="0"/>
          <a:lstStyle>
            <a:lvl1pPr>
              <a:defRPr/>
            </a:lvl1pPr>
          </a:lstStyle>
          <a:p>
            <a:r>
              <a:rPr lang="en-US"/>
              <a:t>Headline of maximum two lines here</a:t>
            </a:r>
          </a:p>
        </p:txBody>
      </p:sp>
    </p:spTree>
    <p:extLst>
      <p:ext uri="{BB962C8B-B14F-4D97-AF65-F5344CB8AC3E}">
        <p14:creationId xmlns:p14="http://schemas.microsoft.com/office/powerpoint/2010/main" val="13539138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hort Banner_AT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89361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hape 2">
            <a:extLst>
              <a:ext uri="{FF2B5EF4-FFF2-40B4-BE49-F238E27FC236}">
                <a16:creationId xmlns:a16="http://schemas.microsoft.com/office/drawing/2014/main" id="{4C7A43A0-F747-4AE7-BE5A-29D4A5173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88" y="354846"/>
            <a:ext cx="11548233" cy="815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0" tIns="71437" rIns="71437" bIns="71437" anchor="t">
            <a:noAutofit/>
          </a:bodyPr>
          <a:lstStyle>
            <a:lvl1pPr algn="l">
              <a:defRPr sz="2400">
                <a:solidFill>
                  <a:schemeClr val="tx2"/>
                </a:solidFill>
                <a:latin typeface="Helvetica Light" panose="020B0500000000000000" pitchFamily="34" charset="0"/>
                <a:sym typeface="Helvetica Light" panose="020B0500000000000000" pitchFamily="34" charset="0"/>
              </a:defRPr>
            </a:lvl1pPr>
          </a:lstStyle>
          <a:p>
            <a:pPr lvl="0" algn="l"/>
            <a:r>
              <a:rPr lang="en-US"/>
              <a:t>Title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F8EA61-03F7-4EE8-AFBB-F7A5B02B16EC}"/>
              </a:ext>
            </a:extLst>
          </p:cNvPr>
          <p:cNvSpPr/>
          <p:nvPr userDrawn="1"/>
        </p:nvSpPr>
        <p:spPr>
          <a:xfrm>
            <a:off x="437322" y="2136913"/>
            <a:ext cx="11459817" cy="40551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Light" panose="020B0500000000000000" pitchFamily="34" charset="0"/>
              <a:cs typeface="Calibri" panose="020F0502020204030204" pitchFamily="34" charset="0"/>
              <a:sym typeface="Helvetica Light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1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01">
          <p15:clr>
            <a:srgbClr val="FBAE40"/>
          </p15:clr>
        </p15:guide>
        <p15:guide id="3" pos="7481">
          <p15:clr>
            <a:srgbClr val="FBAE40"/>
          </p15:clr>
        </p15:guide>
        <p15:guide id="4" orient="horz" pos="2160">
          <p15:clr>
            <a:srgbClr val="FBAE40"/>
          </p15:clr>
        </p15:guide>
        <p15:guide id="5" orient="horz" pos="737">
          <p15:clr>
            <a:srgbClr val="FBAE40"/>
          </p15:clr>
        </p15:guide>
        <p15:guide id="6" orient="horz" pos="998">
          <p15:clr>
            <a:srgbClr val="FBAE40"/>
          </p15:clr>
        </p15:guide>
        <p15:guide id="7" orient="horz" pos="1239">
          <p15:clr>
            <a:srgbClr val="FBAE40"/>
          </p15:clr>
        </p15:guide>
        <p15:guide id="8" orient="horz" pos="3932">
          <p15:clr>
            <a:srgbClr val="FBAE40"/>
          </p15:clr>
        </p15:guide>
        <p15:guide id="9" pos="3696">
          <p15:clr>
            <a:srgbClr val="FBAE40"/>
          </p15:clr>
        </p15:guide>
        <p15:guide id="10" pos="398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xecutive 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53C21FF-1C47-40E6-910C-7ACD719976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4925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53C21FF-1C47-40E6-910C-7ACD719976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62A51-02E4-944B-A453-2FDE885C04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fld id="{79ADBAE3-DE13-2B47-9097-D4DC1EDD6E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15241-EEBB-824F-A3D9-D6051FA843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0999" y="383857"/>
            <a:ext cx="8378825" cy="532796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2"/>
                </a:solidFill>
              </a:defRPr>
            </a:lvl1pPr>
            <a:lvl2pPr marL="0" indent="0" rtl="0">
              <a:buNone/>
              <a:defRPr>
                <a:solidFill>
                  <a:schemeClr val="tx1"/>
                </a:solidFill>
              </a:defRPr>
            </a:lvl2pPr>
            <a:lvl3pPr marL="360000" rtl="0">
              <a:defRPr>
                <a:solidFill>
                  <a:schemeClr val="tx1"/>
                </a:solidFill>
              </a:defRPr>
            </a:lvl3pPr>
            <a:lvl4pPr marL="720000" indent="-360000">
              <a:spcBef>
                <a:spcPts val="0"/>
              </a:spcBef>
              <a:buFont typeface="System Font Regular"/>
              <a:buChar char="–"/>
              <a:defRPr/>
            </a:lvl4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Key message. If the audience reads just this, it will be enough.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CE29C31C-5EE5-9F4B-B7BB-BD2B0E4E2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9000" y="6298976"/>
            <a:ext cx="2286000" cy="193899"/>
          </a:xfrm>
        </p:spPr>
        <p:txBody>
          <a:bodyPr anchor="b"/>
          <a:lstStyle>
            <a:lvl1pPr marL="0" indent="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7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700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tabLst/>
              <a:defRPr sz="700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tabLst/>
              <a:defRPr sz="700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tabLst/>
              <a:defRPr sz="700"/>
            </a:lvl5pPr>
          </a:lstStyle>
          <a:p>
            <a:pPr lvl="0"/>
            <a:r>
              <a:rPr lang="en-US"/>
              <a:t>Image by Name Surname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58380A6-4B82-9049-B946-734946585D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25238" y="6572250"/>
            <a:ext cx="598486" cy="152400"/>
          </a:xfrm>
        </p:spPr>
        <p:txBody>
          <a:bodyPr anchor="b"/>
          <a:lstStyle>
            <a:lvl1pPr marL="0" indent="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500">
                <a:solidFill>
                  <a:schemeClr val="tx1"/>
                </a:solidFill>
              </a:defRPr>
            </a:lvl1pPr>
            <a:lvl2pPr marL="0" indent="0" algn="r">
              <a:spcBef>
                <a:spcPts val="0"/>
              </a:spcBef>
              <a:spcAft>
                <a:spcPts val="0"/>
              </a:spcAft>
              <a:buNone/>
              <a:tabLst/>
              <a:defRPr sz="500"/>
            </a:lvl2pPr>
            <a:lvl3pPr marL="0" indent="0" algn="r">
              <a:spcBef>
                <a:spcPts val="0"/>
              </a:spcBef>
              <a:spcAft>
                <a:spcPts val="0"/>
              </a:spcAft>
              <a:buNone/>
              <a:tabLst/>
              <a:defRPr sz="500"/>
            </a:lvl3pPr>
            <a:lvl4pPr marL="0" indent="0" algn="r">
              <a:spcBef>
                <a:spcPts val="0"/>
              </a:spcBef>
              <a:spcAft>
                <a:spcPts val="0"/>
              </a:spcAft>
              <a:buNone/>
              <a:tabLst/>
              <a:defRPr sz="500"/>
            </a:lvl4pPr>
            <a:lvl5pPr marL="0" indent="0" algn="r">
              <a:spcBef>
                <a:spcPts val="0"/>
              </a:spcBef>
              <a:spcAft>
                <a:spcPts val="0"/>
              </a:spcAft>
              <a:buNone/>
              <a:tabLst/>
              <a:defRPr sz="500"/>
            </a:lvl5pPr>
          </a:lstStyle>
          <a:p>
            <a:pPr lvl="0"/>
            <a:r>
              <a:rPr lang="en-US"/>
              <a:t>Document number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6DAF620-470A-A54E-B2F2-2F3B42D6BB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4001" y="0"/>
            <a:ext cx="3048000" cy="6858000"/>
          </a:xfrm>
        </p:spPr>
        <p:txBody>
          <a:bodyPr/>
          <a:lstStyle>
            <a:lvl1pPr rtl="0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9370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47065A8-FE0C-4E45-8273-572C0E002B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4840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47065A8-FE0C-4E45-8273-572C0E002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3D906BB-B766-4A81-982C-FF509E5EC78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51A428E3-848B-4A4F-88B3-C1AC1514859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6477001" y="0"/>
            <a:ext cx="5714999" cy="6858000"/>
          </a:xfrm>
          <a:custGeom>
            <a:avLst/>
            <a:gdLst>
              <a:gd name="connsiteX0" fmla="*/ 0 w 5629275"/>
              <a:gd name="connsiteY0" fmla="*/ 0 h 6858000"/>
              <a:gd name="connsiteX1" fmla="*/ 5629275 w 5629275"/>
              <a:gd name="connsiteY1" fmla="*/ 0 h 6858000"/>
              <a:gd name="connsiteX2" fmla="*/ 5629275 w 5629275"/>
              <a:gd name="connsiteY2" fmla="*/ 1423986 h 6858000"/>
              <a:gd name="connsiteX3" fmla="*/ 1566860 w 5629275"/>
              <a:gd name="connsiteY3" fmla="*/ 1423986 h 6858000"/>
              <a:gd name="connsiteX4" fmla="*/ 1566860 w 5629275"/>
              <a:gd name="connsiteY4" fmla="*/ 2709861 h 6858000"/>
              <a:gd name="connsiteX5" fmla="*/ 5072061 w 5629275"/>
              <a:gd name="connsiteY5" fmla="*/ 2709861 h 6858000"/>
              <a:gd name="connsiteX6" fmla="*/ 5072061 w 5629275"/>
              <a:gd name="connsiteY6" fmla="*/ 4204704 h 6858000"/>
              <a:gd name="connsiteX7" fmla="*/ 1566860 w 5629275"/>
              <a:gd name="connsiteY7" fmla="*/ 4204704 h 6858000"/>
              <a:gd name="connsiteX8" fmla="*/ 1566860 w 5629275"/>
              <a:gd name="connsiteY8" fmla="*/ 5386387 h 6858000"/>
              <a:gd name="connsiteX9" fmla="*/ 5629275 w 5629275"/>
              <a:gd name="connsiteY9" fmla="*/ 5386387 h 6858000"/>
              <a:gd name="connsiteX10" fmla="*/ 5629275 w 5629275"/>
              <a:gd name="connsiteY10" fmla="*/ 6858000 h 6858000"/>
              <a:gd name="connsiteX11" fmla="*/ 0 w 5629275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29275" h="6858000">
                <a:moveTo>
                  <a:pt x="0" y="0"/>
                </a:moveTo>
                <a:lnTo>
                  <a:pt x="5629275" y="0"/>
                </a:lnTo>
                <a:lnTo>
                  <a:pt x="5629275" y="1423986"/>
                </a:lnTo>
                <a:lnTo>
                  <a:pt x="1566860" y="1423986"/>
                </a:lnTo>
                <a:lnTo>
                  <a:pt x="1566860" y="2709861"/>
                </a:lnTo>
                <a:lnTo>
                  <a:pt x="5072061" y="2709861"/>
                </a:lnTo>
                <a:lnTo>
                  <a:pt x="5072061" y="4204704"/>
                </a:lnTo>
                <a:lnTo>
                  <a:pt x="1566860" y="4204704"/>
                </a:lnTo>
                <a:lnTo>
                  <a:pt x="1566860" y="5386387"/>
                </a:lnTo>
                <a:lnTo>
                  <a:pt x="5629275" y="5386387"/>
                </a:lnTo>
                <a:lnTo>
                  <a:pt x="56292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04D232-213D-1349-BF20-DDEDEB909A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152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800"/>
            </a:lvl1pPr>
          </a:lstStyle>
          <a:p>
            <a:r>
              <a:rPr lang="en-US"/>
              <a:t>Set the scene.</a:t>
            </a:r>
            <a:br>
              <a:rPr lang="en-US"/>
            </a:br>
            <a:r>
              <a:rPr lang="en-US"/>
              <a:t>Cover the context.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1206B-8429-4EF3-BAFD-1AE585D9C24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2286000"/>
            <a:ext cx="5334000" cy="3810000"/>
          </a:xfrm>
        </p:spPr>
        <p:txBody>
          <a:bodyPr/>
          <a:lstStyle>
            <a:lvl1pPr>
              <a:spcBef>
                <a:spcPts val="900"/>
              </a:spcBef>
              <a:spcAft>
                <a:spcPts val="0"/>
              </a:spcAft>
              <a:defRPr sz="1600"/>
            </a:lvl1pPr>
            <a:lvl2pPr marL="203200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2pPr>
            <a:lvl3pPr marL="410464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3pPr>
            <a:lvl4pPr marL="615696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4pPr>
            <a:lvl5pPr>
              <a:spcBef>
                <a:spcPts val="9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2374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ographi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F66653-A36B-46DE-BBD0-F01F92C144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9393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F66653-A36B-46DE-BBD0-F01F92C144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D7010FC-D5EC-4F40-BF84-C3A559032E0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F5CAB5-F976-4C40-89AE-9A89E9C4AC4F}"/>
              </a:ext>
            </a:extLst>
          </p:cNvPr>
          <p:cNvSpPr/>
          <p:nvPr userDrawn="1"/>
        </p:nvSpPr>
        <p:spPr bwMode="gray">
          <a:xfrm>
            <a:off x="3048002" y="0"/>
            <a:ext cx="22842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78D11-144A-4B42-AA51-7E5FE4BFDAC3}"/>
              </a:ext>
            </a:extLst>
          </p:cNvPr>
          <p:cNvSpPr/>
          <p:nvPr userDrawn="1"/>
        </p:nvSpPr>
        <p:spPr bwMode="gray">
          <a:xfrm>
            <a:off x="5334599" y="0"/>
            <a:ext cx="2284208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CBA158-C86E-4C68-A54D-00E66B5BC4E6}"/>
              </a:ext>
            </a:extLst>
          </p:cNvPr>
          <p:cNvSpPr/>
          <p:nvPr userDrawn="1"/>
        </p:nvSpPr>
        <p:spPr bwMode="gray">
          <a:xfrm>
            <a:off x="7621196" y="0"/>
            <a:ext cx="228420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5D3F1D-1646-49DD-AD9C-705D7C6A4FC9}"/>
              </a:ext>
            </a:extLst>
          </p:cNvPr>
          <p:cNvSpPr/>
          <p:nvPr userDrawn="1"/>
        </p:nvSpPr>
        <p:spPr bwMode="gray">
          <a:xfrm>
            <a:off x="9907792" y="0"/>
            <a:ext cx="2284208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CF47EE3-F5CB-4E44-BC68-EC24C6779C14}"/>
              </a:ext>
            </a:extLst>
          </p:cNvPr>
          <p:cNvSpPr>
            <a:spLocks noGrp="1"/>
          </p:cNvSpPr>
          <p:nvPr userDrawn="1">
            <p:ph type="pic" sz="quarter" idx="19"/>
          </p:nvPr>
        </p:nvSpPr>
        <p:spPr bwMode="gray">
          <a:xfrm>
            <a:off x="3048000" y="-1"/>
            <a:ext cx="2286000" cy="2103120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796EB4AD-659A-9A47-B141-976732FEBC0E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 bwMode="gray">
          <a:xfrm>
            <a:off x="5334599" y="0"/>
            <a:ext cx="2286000" cy="210312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DFD1BD5-98E0-0947-9140-940DFF970135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 bwMode="gray">
          <a:xfrm>
            <a:off x="7621196" y="0"/>
            <a:ext cx="2286000" cy="2103120"/>
          </a:xfrm>
          <a:solidFill>
            <a:srgbClr val="E6E6E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CBE62D-52E2-4C4C-AF6E-96D1E570765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 bwMode="gray">
          <a:xfrm>
            <a:off x="3274365" y="2286000"/>
            <a:ext cx="1831036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chemeClr val="tx2"/>
                </a:solidFill>
              </a:defRPr>
            </a:lvl2pPr>
            <a:lvl3pPr marL="0" indent="0">
              <a:spcBef>
                <a:spcPts val="1200"/>
              </a:spcBef>
              <a:spcAft>
                <a:spcPts val="0"/>
              </a:spcAft>
              <a:buNone/>
              <a:tabLst/>
              <a:defRPr sz="1200" b="1"/>
            </a:lvl3pPr>
            <a:lvl4pPr marL="18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 sz="1200"/>
            </a:lvl4pPr>
            <a:lvl5pPr marL="36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 sz="1200"/>
            </a:lvl5pPr>
          </a:lstStyle>
          <a:p>
            <a:pPr lvl="0"/>
            <a:r>
              <a:rPr lang="en-US"/>
              <a:t>Name and Surname</a:t>
            </a:r>
          </a:p>
          <a:p>
            <a:pPr lvl="1"/>
            <a:r>
              <a:rPr lang="en-US"/>
              <a:t>Job title and location second level</a:t>
            </a:r>
          </a:p>
          <a:p>
            <a:pPr lvl="2"/>
            <a:r>
              <a:rPr lang="en-US"/>
              <a:t>Summary of experience third level</a:t>
            </a:r>
          </a:p>
          <a:p>
            <a:pPr lvl="3"/>
            <a:r>
              <a:rPr lang="en-US"/>
              <a:t>Second level bullet</a:t>
            </a:r>
          </a:p>
          <a:p>
            <a:pPr lvl="4"/>
            <a:r>
              <a:rPr lang="en-US"/>
              <a:t>Third level bullet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C3C4FE2-D60A-3C44-A1A2-F63809BB1E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 bwMode="gray">
          <a:xfrm>
            <a:off x="5574891" y="2286000"/>
            <a:ext cx="1831036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chemeClr val="tx2"/>
                </a:solidFill>
              </a:defRPr>
            </a:lvl2pPr>
            <a:lvl3pPr marL="0" indent="0">
              <a:spcBef>
                <a:spcPts val="1200"/>
              </a:spcBef>
              <a:spcAft>
                <a:spcPts val="0"/>
              </a:spcAft>
              <a:buNone/>
              <a:tabLst/>
              <a:defRPr sz="1200" b="1"/>
            </a:lvl3pPr>
            <a:lvl4pPr marL="18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 sz="1200"/>
            </a:lvl4pPr>
            <a:lvl5pPr marL="36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 sz="1200"/>
            </a:lvl5pPr>
          </a:lstStyle>
          <a:p>
            <a:pPr lvl="0"/>
            <a:r>
              <a:rPr lang="en-US"/>
              <a:t>Name and Surname</a:t>
            </a:r>
          </a:p>
          <a:p>
            <a:pPr lvl="1"/>
            <a:r>
              <a:rPr lang="en-US"/>
              <a:t>Job title and location second level</a:t>
            </a:r>
          </a:p>
          <a:p>
            <a:pPr lvl="2"/>
            <a:r>
              <a:rPr lang="en-US"/>
              <a:t>Summary of experience third level</a:t>
            </a:r>
          </a:p>
          <a:p>
            <a:pPr lvl="3"/>
            <a:r>
              <a:rPr lang="en-US"/>
              <a:t>Second level bullet</a:t>
            </a:r>
          </a:p>
          <a:p>
            <a:pPr lvl="4"/>
            <a:r>
              <a:rPr lang="en-US"/>
              <a:t>Third level bullet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39E6F826-10D9-8247-8889-29223C7F84B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 bwMode="gray">
          <a:xfrm>
            <a:off x="7846137" y="2286000"/>
            <a:ext cx="1833726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chemeClr val="tx2"/>
                </a:solidFill>
              </a:defRPr>
            </a:lvl2pPr>
            <a:lvl3pPr marL="0" indent="0">
              <a:spcBef>
                <a:spcPts val="1200"/>
              </a:spcBef>
              <a:spcAft>
                <a:spcPts val="0"/>
              </a:spcAft>
              <a:buNone/>
              <a:tabLst/>
              <a:defRPr sz="1200" b="1"/>
            </a:lvl3pPr>
            <a:lvl4pPr marL="18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 sz="1200"/>
            </a:lvl4pPr>
            <a:lvl5pPr marL="36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 sz="1200"/>
            </a:lvl5pPr>
          </a:lstStyle>
          <a:p>
            <a:pPr lvl="0"/>
            <a:r>
              <a:rPr lang="en-US"/>
              <a:t>Name and Surname</a:t>
            </a:r>
          </a:p>
          <a:p>
            <a:pPr lvl="1"/>
            <a:r>
              <a:rPr lang="en-US"/>
              <a:t>Job title and location second level</a:t>
            </a:r>
          </a:p>
          <a:p>
            <a:pPr lvl="2"/>
            <a:r>
              <a:rPr lang="en-US"/>
              <a:t>Summary of experience third level</a:t>
            </a:r>
          </a:p>
          <a:p>
            <a:pPr lvl="3"/>
            <a:r>
              <a:rPr lang="en-US"/>
              <a:t>Second level bullet</a:t>
            </a:r>
          </a:p>
          <a:p>
            <a:pPr lvl="4"/>
            <a:r>
              <a:rPr lang="en-US"/>
              <a:t>Third level bullet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468541-A21A-46F7-AFC4-CBC98C325EF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81000" y="381000"/>
            <a:ext cx="2285999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ED038C5E-A9B1-4845-A223-F1A48453B33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 bwMode="gray">
          <a:xfrm>
            <a:off x="9907792" y="0"/>
            <a:ext cx="2286000" cy="2103120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>
              <a:defRPr lang="en-US" dirty="0"/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F3C2AB36-73EC-45B5-A28C-77FC22048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10139512" y="2286000"/>
            <a:ext cx="1833726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 sz="1200">
                <a:solidFill>
                  <a:schemeClr val="tx2"/>
                </a:solidFill>
              </a:defRPr>
            </a:lvl2pPr>
            <a:lvl3pPr marL="0" indent="0">
              <a:spcBef>
                <a:spcPts val="1200"/>
              </a:spcBef>
              <a:spcAft>
                <a:spcPts val="0"/>
              </a:spcAft>
              <a:buNone/>
              <a:tabLst/>
              <a:defRPr sz="1200" b="1"/>
            </a:lvl3pPr>
            <a:lvl4pPr marL="18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 sz="1200"/>
            </a:lvl4pPr>
            <a:lvl5pPr marL="360000" indent="-180000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 sz="1200"/>
            </a:lvl5pPr>
          </a:lstStyle>
          <a:p>
            <a:pPr lvl="0"/>
            <a:r>
              <a:rPr lang="en-US"/>
              <a:t>Name and Surname</a:t>
            </a:r>
          </a:p>
          <a:p>
            <a:pPr lvl="1"/>
            <a:r>
              <a:rPr lang="en-US"/>
              <a:t>Job title and location second level</a:t>
            </a:r>
          </a:p>
          <a:p>
            <a:pPr lvl="2"/>
            <a:r>
              <a:rPr lang="en-US"/>
              <a:t>Summary of experience third level</a:t>
            </a:r>
          </a:p>
          <a:p>
            <a:pPr lvl="3"/>
            <a:r>
              <a:rPr lang="en-US"/>
              <a:t>Second level bullet</a:t>
            </a:r>
          </a:p>
          <a:p>
            <a:pPr lvl="4"/>
            <a:r>
              <a:rPr lang="en-US"/>
              <a:t>Third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84345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1126D42-B0E9-499F-A915-8A39956BF8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60368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1126D42-B0E9-499F-A915-8A39956BF8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52BC96C-63C5-4844-96EE-D90D933B1DF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E03C1-D400-8046-89BB-D260E3A844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5334001" cy="152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800"/>
            </a:lvl1pPr>
          </a:lstStyle>
          <a:p>
            <a:r>
              <a:rPr lang="en-US"/>
              <a:t>Make your case.</a:t>
            </a:r>
            <a:br>
              <a:rPr lang="en-US"/>
            </a:br>
            <a:r>
              <a:rPr lang="en-US"/>
              <a:t>Show the proof.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B390D-B9A1-4431-8429-E440C2BE686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5726131" y="0"/>
            <a:ext cx="6465869" cy="6856413"/>
          </a:xfrm>
          <a:custGeom>
            <a:avLst/>
            <a:gdLst>
              <a:gd name="connsiteX0" fmla="*/ 3570285 w 6465869"/>
              <a:gd name="connsiteY0" fmla="*/ 2074129 h 6856413"/>
              <a:gd name="connsiteX1" fmla="*/ 2780173 w 6465869"/>
              <a:gd name="connsiteY1" fmla="*/ 3992705 h 6856413"/>
              <a:gd name="connsiteX2" fmla="*/ 4357474 w 6465869"/>
              <a:gd name="connsiteY2" fmla="*/ 3992705 h 6856413"/>
              <a:gd name="connsiteX3" fmla="*/ 2786873 w 6465869"/>
              <a:gd name="connsiteY3" fmla="*/ 0 h 6856413"/>
              <a:gd name="connsiteX4" fmla="*/ 4349150 w 6465869"/>
              <a:gd name="connsiteY4" fmla="*/ 0 h 6856413"/>
              <a:gd name="connsiteX5" fmla="*/ 6465869 w 6465869"/>
              <a:gd name="connsiteY5" fmla="*/ 5210627 h 6856413"/>
              <a:gd name="connsiteX6" fmla="*/ 6465869 w 6465869"/>
              <a:gd name="connsiteY6" fmla="*/ 6856413 h 6856413"/>
              <a:gd name="connsiteX7" fmla="*/ 5487503 w 6465869"/>
              <a:gd name="connsiteY7" fmla="*/ 6856413 h 6856413"/>
              <a:gd name="connsiteX8" fmla="*/ 4896573 w 6465869"/>
              <a:gd name="connsiteY8" fmla="*/ 5390820 h 6856413"/>
              <a:gd name="connsiteX9" fmla="*/ 2199618 w 6465869"/>
              <a:gd name="connsiteY9" fmla="*/ 5390820 h 6856413"/>
              <a:gd name="connsiteX10" fmla="*/ 1612707 w 6465869"/>
              <a:gd name="connsiteY10" fmla="*/ 6856413 h 6856413"/>
              <a:gd name="connsiteX11" fmla="*/ 0 w 6465869"/>
              <a:gd name="connsiteY11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65869" h="6856413">
                <a:moveTo>
                  <a:pt x="3570285" y="2074129"/>
                </a:moveTo>
                <a:lnTo>
                  <a:pt x="2780173" y="3992705"/>
                </a:lnTo>
                <a:lnTo>
                  <a:pt x="4357474" y="3992705"/>
                </a:lnTo>
                <a:close/>
                <a:moveTo>
                  <a:pt x="2786873" y="0"/>
                </a:moveTo>
                <a:lnTo>
                  <a:pt x="4349150" y="0"/>
                </a:lnTo>
                <a:lnTo>
                  <a:pt x="6465869" y="5210627"/>
                </a:lnTo>
                <a:lnTo>
                  <a:pt x="6465869" y="6856413"/>
                </a:lnTo>
                <a:lnTo>
                  <a:pt x="5487503" y="6856413"/>
                </a:lnTo>
                <a:lnTo>
                  <a:pt x="4896573" y="5390820"/>
                </a:lnTo>
                <a:lnTo>
                  <a:pt x="2199618" y="5390820"/>
                </a:lnTo>
                <a:lnTo>
                  <a:pt x="1612707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BEAD478-665D-496C-B00E-61831230A9E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2286000"/>
            <a:ext cx="5334000" cy="3810000"/>
          </a:xfrm>
        </p:spPr>
        <p:txBody>
          <a:bodyPr/>
          <a:lstStyle>
            <a:lvl1pPr>
              <a:spcBef>
                <a:spcPts val="900"/>
              </a:spcBef>
              <a:spcAft>
                <a:spcPts val="0"/>
              </a:spcAft>
              <a:defRPr sz="1600"/>
            </a:lvl1pPr>
            <a:lvl2pPr marL="203200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2pPr>
            <a:lvl3pPr marL="410464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3pPr>
            <a:lvl4pPr marL="615696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4pPr>
            <a:lvl5pPr>
              <a:spcBef>
                <a:spcPts val="9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5164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776B111-B678-4C87-B9DB-258250659E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9399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776B111-B678-4C87-B9DB-258250659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D933C2C-4ED0-4B82-8997-E93AEB96EC5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75495C2-4728-204B-897F-ADE6303F81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152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800"/>
            </a:lvl1pPr>
          </a:lstStyle>
          <a:p>
            <a:r>
              <a:rPr lang="en-US"/>
              <a:t>The ‘so what?’.</a:t>
            </a:r>
            <a:br>
              <a:rPr lang="en-US"/>
            </a:br>
            <a:r>
              <a:rPr lang="en-US"/>
              <a:t>How to make a change.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F682349-BFFC-4F99-8587-BDD310D1943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6096000" y="1"/>
            <a:ext cx="6096000" cy="6856412"/>
          </a:xfrm>
          <a:custGeom>
            <a:avLst/>
            <a:gdLst>
              <a:gd name="connsiteX0" fmla="*/ 1514163 w 6096000"/>
              <a:gd name="connsiteY0" fmla="*/ 1272567 h 6856412"/>
              <a:gd name="connsiteX1" fmla="*/ 1514163 w 6096000"/>
              <a:gd name="connsiteY1" fmla="*/ 2918854 h 6856412"/>
              <a:gd name="connsiteX2" fmla="*/ 3141813 w 6096000"/>
              <a:gd name="connsiteY2" fmla="*/ 2918854 h 6856412"/>
              <a:gd name="connsiteX3" fmla="*/ 4300976 w 6096000"/>
              <a:gd name="connsiteY3" fmla="*/ 2074657 h 6856412"/>
              <a:gd name="connsiteX4" fmla="*/ 3141813 w 6096000"/>
              <a:gd name="connsiteY4" fmla="*/ 1272648 h 6856412"/>
              <a:gd name="connsiteX5" fmla="*/ 0 w 6096000"/>
              <a:gd name="connsiteY5" fmla="*/ 0 h 6856412"/>
              <a:gd name="connsiteX6" fmla="*/ 3371063 w 6096000"/>
              <a:gd name="connsiteY6" fmla="*/ 0 h 6856412"/>
              <a:gd name="connsiteX7" fmla="*/ 5764098 w 6096000"/>
              <a:gd name="connsiteY7" fmla="*/ 1914880 h 6856412"/>
              <a:gd name="connsiteX8" fmla="*/ 4473298 w 6096000"/>
              <a:gd name="connsiteY8" fmla="*/ 3946539 h 6856412"/>
              <a:gd name="connsiteX9" fmla="*/ 4067868 w 6096000"/>
              <a:gd name="connsiteY9" fmla="*/ 4051622 h 6856412"/>
              <a:gd name="connsiteX10" fmla="*/ 6096000 w 6096000"/>
              <a:gd name="connsiteY10" fmla="*/ 6743454 h 6856412"/>
              <a:gd name="connsiteX11" fmla="*/ 6096000 w 6096000"/>
              <a:gd name="connsiteY11" fmla="*/ 6856412 h 6856412"/>
              <a:gd name="connsiteX12" fmla="*/ 4434202 w 6096000"/>
              <a:gd name="connsiteY12" fmla="*/ 6856412 h 6856412"/>
              <a:gd name="connsiteX13" fmla="*/ 2428564 w 6096000"/>
              <a:gd name="connsiteY13" fmla="*/ 4203318 h 6856412"/>
              <a:gd name="connsiteX14" fmla="*/ 1514081 w 6096000"/>
              <a:gd name="connsiteY14" fmla="*/ 4203318 h 6856412"/>
              <a:gd name="connsiteX15" fmla="*/ 1514163 w 6096000"/>
              <a:gd name="connsiteY15" fmla="*/ 6856412 h 6856412"/>
              <a:gd name="connsiteX16" fmla="*/ 0 w 6096000"/>
              <a:gd name="connsiteY16" fmla="*/ 6856412 h 68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6000" h="6856412">
                <a:moveTo>
                  <a:pt x="1514163" y="1272567"/>
                </a:moveTo>
                <a:lnTo>
                  <a:pt x="1514163" y="2918854"/>
                </a:lnTo>
                <a:lnTo>
                  <a:pt x="3141813" y="2918854"/>
                </a:lnTo>
                <a:cubicBezTo>
                  <a:pt x="4117526" y="2918854"/>
                  <a:pt x="4300976" y="2462344"/>
                  <a:pt x="4300976" y="2074657"/>
                </a:cubicBezTo>
                <a:cubicBezTo>
                  <a:pt x="4300976" y="1664111"/>
                  <a:pt x="4089550" y="1272648"/>
                  <a:pt x="3141813" y="1272648"/>
                </a:cubicBezTo>
                <a:close/>
                <a:moveTo>
                  <a:pt x="0" y="0"/>
                </a:moveTo>
                <a:lnTo>
                  <a:pt x="3371063" y="0"/>
                </a:lnTo>
                <a:cubicBezTo>
                  <a:pt x="5093320" y="0"/>
                  <a:pt x="5764098" y="808058"/>
                  <a:pt x="5764098" y="1914880"/>
                </a:cubicBezTo>
                <a:cubicBezTo>
                  <a:pt x="5764098" y="2958727"/>
                  <a:pt x="5303162" y="3570018"/>
                  <a:pt x="4473298" y="3946539"/>
                </a:cubicBezTo>
                <a:cubicBezTo>
                  <a:pt x="4473298" y="3946539"/>
                  <a:pt x="4340686" y="3999770"/>
                  <a:pt x="4067868" y="4051622"/>
                </a:cubicBezTo>
                <a:lnTo>
                  <a:pt x="6096000" y="6743454"/>
                </a:lnTo>
                <a:lnTo>
                  <a:pt x="6096000" y="6856412"/>
                </a:lnTo>
                <a:lnTo>
                  <a:pt x="4434202" y="6856412"/>
                </a:lnTo>
                <a:lnTo>
                  <a:pt x="2428564" y="4203318"/>
                </a:lnTo>
                <a:lnTo>
                  <a:pt x="1514081" y="4203318"/>
                </a:lnTo>
                <a:lnTo>
                  <a:pt x="1514163" y="6856412"/>
                </a:lnTo>
                <a:lnTo>
                  <a:pt x="0" y="68564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ED46054-2F2F-486D-8E76-7CFB315D34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2286000"/>
            <a:ext cx="5334000" cy="3810000"/>
          </a:xfrm>
        </p:spPr>
        <p:txBody>
          <a:bodyPr/>
          <a:lstStyle>
            <a:lvl1pPr>
              <a:spcBef>
                <a:spcPts val="900"/>
              </a:spcBef>
              <a:spcAft>
                <a:spcPts val="0"/>
              </a:spcAft>
              <a:defRPr sz="1600"/>
            </a:lvl1pPr>
            <a:lvl2pPr marL="203200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2pPr>
            <a:lvl3pPr marL="410464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3pPr>
            <a:lvl4pPr marL="615696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4pPr>
            <a:lvl5pPr>
              <a:spcBef>
                <a:spcPts val="9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9692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C422FD-F8A6-468E-BE3F-631D75B0D1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3640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C422FD-F8A6-468E-BE3F-631D75B0D1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3B76641-2E82-4B63-93DA-5A86BD6B721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1EA128-4E92-46A3-B8EE-474F087E3FF2}"/>
              </a:ext>
            </a:extLst>
          </p:cNvPr>
          <p:cNvSpPr/>
          <p:nvPr userDrawn="1"/>
        </p:nvSpPr>
        <p:spPr bwMode="gray">
          <a:xfrm>
            <a:off x="11064552" y="6536518"/>
            <a:ext cx="828092" cy="252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704D232-213D-1349-BF20-DDEDEB909A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1524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800"/>
            </a:lvl1pPr>
          </a:lstStyle>
          <a:p>
            <a:r>
              <a:rPr lang="en-US"/>
              <a:t>For further reading.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9CAB22E-EAD9-4ABF-B95C-BC9F35E8C46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6096000" y="2"/>
            <a:ext cx="6096000" cy="6857917"/>
          </a:xfrm>
          <a:custGeom>
            <a:avLst/>
            <a:gdLst>
              <a:gd name="connsiteX0" fmla="*/ 4601190 w 6096000"/>
              <a:gd name="connsiteY0" fmla="*/ 0 h 6857917"/>
              <a:gd name="connsiteX1" fmla="*/ 6096000 w 6096000"/>
              <a:gd name="connsiteY1" fmla="*/ 0 h 6857917"/>
              <a:gd name="connsiteX2" fmla="*/ 6096000 w 6096000"/>
              <a:gd name="connsiteY2" fmla="*/ 6857917 h 6857917"/>
              <a:gd name="connsiteX3" fmla="*/ 4618948 w 6096000"/>
              <a:gd name="connsiteY3" fmla="*/ 6857917 h 6857917"/>
              <a:gd name="connsiteX4" fmla="*/ 1584185 w 6096000"/>
              <a:gd name="connsiteY4" fmla="*/ 2803325 h 6857917"/>
              <a:gd name="connsiteX5" fmla="*/ 1580380 w 6096000"/>
              <a:gd name="connsiteY5" fmla="*/ 6857917 h 6857917"/>
              <a:gd name="connsiteX6" fmla="*/ 4651 w 6096000"/>
              <a:gd name="connsiteY6" fmla="*/ 6857917 h 6857917"/>
              <a:gd name="connsiteX7" fmla="*/ 0 w 6096000"/>
              <a:gd name="connsiteY7" fmla="*/ 2368 h 6857917"/>
              <a:gd name="connsiteX8" fmla="*/ 1551883 w 6096000"/>
              <a:gd name="connsiteY8" fmla="*/ 2368 h 6857917"/>
              <a:gd name="connsiteX9" fmla="*/ 4601190 w 6096000"/>
              <a:gd name="connsiteY9" fmla="*/ 4070490 h 685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0" h="6857917">
                <a:moveTo>
                  <a:pt x="4601190" y="0"/>
                </a:moveTo>
                <a:lnTo>
                  <a:pt x="6096000" y="0"/>
                </a:lnTo>
                <a:lnTo>
                  <a:pt x="6096000" y="6857917"/>
                </a:lnTo>
                <a:lnTo>
                  <a:pt x="4618948" y="6857917"/>
                </a:lnTo>
                <a:lnTo>
                  <a:pt x="1584185" y="2803325"/>
                </a:lnTo>
                <a:lnTo>
                  <a:pt x="1580380" y="6857917"/>
                </a:lnTo>
                <a:lnTo>
                  <a:pt x="4651" y="6857917"/>
                </a:lnTo>
                <a:lnTo>
                  <a:pt x="0" y="2368"/>
                </a:lnTo>
                <a:lnTo>
                  <a:pt x="1551883" y="2368"/>
                </a:lnTo>
                <a:lnTo>
                  <a:pt x="4601190" y="40704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3D351D1-FFB6-4227-9ADC-05525A9B855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2286000"/>
            <a:ext cx="5334000" cy="3810000"/>
          </a:xfrm>
        </p:spPr>
        <p:txBody>
          <a:bodyPr/>
          <a:lstStyle>
            <a:lvl1pPr>
              <a:spcBef>
                <a:spcPts val="900"/>
              </a:spcBef>
              <a:spcAft>
                <a:spcPts val="0"/>
              </a:spcAft>
              <a:defRPr sz="1600"/>
            </a:lvl1pPr>
            <a:lvl2pPr marL="203200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2pPr>
            <a:lvl3pPr marL="410464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3pPr>
            <a:lvl4pPr marL="615696" indent="-203200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 sz="1600"/>
            </a:lvl4pPr>
            <a:lvl5pPr>
              <a:spcBef>
                <a:spcPts val="9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7010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A7080B1-814D-4356-94DB-71BD7ED1BF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80388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A7080B1-814D-4356-94DB-71BD7ED1BF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6BD8039-0BD3-4061-81FD-CF887F58DFE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38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E03C1-D400-8046-89BB-D260E3A844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1" y="381000"/>
            <a:ext cx="5334000" cy="26701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lang="en-GB" sz="3800" b="1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b="1">
                <a:effectLst/>
                <a:latin typeface="Arial" panose="020B0604020202020204" pitchFamily="34" charset="0"/>
              </a:rPr>
              <a:t>Add an optional sub-chapter that supports the narrative</a:t>
            </a:r>
            <a:endParaRPr lang="en-US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161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8446ED1-B935-40E1-9636-4DD03C1D7C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40629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8446ED1-B935-40E1-9636-4DD03C1D7C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324F1CC-BBCD-4AD6-9A7C-137FEFA779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E1E5AF-43EF-49CD-A70B-FBA2BCAA3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2286000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</a:p>
        </p:txBody>
      </p:sp>
    </p:spTree>
    <p:extLst>
      <p:ext uri="{BB962C8B-B14F-4D97-AF65-F5344CB8AC3E}">
        <p14:creationId xmlns:p14="http://schemas.microsoft.com/office/powerpoint/2010/main" val="1213937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tags" Target="../tags/tag27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tags" Target="../tags/tag26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oleObject" Target="../embeddings/oleObject1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D1BB6C3-85C0-4D78-A335-487D253A70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590406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473" imgH="473" progId="TCLayout.ActiveDocument.1">
                  <p:embed/>
                </p:oleObj>
              </mc:Choice>
              <mc:Fallback>
                <p:oleObj name="think-cell Slide" r:id="rId21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D1BB6C3-85C0-4D78-A335-487D253A70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01742A-C2C4-4349-BA00-741293CB36A4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368699-BA99-E84F-AB32-4E762B32A26B}"/>
              </a:ext>
            </a:extLst>
          </p:cNvPr>
          <p:cNvSpPr/>
          <p:nvPr userDrawn="1"/>
        </p:nvSpPr>
        <p:spPr bwMode="gray">
          <a:xfrm>
            <a:off x="0" y="0"/>
            <a:ext cx="3048000" cy="685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B5871-DB92-6F46-AA38-789E9F5528B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81000" y="381000"/>
            <a:ext cx="2286000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AB4B1-7789-CE46-95B2-2777D779360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429000" y="381000"/>
            <a:ext cx="8378824" cy="571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noProof="0"/>
              <a:t>This is where you make your case with relevant evidence and information. Keep sentences concise. Avoid jargon and repetition.</a:t>
            </a:r>
          </a:p>
          <a:p>
            <a:pPr lvl="1"/>
            <a:r>
              <a:rPr lang="en-US" noProof="0"/>
              <a:t>Bullet 1: Second level</a:t>
            </a:r>
          </a:p>
          <a:p>
            <a:pPr lvl="2"/>
            <a:r>
              <a:rPr lang="en-US" noProof="0"/>
              <a:t>Bullet 2: Third level</a:t>
            </a:r>
          </a:p>
          <a:p>
            <a:pPr lvl="3"/>
            <a:r>
              <a:rPr lang="en-US" noProof="0"/>
              <a:t>Bullet 3: Fourth level</a:t>
            </a:r>
          </a:p>
          <a:p>
            <a:pPr lvl="4"/>
            <a:r>
              <a:rPr lang="en-US" noProof="0"/>
              <a:t>Bullet 4: Fifth level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123F1-21A1-48A2-A775-C2EFC581200F}"/>
              </a:ext>
            </a:extLst>
          </p:cNvPr>
          <p:cNvSpPr txBox="1"/>
          <p:nvPr userDrawn="1"/>
        </p:nvSpPr>
        <p:spPr bwMode="gray">
          <a:xfrm>
            <a:off x="11209338" y="6572250"/>
            <a:ext cx="598486" cy="152400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wrap="none" lIns="0" tIns="0" rIns="0" bIns="0" rtlCol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1E1E1E">
                    <a:lumMod val="10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Kearney XX/ID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D2AA55-AD71-458E-AB53-14B489582B00}"/>
              </a:ext>
            </a:extLst>
          </p:cNvPr>
          <p:cNvSpPr txBox="1"/>
          <p:nvPr userDrawn="1"/>
        </p:nvSpPr>
        <p:spPr bwMode="gray">
          <a:xfrm>
            <a:off x="371475" y="6226175"/>
            <a:ext cx="377825" cy="276225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wrap="none" lIns="0" tIns="0" rIns="0" bIns="0" rtlCol="0" anchor="b" anchorCtr="0">
            <a:noAutofit/>
          </a:bodyPr>
          <a:lstStyle/>
          <a:p>
            <a:pPr algn="l">
              <a:lnSpc>
                <a:spcPct val="90000"/>
              </a:lnSpc>
            </a:pPr>
            <a:fld id="{6CE8C368-3382-4C28-AE75-DF7C05ACA19D}" type="slidenum">
              <a:rPr lang="en-US" sz="10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pPr algn="l">
                <a:lnSpc>
                  <a:spcPct val="90000"/>
                </a:lnSpc>
              </a:pPr>
              <a:t>‹#›</a:t>
            </a:fld>
            <a:endParaRPr lang="en-US" sz="1000" b="0">
              <a:solidFill>
                <a:schemeClr val="tx1">
                  <a:lumMod val="10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275BC7-1864-4368-837C-F720968391FD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62000" y="6384543"/>
            <a:ext cx="765175" cy="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702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marL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lang="en-US" sz="1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SzPct val="100000"/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156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SzPct val="100000"/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734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SzPct val="100000"/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System Font Regular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B4B4B4"/>
          </p15:clr>
        </p15:guide>
        <p15:guide id="2" orient="horz" pos="480">
          <p15:clr>
            <a:srgbClr val="B4B4B4"/>
          </p15:clr>
        </p15:guide>
        <p15:guide id="3" orient="horz" pos="720">
          <p15:clr>
            <a:srgbClr val="B4B4B4"/>
          </p15:clr>
        </p15:guide>
        <p15:guide id="4" orient="horz" pos="960">
          <p15:clr>
            <a:srgbClr val="B4B4B4"/>
          </p15:clr>
        </p15:guide>
        <p15:guide id="5" orient="horz" pos="1200">
          <p15:clr>
            <a:srgbClr val="B4B4B4"/>
          </p15:clr>
        </p15:guide>
        <p15:guide id="6" orient="horz" pos="1440">
          <p15:clr>
            <a:srgbClr val="B4B4B4"/>
          </p15:clr>
        </p15:guide>
        <p15:guide id="7" orient="horz" pos="1680">
          <p15:clr>
            <a:srgbClr val="B4B4B4"/>
          </p15:clr>
        </p15:guide>
        <p15:guide id="8" orient="horz" pos="1920">
          <p15:clr>
            <a:srgbClr val="B4B4B4"/>
          </p15:clr>
        </p15:guide>
        <p15:guide id="9" orient="horz" pos="2160">
          <p15:clr>
            <a:srgbClr val="B4B4B4"/>
          </p15:clr>
        </p15:guide>
        <p15:guide id="10" orient="horz" pos="2400">
          <p15:clr>
            <a:srgbClr val="B4B4B4"/>
          </p15:clr>
        </p15:guide>
        <p15:guide id="11" orient="horz" pos="2640">
          <p15:clr>
            <a:srgbClr val="B4B4B4"/>
          </p15:clr>
        </p15:guide>
        <p15:guide id="12" orient="horz" pos="2880">
          <p15:clr>
            <a:srgbClr val="B4B4B4"/>
          </p15:clr>
        </p15:guide>
        <p15:guide id="13" orient="horz" pos="3120">
          <p15:clr>
            <a:srgbClr val="B4B4B4"/>
          </p15:clr>
        </p15:guide>
        <p15:guide id="14" orient="horz" pos="3360">
          <p15:clr>
            <a:srgbClr val="B4B4B4"/>
          </p15:clr>
        </p15:guide>
        <p15:guide id="15" orient="horz" pos="3600">
          <p15:clr>
            <a:srgbClr val="B4B4B4"/>
          </p15:clr>
        </p15:guide>
        <p15:guide id="16" orient="horz" pos="3840">
          <p15:clr>
            <a:srgbClr val="B4B4B4"/>
          </p15:clr>
        </p15:guide>
        <p15:guide id="17" orient="horz" pos="4080">
          <p15:clr>
            <a:srgbClr val="B4B4B4"/>
          </p15:clr>
        </p15:guide>
        <p15:guide id="18" orient="horz" pos="4320">
          <p15:clr>
            <a:srgbClr val="B4B4B4"/>
          </p15:clr>
        </p15:guide>
        <p15:guide id="19" pos="240">
          <p15:clr>
            <a:srgbClr val="B4B4B4"/>
          </p15:clr>
        </p15:guide>
        <p15:guide id="20" pos="480">
          <p15:clr>
            <a:srgbClr val="B4B4B4"/>
          </p15:clr>
        </p15:guide>
        <p15:guide id="21" pos="720">
          <p15:clr>
            <a:srgbClr val="B4B4B4"/>
          </p15:clr>
        </p15:guide>
        <p15:guide id="22" pos="960">
          <p15:clr>
            <a:srgbClr val="B4B4B4"/>
          </p15:clr>
        </p15:guide>
        <p15:guide id="23" pos="1200">
          <p15:clr>
            <a:srgbClr val="B4B4B4"/>
          </p15:clr>
        </p15:guide>
        <p15:guide id="24" pos="1440">
          <p15:clr>
            <a:srgbClr val="B4B4B4"/>
          </p15:clr>
        </p15:guide>
        <p15:guide id="25" pos="1680">
          <p15:clr>
            <a:srgbClr val="B4B4B4"/>
          </p15:clr>
        </p15:guide>
        <p15:guide id="26" pos="1920">
          <p15:clr>
            <a:srgbClr val="B4B4B4"/>
          </p15:clr>
        </p15:guide>
        <p15:guide id="27" pos="2160">
          <p15:clr>
            <a:srgbClr val="B4B4B4"/>
          </p15:clr>
        </p15:guide>
        <p15:guide id="28" pos="2400">
          <p15:clr>
            <a:srgbClr val="B4B4B4"/>
          </p15:clr>
        </p15:guide>
        <p15:guide id="29" pos="2640">
          <p15:clr>
            <a:srgbClr val="B4B4B4"/>
          </p15:clr>
        </p15:guide>
        <p15:guide id="30" pos="2880">
          <p15:clr>
            <a:srgbClr val="B4B4B4"/>
          </p15:clr>
        </p15:guide>
        <p15:guide id="31" pos="3120">
          <p15:clr>
            <a:srgbClr val="B4B4B4"/>
          </p15:clr>
        </p15:guide>
        <p15:guide id="32" pos="3360">
          <p15:clr>
            <a:srgbClr val="B4B4B4"/>
          </p15:clr>
        </p15:guide>
        <p15:guide id="33" pos="3600">
          <p15:clr>
            <a:srgbClr val="B4B4B4"/>
          </p15:clr>
        </p15:guide>
        <p15:guide id="34" pos="3840">
          <p15:clr>
            <a:srgbClr val="B4B4B4"/>
          </p15:clr>
        </p15:guide>
        <p15:guide id="35" pos="4080">
          <p15:clr>
            <a:srgbClr val="B4B4B4"/>
          </p15:clr>
        </p15:guide>
        <p15:guide id="36" pos="4320">
          <p15:clr>
            <a:srgbClr val="B4B4B4"/>
          </p15:clr>
        </p15:guide>
        <p15:guide id="37" pos="4560">
          <p15:clr>
            <a:srgbClr val="B4B4B4"/>
          </p15:clr>
        </p15:guide>
        <p15:guide id="38" pos="4800">
          <p15:clr>
            <a:srgbClr val="B4B4B4"/>
          </p15:clr>
        </p15:guide>
        <p15:guide id="39" pos="5040">
          <p15:clr>
            <a:srgbClr val="B4B4B4"/>
          </p15:clr>
        </p15:guide>
        <p15:guide id="40" pos="5280">
          <p15:clr>
            <a:srgbClr val="B4B4B4"/>
          </p15:clr>
        </p15:guide>
        <p15:guide id="41" pos="5520">
          <p15:clr>
            <a:srgbClr val="B4B4B4"/>
          </p15:clr>
        </p15:guide>
        <p15:guide id="42" pos="5760">
          <p15:clr>
            <a:srgbClr val="B4B4B4"/>
          </p15:clr>
        </p15:guide>
        <p15:guide id="43" pos="6000">
          <p15:clr>
            <a:srgbClr val="B4B4B4"/>
          </p15:clr>
        </p15:guide>
        <p15:guide id="44" pos="6240">
          <p15:clr>
            <a:srgbClr val="B4B4B4"/>
          </p15:clr>
        </p15:guide>
        <p15:guide id="45" pos="6480">
          <p15:clr>
            <a:srgbClr val="B4B4B4"/>
          </p15:clr>
        </p15:guide>
        <p15:guide id="46" pos="6720">
          <p15:clr>
            <a:srgbClr val="B4B4B4"/>
          </p15:clr>
        </p15:guide>
        <p15:guide id="47" pos="6960">
          <p15:clr>
            <a:srgbClr val="B4B4B4"/>
          </p15:clr>
        </p15:guide>
        <p15:guide id="48" pos="7200">
          <p15:clr>
            <a:srgbClr val="B4B4B4"/>
          </p15:clr>
        </p15:guide>
        <p15:guide id="49" pos="7440">
          <p15:clr>
            <a:srgbClr val="B4B4B4"/>
          </p15:clr>
        </p15:guide>
        <p15:guide id="50" pos="7680">
          <p15:clr>
            <a:srgbClr val="B4B4B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D1BB6C3-85C0-4D78-A335-487D253A70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5904063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473" imgH="473" progId="TCLayout.ActiveDocument.1">
                  <p:embed/>
                </p:oleObj>
              </mc:Choice>
              <mc:Fallback>
                <p:oleObj name="think-cell Slide" r:id="rId27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D1BB6C3-85C0-4D78-A335-487D253A70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01742A-C2C4-4349-BA00-741293CB36A4}"/>
              </a:ext>
            </a:extLst>
          </p:cNvPr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368699-BA99-E84F-AB32-4E762B32A26B}"/>
              </a:ext>
            </a:extLst>
          </p:cNvPr>
          <p:cNvSpPr/>
          <p:nvPr userDrawn="1"/>
        </p:nvSpPr>
        <p:spPr bwMode="gray">
          <a:xfrm>
            <a:off x="0" y="0"/>
            <a:ext cx="3048000" cy="685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B5871-DB92-6F46-AA38-789E9F5528B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81000" y="381000"/>
            <a:ext cx="2286000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AB4B1-7789-CE46-95B2-2777D779360B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429000" y="381000"/>
            <a:ext cx="8378824" cy="571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noProof="0"/>
              <a:t>This is where you make your case with relevant evidence and information. Keep sentences concise. Avoid jargon and repetition.</a:t>
            </a:r>
          </a:p>
          <a:p>
            <a:pPr lvl="1"/>
            <a:r>
              <a:rPr lang="en-US" noProof="0"/>
              <a:t>Bullet 1: Second level</a:t>
            </a:r>
          </a:p>
          <a:p>
            <a:pPr lvl="2"/>
            <a:r>
              <a:rPr lang="en-US" noProof="0"/>
              <a:t>Bullet 2: Third level</a:t>
            </a:r>
          </a:p>
          <a:p>
            <a:pPr lvl="3"/>
            <a:r>
              <a:rPr lang="en-US" noProof="0"/>
              <a:t>Bullet 3: Fourth level</a:t>
            </a:r>
          </a:p>
          <a:p>
            <a:pPr lvl="4"/>
            <a:r>
              <a:rPr lang="en-US" noProof="0"/>
              <a:t>Bullet 4: Fifth level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D2AA55-AD71-458E-AB53-14B489582B00}"/>
              </a:ext>
            </a:extLst>
          </p:cNvPr>
          <p:cNvSpPr txBox="1"/>
          <p:nvPr userDrawn="1"/>
        </p:nvSpPr>
        <p:spPr bwMode="gray">
          <a:xfrm>
            <a:off x="371475" y="6226175"/>
            <a:ext cx="377825" cy="276225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wrap="none" lIns="0" tIns="0" rIns="0" bIns="0" rtlCol="0" anchor="b" anchorCtr="0">
            <a:noAutofit/>
          </a:bodyPr>
          <a:lstStyle/>
          <a:p>
            <a:pPr algn="l">
              <a:lnSpc>
                <a:spcPct val="90000"/>
              </a:lnSpc>
            </a:pPr>
            <a:fld id="{6CE8C368-3382-4C28-AE75-DF7C05ACA19D}" type="slidenum">
              <a:rPr lang="en-US" sz="10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pPr algn="l">
                <a:lnSpc>
                  <a:spcPct val="90000"/>
                </a:lnSpc>
              </a:pPr>
              <a:t>‹#›</a:t>
            </a:fld>
            <a:endParaRPr lang="en-US" sz="1000" b="0">
              <a:solidFill>
                <a:schemeClr val="tx1">
                  <a:lumMod val="10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275BC7-1864-4368-837C-F720968391FD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62000" y="6384543"/>
            <a:ext cx="765175" cy="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</p:sldLayoutIdLst>
  <p:hf hdr="0" ftr="0" dt="0"/>
  <p:txStyles>
    <p:titleStyle>
      <a:lvl1pPr marL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lang="en-US" sz="1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SzPct val="100000"/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59156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SzPct val="100000"/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734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SzPct val="100000"/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System Font Regular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B4B4B4"/>
          </p15:clr>
        </p15:guide>
        <p15:guide id="2" orient="horz" pos="480">
          <p15:clr>
            <a:srgbClr val="B4B4B4"/>
          </p15:clr>
        </p15:guide>
        <p15:guide id="3" orient="horz" pos="720">
          <p15:clr>
            <a:srgbClr val="B4B4B4"/>
          </p15:clr>
        </p15:guide>
        <p15:guide id="4" orient="horz" pos="960">
          <p15:clr>
            <a:srgbClr val="B4B4B4"/>
          </p15:clr>
        </p15:guide>
        <p15:guide id="5" orient="horz" pos="1200">
          <p15:clr>
            <a:srgbClr val="B4B4B4"/>
          </p15:clr>
        </p15:guide>
        <p15:guide id="6" orient="horz" pos="1440">
          <p15:clr>
            <a:srgbClr val="B4B4B4"/>
          </p15:clr>
        </p15:guide>
        <p15:guide id="7" orient="horz" pos="1680">
          <p15:clr>
            <a:srgbClr val="B4B4B4"/>
          </p15:clr>
        </p15:guide>
        <p15:guide id="8" orient="horz" pos="1920">
          <p15:clr>
            <a:srgbClr val="B4B4B4"/>
          </p15:clr>
        </p15:guide>
        <p15:guide id="9" orient="horz" pos="2160">
          <p15:clr>
            <a:srgbClr val="B4B4B4"/>
          </p15:clr>
        </p15:guide>
        <p15:guide id="10" orient="horz" pos="2400">
          <p15:clr>
            <a:srgbClr val="B4B4B4"/>
          </p15:clr>
        </p15:guide>
        <p15:guide id="11" orient="horz" pos="2640">
          <p15:clr>
            <a:srgbClr val="B4B4B4"/>
          </p15:clr>
        </p15:guide>
        <p15:guide id="12" orient="horz" pos="2880">
          <p15:clr>
            <a:srgbClr val="B4B4B4"/>
          </p15:clr>
        </p15:guide>
        <p15:guide id="13" orient="horz" pos="3120">
          <p15:clr>
            <a:srgbClr val="B4B4B4"/>
          </p15:clr>
        </p15:guide>
        <p15:guide id="14" orient="horz" pos="3360">
          <p15:clr>
            <a:srgbClr val="B4B4B4"/>
          </p15:clr>
        </p15:guide>
        <p15:guide id="15" orient="horz" pos="3600">
          <p15:clr>
            <a:srgbClr val="B4B4B4"/>
          </p15:clr>
        </p15:guide>
        <p15:guide id="16" orient="horz" pos="3840">
          <p15:clr>
            <a:srgbClr val="B4B4B4"/>
          </p15:clr>
        </p15:guide>
        <p15:guide id="17" orient="horz" pos="4080">
          <p15:clr>
            <a:srgbClr val="B4B4B4"/>
          </p15:clr>
        </p15:guide>
        <p15:guide id="18" orient="horz" pos="4320">
          <p15:clr>
            <a:srgbClr val="B4B4B4"/>
          </p15:clr>
        </p15:guide>
        <p15:guide id="19" pos="240">
          <p15:clr>
            <a:srgbClr val="B4B4B4"/>
          </p15:clr>
        </p15:guide>
        <p15:guide id="20" pos="480">
          <p15:clr>
            <a:srgbClr val="B4B4B4"/>
          </p15:clr>
        </p15:guide>
        <p15:guide id="21" pos="720">
          <p15:clr>
            <a:srgbClr val="B4B4B4"/>
          </p15:clr>
        </p15:guide>
        <p15:guide id="22" pos="960">
          <p15:clr>
            <a:srgbClr val="B4B4B4"/>
          </p15:clr>
        </p15:guide>
        <p15:guide id="23" pos="1200">
          <p15:clr>
            <a:srgbClr val="B4B4B4"/>
          </p15:clr>
        </p15:guide>
        <p15:guide id="24" pos="1440">
          <p15:clr>
            <a:srgbClr val="B4B4B4"/>
          </p15:clr>
        </p15:guide>
        <p15:guide id="25" pos="1680">
          <p15:clr>
            <a:srgbClr val="B4B4B4"/>
          </p15:clr>
        </p15:guide>
        <p15:guide id="26" pos="1920">
          <p15:clr>
            <a:srgbClr val="B4B4B4"/>
          </p15:clr>
        </p15:guide>
        <p15:guide id="27" pos="2160">
          <p15:clr>
            <a:srgbClr val="B4B4B4"/>
          </p15:clr>
        </p15:guide>
        <p15:guide id="28" pos="2400">
          <p15:clr>
            <a:srgbClr val="B4B4B4"/>
          </p15:clr>
        </p15:guide>
        <p15:guide id="29" pos="2640">
          <p15:clr>
            <a:srgbClr val="B4B4B4"/>
          </p15:clr>
        </p15:guide>
        <p15:guide id="30" pos="2880">
          <p15:clr>
            <a:srgbClr val="B4B4B4"/>
          </p15:clr>
        </p15:guide>
        <p15:guide id="31" pos="3120">
          <p15:clr>
            <a:srgbClr val="B4B4B4"/>
          </p15:clr>
        </p15:guide>
        <p15:guide id="32" pos="3360">
          <p15:clr>
            <a:srgbClr val="B4B4B4"/>
          </p15:clr>
        </p15:guide>
        <p15:guide id="33" pos="3600">
          <p15:clr>
            <a:srgbClr val="B4B4B4"/>
          </p15:clr>
        </p15:guide>
        <p15:guide id="34" pos="3840">
          <p15:clr>
            <a:srgbClr val="B4B4B4"/>
          </p15:clr>
        </p15:guide>
        <p15:guide id="35" pos="4080">
          <p15:clr>
            <a:srgbClr val="B4B4B4"/>
          </p15:clr>
        </p15:guide>
        <p15:guide id="36" pos="4320">
          <p15:clr>
            <a:srgbClr val="B4B4B4"/>
          </p15:clr>
        </p15:guide>
        <p15:guide id="37" pos="4560">
          <p15:clr>
            <a:srgbClr val="B4B4B4"/>
          </p15:clr>
        </p15:guide>
        <p15:guide id="38" pos="4800">
          <p15:clr>
            <a:srgbClr val="B4B4B4"/>
          </p15:clr>
        </p15:guide>
        <p15:guide id="39" pos="5040">
          <p15:clr>
            <a:srgbClr val="B4B4B4"/>
          </p15:clr>
        </p15:guide>
        <p15:guide id="40" pos="5280">
          <p15:clr>
            <a:srgbClr val="B4B4B4"/>
          </p15:clr>
        </p15:guide>
        <p15:guide id="41" pos="5520">
          <p15:clr>
            <a:srgbClr val="B4B4B4"/>
          </p15:clr>
        </p15:guide>
        <p15:guide id="42" pos="5760">
          <p15:clr>
            <a:srgbClr val="B4B4B4"/>
          </p15:clr>
        </p15:guide>
        <p15:guide id="43" pos="6000">
          <p15:clr>
            <a:srgbClr val="B4B4B4"/>
          </p15:clr>
        </p15:guide>
        <p15:guide id="44" pos="6240">
          <p15:clr>
            <a:srgbClr val="B4B4B4"/>
          </p15:clr>
        </p15:guide>
        <p15:guide id="45" pos="6480">
          <p15:clr>
            <a:srgbClr val="B4B4B4"/>
          </p15:clr>
        </p15:guide>
        <p15:guide id="46" pos="6720">
          <p15:clr>
            <a:srgbClr val="B4B4B4"/>
          </p15:clr>
        </p15:guide>
        <p15:guide id="47" pos="6960">
          <p15:clr>
            <a:srgbClr val="B4B4B4"/>
          </p15:clr>
        </p15:guide>
        <p15:guide id="48" pos="7200">
          <p15:clr>
            <a:srgbClr val="B4B4B4"/>
          </p15:clr>
        </p15:guide>
        <p15:guide id="49" pos="7440">
          <p15:clr>
            <a:srgbClr val="B4B4B4"/>
          </p15:clr>
        </p15:guide>
        <p15:guide id="50" pos="7680">
          <p15:clr>
            <a:srgbClr val="B4B4B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oleObject" Target="../embeddings/oleObject36.bin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oleObject" Target="../embeddings/oleObject37.bin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6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oleObject" Target="../embeddings/oleObject38.bin"/><Relationship Id="rId7" Type="http://schemas.openxmlformats.org/officeDocument/2006/relationships/chart" Target="../charts/chart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tags" Target="../tags/tag68.xml"/><Relationship Id="rId7" Type="http://schemas.openxmlformats.org/officeDocument/2006/relationships/chart" Target="../charts/chart7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9.bin"/><Relationship Id="rId4" Type="http://schemas.openxmlformats.org/officeDocument/2006/relationships/slideLayout" Target="../slideLayouts/slideLayout16.xml"/><Relationship Id="rId9" Type="http://schemas.openxmlformats.org/officeDocument/2006/relationships/chart" Target="../charts/char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9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oleObject" Target="../embeddings/oleObject41.bin"/><Relationship Id="rId7" Type="http://schemas.openxmlformats.org/officeDocument/2006/relationships/chart" Target="../charts/chart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1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oleObject" Target="../embeddings/oleObject43.bin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oleObject" Target="../embeddings/oleObject44.bin"/><Relationship Id="rId7" Type="http://schemas.openxmlformats.org/officeDocument/2006/relationships/chart" Target="../charts/chart1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3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4.xml"/><Relationship Id="rId5" Type="http://schemas.openxmlformats.org/officeDocument/2006/relationships/chart" Target="../charts/chart16.x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oleObject" Target="../embeddings/oleObject29.bin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9.emf"/><Relationship Id="rId9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73.sv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6.xml"/><Relationship Id="rId6" Type="http://schemas.openxmlformats.org/officeDocument/2006/relationships/image" Target="../media/image72.png"/><Relationship Id="rId5" Type="http://schemas.openxmlformats.org/officeDocument/2006/relationships/image" Target="../media/image71.emf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oleObject" Target="../embeddings/oleObject31.bin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tags" Target="../tags/tag5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8.emf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6.png"/><Relationship Id="rId1" Type="http://schemas.openxmlformats.org/officeDocument/2006/relationships/tags" Target="../tags/tag58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9.emf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.emf"/><Relationship Id="rId11" Type="http://schemas.openxmlformats.org/officeDocument/2006/relationships/image" Target="../media/image51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50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61AA0DF-FE59-7F70-B34F-B404DCDD043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27344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61AA0DF-FE59-7F70-B34F-B404DCDD04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B9A76B4-736F-88DA-902D-2BB20F722F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Supply Chain Network</a:t>
            </a:r>
            <a:br>
              <a:rPr lang="en-US" dirty="0"/>
            </a:br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4ACF4-56CB-57B0-96F4-E99F66F7AC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April 2024</a:t>
            </a:r>
          </a:p>
        </p:txBody>
      </p:sp>
      <p:pic>
        <p:nvPicPr>
          <p:cNvPr id="7" name="Picture Placeholder 6" descr="A person standing next to a race car&#10;&#10;Description automatically generated">
            <a:extLst>
              <a:ext uri="{FF2B5EF4-FFF2-40B4-BE49-F238E27FC236}">
                <a16:creationId xmlns:a16="http://schemas.microsoft.com/office/drawing/2014/main" id="{CFBFCA4A-9C25-AF85-D61E-B2954F58B3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6" r="25026"/>
          <a:stretch>
            <a:fillRect/>
          </a:stretch>
        </p:blipFill>
        <p:spPr/>
      </p:pic>
      <p:pic>
        <p:nvPicPr>
          <p:cNvPr id="1026" name="Picture 2" descr="Purdue Boilermakers - Wikipedia">
            <a:extLst>
              <a:ext uri="{FF2B5EF4-FFF2-40B4-BE49-F238E27FC236}">
                <a16:creationId xmlns:a16="http://schemas.microsoft.com/office/drawing/2014/main" id="{CDE57B50-4F6D-6856-37C7-2A5B9321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5181600"/>
            <a:ext cx="1725200" cy="92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04513F-726B-E05A-FA33-DEC3C2229F21}"/>
              </a:ext>
            </a:extLst>
          </p:cNvPr>
          <p:cNvSpPr/>
          <p:nvPr/>
        </p:nvSpPr>
        <p:spPr>
          <a:xfrm>
            <a:off x="9407047" y="4820432"/>
            <a:ext cx="1302706" cy="3966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53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6CCBA3B-5DCA-84B2-C0D2-7D6092EFA6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42621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6CCBA3B-5DCA-84B2-C0D2-7D6092EF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AC8887-5232-A50A-2CD2-F63F25DE9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8485089" cy="830997"/>
          </a:xfrm>
        </p:spPr>
        <p:txBody>
          <a:bodyPr vert="horz"/>
          <a:lstStyle/>
          <a:p>
            <a:r>
              <a:rPr lang="en-US" dirty="0"/>
              <a:t>Scenario-1</a:t>
            </a:r>
            <a:br>
              <a:rPr lang="en-US" dirty="0"/>
            </a:br>
            <a:r>
              <a:rPr lang="en-US" dirty="0"/>
              <a:t>Identify 5 new optimal LC locations using aggregated demand data</a:t>
            </a: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DB174D-FDF6-A718-5088-005FFCF1F98A}"/>
              </a:ext>
            </a:extLst>
          </p:cNvPr>
          <p:cNvSpPr/>
          <p:nvPr/>
        </p:nvSpPr>
        <p:spPr>
          <a:xfrm>
            <a:off x="6602193" y="3704341"/>
            <a:ext cx="1173345" cy="8766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2647DF-A0AC-0420-C5A5-B60C78D82DEB}"/>
              </a:ext>
            </a:extLst>
          </p:cNvPr>
          <p:cNvSpPr/>
          <p:nvPr/>
        </p:nvSpPr>
        <p:spPr>
          <a:xfrm>
            <a:off x="8866090" y="1524000"/>
            <a:ext cx="3325910" cy="533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C22320-9862-2119-3278-F26DBEB3AA3F}"/>
              </a:ext>
            </a:extLst>
          </p:cNvPr>
          <p:cNvSpPr/>
          <p:nvPr/>
        </p:nvSpPr>
        <p:spPr>
          <a:xfrm>
            <a:off x="6605474" y="5698078"/>
            <a:ext cx="1173345" cy="8766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78377-9469-FE83-D969-144F26F87BB0}"/>
              </a:ext>
            </a:extLst>
          </p:cNvPr>
          <p:cNvSpPr/>
          <p:nvPr/>
        </p:nvSpPr>
        <p:spPr>
          <a:xfrm>
            <a:off x="6602193" y="1673470"/>
            <a:ext cx="1173345" cy="8766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B5EF89-0B33-9799-C385-AF514EB71F5E}"/>
              </a:ext>
            </a:extLst>
          </p:cNvPr>
          <p:cNvSpPr/>
          <p:nvPr/>
        </p:nvSpPr>
        <p:spPr>
          <a:xfrm>
            <a:off x="6606822" y="4691926"/>
            <a:ext cx="1173345" cy="8766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26903A-8AA8-EE74-E9D3-688CB86C4BC9}"/>
              </a:ext>
            </a:extLst>
          </p:cNvPr>
          <p:cNvSpPr/>
          <p:nvPr/>
        </p:nvSpPr>
        <p:spPr>
          <a:xfrm>
            <a:off x="1886728" y="1672964"/>
            <a:ext cx="1002147" cy="877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chemeClr val="tx1"/>
                </a:solidFill>
                <a:latin typeface="Arial"/>
                <a:sym typeface="Arial"/>
              </a:rPr>
              <a:t>LC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699E1-186E-9A1E-7B7E-F7B8157518E4}"/>
              </a:ext>
            </a:extLst>
          </p:cNvPr>
          <p:cNvSpPr/>
          <p:nvPr/>
        </p:nvSpPr>
        <p:spPr>
          <a:xfrm>
            <a:off x="1868687" y="3694930"/>
            <a:ext cx="1002147" cy="877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chemeClr val="tx1"/>
                </a:solidFill>
                <a:latin typeface="Arial"/>
                <a:sym typeface="Arial"/>
              </a:rPr>
              <a:t>LC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EE0266-6C97-712C-2EE9-4EFF117F92EA}"/>
              </a:ext>
            </a:extLst>
          </p:cNvPr>
          <p:cNvSpPr/>
          <p:nvPr/>
        </p:nvSpPr>
        <p:spPr>
          <a:xfrm>
            <a:off x="1868687" y="2667000"/>
            <a:ext cx="1002147" cy="877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chemeClr val="tx1"/>
                </a:solidFill>
                <a:latin typeface="Arial"/>
                <a:sym typeface="Arial"/>
              </a:rPr>
              <a:t>LC 2</a:t>
            </a:r>
          </a:p>
        </p:txBody>
      </p: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2E4822D3-1B3C-12F6-22CB-28383141A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5582" y="1957364"/>
            <a:ext cx="482825" cy="476083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57C52424-7340-5F31-F604-510236770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9320" y="4705932"/>
            <a:ext cx="482825" cy="476083"/>
          </a:xfrm>
          <a:prstGeom prst="rect">
            <a:avLst/>
          </a:prstGeom>
        </p:spPr>
      </p:pic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E1374D96-A25A-4C8A-5CE0-285BC16A8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7889" y="3790520"/>
            <a:ext cx="482825" cy="476083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5358C4D9-8FE2-AD0E-9952-58096C50C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0118" y="3988500"/>
            <a:ext cx="482825" cy="476083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4DE7365C-ECEE-7A53-6E02-D22BD5C93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2225" y="5690464"/>
            <a:ext cx="482825" cy="476083"/>
          </a:xfrm>
          <a:prstGeom prst="rect">
            <a:avLst/>
          </a:prstGeom>
        </p:spPr>
      </p:pic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62376840-95D1-FD63-562A-498BBD0DA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9686" y="1937132"/>
            <a:ext cx="482825" cy="476083"/>
          </a:xfrm>
          <a:prstGeom prst="rect">
            <a:avLst/>
          </a:prstGeom>
        </p:spPr>
      </p:pic>
      <p:pic>
        <p:nvPicPr>
          <p:cNvPr id="21" name="Graphic 20" descr="User with solid fill">
            <a:extLst>
              <a:ext uri="{FF2B5EF4-FFF2-40B4-BE49-F238E27FC236}">
                <a16:creationId xmlns:a16="http://schemas.microsoft.com/office/drawing/2014/main" id="{64D138A3-19C3-4286-0E50-0D9464D74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2274" y="4861028"/>
            <a:ext cx="482825" cy="476083"/>
          </a:xfrm>
          <a:prstGeom prst="rect">
            <a:avLst/>
          </a:prstGeom>
        </p:spPr>
      </p:pic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F54CD18D-55B4-68BC-65D3-ED1C8D9D6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6752" y="5124019"/>
            <a:ext cx="482825" cy="476083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0ED8BB98-CE59-FB7A-E32B-2B0CF234D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3494" y="5662335"/>
            <a:ext cx="482825" cy="476083"/>
          </a:xfrm>
          <a:prstGeom prst="rect">
            <a:avLst/>
          </a:prstGeom>
        </p:spPr>
      </p:pic>
      <p:pic>
        <p:nvPicPr>
          <p:cNvPr id="24" name="Graphic 23" descr="User with solid fill">
            <a:extLst>
              <a:ext uri="{FF2B5EF4-FFF2-40B4-BE49-F238E27FC236}">
                <a16:creationId xmlns:a16="http://schemas.microsoft.com/office/drawing/2014/main" id="{A17DDDA0-5131-2253-811E-6DD4F834A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822" y="6141115"/>
            <a:ext cx="482825" cy="476083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6E803E8C-F03D-511F-EEA7-BA6EA6B9E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3494" y="6134371"/>
            <a:ext cx="482825" cy="47608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8C1E1821-0E44-2CBA-1AD4-104D37C4E1C5}"/>
              </a:ext>
            </a:extLst>
          </p:cNvPr>
          <p:cNvSpPr/>
          <p:nvPr/>
        </p:nvSpPr>
        <p:spPr>
          <a:xfrm>
            <a:off x="9021060" y="2503462"/>
            <a:ext cx="365760" cy="3657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4CECA6-4F7D-476B-4FC6-105451E982DD}"/>
              </a:ext>
            </a:extLst>
          </p:cNvPr>
          <p:cNvSpPr txBox="1"/>
          <p:nvPr/>
        </p:nvSpPr>
        <p:spPr>
          <a:xfrm>
            <a:off x="9450676" y="4725262"/>
            <a:ext cx="25626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>
                <a:latin typeface="Arial"/>
                <a:cs typeface="Arial"/>
                <a:sym typeface="Arial"/>
              </a:rPr>
              <a:t>Identify 5 optimal locations for LCs based on aggregated demand</a:t>
            </a:r>
            <a:endParaRPr lang="en-US" sz="1400" kern="0">
              <a:latin typeface="Arial"/>
              <a:cs typeface="Arial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A22376-7702-7370-9933-BEC7FA93F8F8}"/>
              </a:ext>
            </a:extLst>
          </p:cNvPr>
          <p:cNvSpPr/>
          <p:nvPr/>
        </p:nvSpPr>
        <p:spPr>
          <a:xfrm>
            <a:off x="9021060" y="3611683"/>
            <a:ext cx="365760" cy="3657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2F8BEE-3263-8554-8817-8E23AF478F3B}"/>
              </a:ext>
            </a:extLst>
          </p:cNvPr>
          <p:cNvSpPr txBox="1"/>
          <p:nvPr/>
        </p:nvSpPr>
        <p:spPr>
          <a:xfrm>
            <a:off x="9483521" y="3453154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>
                <a:cs typeface="Arial"/>
              </a:rPr>
              <a:t>Transform the linkages into binary variables for integer problem modeling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F1E7B7-D382-63D2-2F5C-B4F36F136F0A}"/>
              </a:ext>
            </a:extLst>
          </p:cNvPr>
          <p:cNvSpPr/>
          <p:nvPr/>
        </p:nvSpPr>
        <p:spPr>
          <a:xfrm>
            <a:off x="9021060" y="4854635"/>
            <a:ext cx="365760" cy="3657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9878C6-BD0C-F621-474A-CA738F3794BA}"/>
              </a:ext>
            </a:extLst>
          </p:cNvPr>
          <p:cNvSpPr/>
          <p:nvPr/>
        </p:nvSpPr>
        <p:spPr>
          <a:xfrm>
            <a:off x="1868685" y="4705912"/>
            <a:ext cx="1002147" cy="877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chemeClr val="tx1"/>
                </a:solidFill>
                <a:latin typeface="Arial"/>
                <a:sym typeface="Arial"/>
              </a:rPr>
              <a:t>LC 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37B2D2-670A-8136-6CD1-FCDF2FA0F6D3}"/>
              </a:ext>
            </a:extLst>
          </p:cNvPr>
          <p:cNvSpPr/>
          <p:nvPr/>
        </p:nvSpPr>
        <p:spPr>
          <a:xfrm>
            <a:off x="1868684" y="5716895"/>
            <a:ext cx="1002147" cy="877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chemeClr val="tx1"/>
                </a:solidFill>
                <a:latin typeface="Arial"/>
                <a:sym typeface="Arial"/>
              </a:rPr>
              <a:t>LC 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A94E28-C0DE-1085-5515-5FCAC9593652}"/>
              </a:ext>
            </a:extLst>
          </p:cNvPr>
          <p:cNvSpPr/>
          <p:nvPr/>
        </p:nvSpPr>
        <p:spPr>
          <a:xfrm>
            <a:off x="6602577" y="2679622"/>
            <a:ext cx="1173345" cy="8766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90674D53-DA4E-79D6-D4E2-A23A2B6FA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5074" y="2674155"/>
            <a:ext cx="482825" cy="476083"/>
          </a:xfrm>
          <a:prstGeom prst="rect">
            <a:avLst/>
          </a:prstGeom>
        </p:spPr>
      </p:pic>
      <p:pic>
        <p:nvPicPr>
          <p:cNvPr id="38" name="Graphic 37" descr="User with solid fill">
            <a:extLst>
              <a:ext uri="{FF2B5EF4-FFF2-40B4-BE49-F238E27FC236}">
                <a16:creationId xmlns:a16="http://schemas.microsoft.com/office/drawing/2014/main" id="{C0C9E5E9-AED8-6B9B-E5B1-A37D44AF8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8030" y="2829251"/>
            <a:ext cx="482825" cy="476083"/>
          </a:xfrm>
          <a:prstGeom prst="rect">
            <a:avLst/>
          </a:prstGeom>
        </p:spPr>
      </p:pic>
      <p:pic>
        <p:nvPicPr>
          <p:cNvPr id="39" name="Graphic 38" descr="User with solid fill">
            <a:extLst>
              <a:ext uri="{FF2B5EF4-FFF2-40B4-BE49-F238E27FC236}">
                <a16:creationId xmlns:a16="http://schemas.microsoft.com/office/drawing/2014/main" id="{ED8FF0EB-C53F-12A1-B139-B0D324CC4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2506" y="3092242"/>
            <a:ext cx="482825" cy="47608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7B75F3A-E33B-0014-09C0-6ADB8EED3622}"/>
              </a:ext>
            </a:extLst>
          </p:cNvPr>
          <p:cNvCxnSpPr/>
          <p:nvPr/>
        </p:nvCxnSpPr>
        <p:spPr>
          <a:xfrm>
            <a:off x="3020159" y="2417295"/>
            <a:ext cx="33718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5B4C58-EA48-7730-6E43-DB102B6C6C0E}"/>
              </a:ext>
            </a:extLst>
          </p:cNvPr>
          <p:cNvCxnSpPr/>
          <p:nvPr/>
        </p:nvCxnSpPr>
        <p:spPr>
          <a:xfrm>
            <a:off x="3020159" y="3410020"/>
            <a:ext cx="33718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239603-ABC1-0241-6156-56B0FC318E09}"/>
              </a:ext>
            </a:extLst>
          </p:cNvPr>
          <p:cNvCxnSpPr/>
          <p:nvPr/>
        </p:nvCxnSpPr>
        <p:spPr>
          <a:xfrm>
            <a:off x="3020159" y="4324092"/>
            <a:ext cx="33718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137F3D-7998-E66F-85A2-E8F8122867D6}"/>
              </a:ext>
            </a:extLst>
          </p:cNvPr>
          <p:cNvCxnSpPr/>
          <p:nvPr/>
        </p:nvCxnSpPr>
        <p:spPr>
          <a:xfrm>
            <a:off x="3020159" y="5354835"/>
            <a:ext cx="33718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434F50-1365-B2EE-D504-F3FA6CC36382}"/>
              </a:ext>
            </a:extLst>
          </p:cNvPr>
          <p:cNvCxnSpPr/>
          <p:nvPr/>
        </p:nvCxnSpPr>
        <p:spPr>
          <a:xfrm>
            <a:off x="3020159" y="6384458"/>
            <a:ext cx="33718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Delivery with solid fill">
            <a:extLst>
              <a:ext uri="{FF2B5EF4-FFF2-40B4-BE49-F238E27FC236}">
                <a16:creationId xmlns:a16="http://schemas.microsoft.com/office/drawing/2014/main" id="{46934E41-9044-BA06-E940-18007B9C7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1293" y="1850493"/>
            <a:ext cx="645457" cy="645457"/>
          </a:xfrm>
          <a:prstGeom prst="rect">
            <a:avLst/>
          </a:prstGeom>
        </p:spPr>
      </p:pic>
      <p:pic>
        <p:nvPicPr>
          <p:cNvPr id="50" name="Graphic 49" descr="Delivery with solid fill">
            <a:extLst>
              <a:ext uri="{FF2B5EF4-FFF2-40B4-BE49-F238E27FC236}">
                <a16:creationId xmlns:a16="http://schemas.microsoft.com/office/drawing/2014/main" id="{A6F3C62C-AB0A-BAC0-41C7-8B6CB4A79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5926" y="2840537"/>
            <a:ext cx="645457" cy="645457"/>
          </a:xfrm>
          <a:prstGeom prst="rect">
            <a:avLst/>
          </a:prstGeom>
        </p:spPr>
      </p:pic>
      <p:pic>
        <p:nvPicPr>
          <p:cNvPr id="51" name="Graphic 50" descr="Delivery with solid fill">
            <a:extLst>
              <a:ext uri="{FF2B5EF4-FFF2-40B4-BE49-F238E27FC236}">
                <a16:creationId xmlns:a16="http://schemas.microsoft.com/office/drawing/2014/main" id="{1ABA4C29-65D9-3947-E549-C2848D93B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4280" y="3792625"/>
            <a:ext cx="645457" cy="645457"/>
          </a:xfrm>
          <a:prstGeom prst="rect">
            <a:avLst/>
          </a:prstGeom>
        </p:spPr>
      </p:pic>
      <p:pic>
        <p:nvPicPr>
          <p:cNvPr id="52" name="Graphic 51" descr="Delivery with solid fill">
            <a:extLst>
              <a:ext uri="{FF2B5EF4-FFF2-40B4-BE49-F238E27FC236}">
                <a16:creationId xmlns:a16="http://schemas.microsoft.com/office/drawing/2014/main" id="{214D148B-3C50-EDBA-5697-E247E7A0C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89292" y="4790068"/>
            <a:ext cx="645457" cy="645457"/>
          </a:xfrm>
          <a:prstGeom prst="rect">
            <a:avLst/>
          </a:prstGeom>
        </p:spPr>
      </p:pic>
      <p:pic>
        <p:nvPicPr>
          <p:cNvPr id="53" name="Graphic 52" descr="Delivery with solid fill">
            <a:extLst>
              <a:ext uri="{FF2B5EF4-FFF2-40B4-BE49-F238E27FC236}">
                <a16:creationId xmlns:a16="http://schemas.microsoft.com/office/drawing/2014/main" id="{85CF5BB3-C9DE-1CB7-BC39-BDDB31E8C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4678" y="5818388"/>
            <a:ext cx="645457" cy="645457"/>
          </a:xfrm>
          <a:prstGeom prst="rect">
            <a:avLst/>
          </a:prstGeom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41B605F7-6A7A-335F-5BF6-904E0B7BE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2634" y="1683584"/>
            <a:ext cx="482825" cy="476083"/>
          </a:xfrm>
          <a:prstGeom prst="rect">
            <a:avLst/>
          </a:prstGeom>
        </p:spPr>
      </p:pic>
      <p:sp>
        <p:nvSpPr>
          <p:cNvPr id="55" name="Rectangle 2">
            <a:extLst>
              <a:ext uri="{FF2B5EF4-FFF2-40B4-BE49-F238E27FC236}">
                <a16:creationId xmlns:a16="http://schemas.microsoft.com/office/drawing/2014/main" id="{0A2C7C42-4FF5-44C3-A158-6BF6B775C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910" y="1756179"/>
            <a:ext cx="22785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Key Task:</a:t>
            </a:r>
            <a:endParaRPr lang="en-US" altLang="en-US" sz="1600" kern="0">
              <a:solidFill>
                <a:schemeClr val="tx2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49337D-62AD-6342-4E12-0D2FFD97FC4B}"/>
              </a:ext>
            </a:extLst>
          </p:cNvPr>
          <p:cNvGrpSpPr>
            <a:grpSpLocks noChangeAspect="1"/>
          </p:cNvGrpSpPr>
          <p:nvPr/>
        </p:nvGrpSpPr>
        <p:grpSpPr>
          <a:xfrm>
            <a:off x="9021060" y="1720192"/>
            <a:ext cx="457309" cy="458256"/>
            <a:chOff x="8001000" y="3814671"/>
            <a:chExt cx="762000" cy="762000"/>
          </a:xfrm>
          <a:solidFill>
            <a:schemeClr val="tx2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880D44-6E38-9EA8-8BCA-3603B5C82FF3}"/>
                </a:ext>
              </a:extLst>
            </p:cNvPr>
            <p:cNvSpPr/>
            <p:nvPr/>
          </p:nvSpPr>
          <p:spPr>
            <a:xfrm>
              <a:off x="8382000" y="3815147"/>
              <a:ext cx="381000" cy="761523"/>
            </a:xfrm>
            <a:custGeom>
              <a:avLst/>
              <a:gdLst>
                <a:gd name="connsiteX0" fmla="*/ 288369 w 381000"/>
                <a:gd name="connsiteY0" fmla="*/ 405289 h 761523"/>
                <a:gd name="connsiteX1" fmla="*/ 289560 w 381000"/>
                <a:gd name="connsiteY1" fmla="*/ 381000 h 761523"/>
                <a:gd name="connsiteX2" fmla="*/ 288369 w 381000"/>
                <a:gd name="connsiteY2" fmla="*/ 356711 h 761523"/>
                <a:gd name="connsiteX3" fmla="*/ 381000 w 381000"/>
                <a:gd name="connsiteY3" fmla="*/ 252413 h 761523"/>
                <a:gd name="connsiteX4" fmla="*/ 309563 w 381000"/>
                <a:gd name="connsiteY4" fmla="*/ 128826 h 761523"/>
                <a:gd name="connsiteX5" fmla="*/ 172879 w 381000"/>
                <a:gd name="connsiteY5" fmla="*/ 156686 h 761523"/>
                <a:gd name="connsiteX6" fmla="*/ 130969 w 381000"/>
                <a:gd name="connsiteY6" fmla="*/ 132398 h 761523"/>
                <a:gd name="connsiteX7" fmla="*/ 86677 w 381000"/>
                <a:gd name="connsiteY7" fmla="*/ 0 h 761523"/>
                <a:gd name="connsiteX8" fmla="*/ 0 w 381000"/>
                <a:gd name="connsiteY8" fmla="*/ 0 h 761523"/>
                <a:gd name="connsiteX9" fmla="*/ 0 w 381000"/>
                <a:gd name="connsiteY9" fmla="*/ 47625 h 761523"/>
                <a:gd name="connsiteX10" fmla="*/ 52388 w 381000"/>
                <a:gd name="connsiteY10" fmla="*/ 47625 h 761523"/>
                <a:gd name="connsiteX11" fmla="*/ 85725 w 381000"/>
                <a:gd name="connsiteY11" fmla="*/ 147399 h 761523"/>
                <a:gd name="connsiteX12" fmla="*/ 92154 w 381000"/>
                <a:gd name="connsiteY12" fmla="*/ 166926 h 761523"/>
                <a:gd name="connsiteX13" fmla="*/ 110728 w 381000"/>
                <a:gd name="connsiteY13" fmla="*/ 175498 h 761523"/>
                <a:gd name="connsiteX14" fmla="*/ 145494 w 381000"/>
                <a:gd name="connsiteY14" fmla="*/ 195501 h 761523"/>
                <a:gd name="connsiteX15" fmla="*/ 162401 w 381000"/>
                <a:gd name="connsiteY15" fmla="*/ 207407 h 761523"/>
                <a:gd name="connsiteX16" fmla="*/ 182642 w 381000"/>
                <a:gd name="connsiteY16" fmla="*/ 203359 h 761523"/>
                <a:gd name="connsiteX17" fmla="*/ 285750 w 381000"/>
                <a:gd name="connsiteY17" fmla="*/ 182404 h 761523"/>
                <a:gd name="connsiteX18" fmla="*/ 322898 w 381000"/>
                <a:gd name="connsiteY18" fmla="*/ 246698 h 761523"/>
                <a:gd name="connsiteX19" fmla="*/ 253127 w 381000"/>
                <a:gd name="connsiteY19" fmla="*/ 325279 h 761523"/>
                <a:gd name="connsiteX20" fmla="*/ 239554 w 381000"/>
                <a:gd name="connsiteY20" fmla="*/ 340519 h 761523"/>
                <a:gd name="connsiteX21" fmla="*/ 241459 w 381000"/>
                <a:gd name="connsiteY21" fmla="*/ 360998 h 761523"/>
                <a:gd name="connsiteX22" fmla="*/ 242411 w 381000"/>
                <a:gd name="connsiteY22" fmla="*/ 381000 h 761523"/>
                <a:gd name="connsiteX23" fmla="*/ 241459 w 381000"/>
                <a:gd name="connsiteY23" fmla="*/ 401003 h 761523"/>
                <a:gd name="connsiteX24" fmla="*/ 239554 w 381000"/>
                <a:gd name="connsiteY24" fmla="*/ 421481 h 761523"/>
                <a:gd name="connsiteX25" fmla="*/ 253127 w 381000"/>
                <a:gd name="connsiteY25" fmla="*/ 436721 h 761523"/>
                <a:gd name="connsiteX26" fmla="*/ 322898 w 381000"/>
                <a:gd name="connsiteY26" fmla="*/ 515303 h 761523"/>
                <a:gd name="connsiteX27" fmla="*/ 285988 w 381000"/>
                <a:gd name="connsiteY27" fmla="*/ 579358 h 761523"/>
                <a:gd name="connsiteX28" fmla="*/ 183118 w 381000"/>
                <a:gd name="connsiteY28" fmla="*/ 558165 h 761523"/>
                <a:gd name="connsiteX29" fmla="*/ 162878 w 381000"/>
                <a:gd name="connsiteY29" fmla="*/ 554117 h 761523"/>
                <a:gd name="connsiteX30" fmla="*/ 145971 w 381000"/>
                <a:gd name="connsiteY30" fmla="*/ 566023 h 761523"/>
                <a:gd name="connsiteX31" fmla="*/ 111204 w 381000"/>
                <a:gd name="connsiteY31" fmla="*/ 586026 h 761523"/>
                <a:gd name="connsiteX32" fmla="*/ 92392 w 381000"/>
                <a:gd name="connsiteY32" fmla="*/ 594836 h 761523"/>
                <a:gd name="connsiteX33" fmla="*/ 85963 w 381000"/>
                <a:gd name="connsiteY33" fmla="*/ 614363 h 761523"/>
                <a:gd name="connsiteX34" fmla="*/ 52626 w 381000"/>
                <a:gd name="connsiteY34" fmla="*/ 713899 h 761523"/>
                <a:gd name="connsiteX35" fmla="*/ 0 w 381000"/>
                <a:gd name="connsiteY35" fmla="*/ 713899 h 761523"/>
                <a:gd name="connsiteX36" fmla="*/ 0 w 381000"/>
                <a:gd name="connsiteY36" fmla="*/ 761524 h 761523"/>
                <a:gd name="connsiteX37" fmla="*/ 86916 w 381000"/>
                <a:gd name="connsiteY37" fmla="*/ 761524 h 761523"/>
                <a:gd name="connsiteX38" fmla="*/ 130969 w 381000"/>
                <a:gd name="connsiteY38" fmla="*/ 629126 h 761523"/>
                <a:gd name="connsiteX39" fmla="*/ 172879 w 381000"/>
                <a:gd name="connsiteY39" fmla="*/ 605076 h 761523"/>
                <a:gd name="connsiteX40" fmla="*/ 309563 w 381000"/>
                <a:gd name="connsiteY40" fmla="*/ 633174 h 761523"/>
                <a:gd name="connsiteX41" fmla="*/ 381000 w 381000"/>
                <a:gd name="connsiteY41" fmla="*/ 509588 h 761523"/>
                <a:gd name="connsiteX42" fmla="*/ 288369 w 381000"/>
                <a:gd name="connsiteY42" fmla="*/ 405289 h 76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81000" h="761523">
                  <a:moveTo>
                    <a:pt x="288369" y="405289"/>
                  </a:moveTo>
                  <a:cubicBezTo>
                    <a:pt x="289084" y="397193"/>
                    <a:pt x="289560" y="389334"/>
                    <a:pt x="289560" y="381000"/>
                  </a:cubicBezTo>
                  <a:cubicBezTo>
                    <a:pt x="289560" y="372904"/>
                    <a:pt x="289084" y="364808"/>
                    <a:pt x="288369" y="356711"/>
                  </a:cubicBezTo>
                  <a:lnTo>
                    <a:pt x="381000" y="252413"/>
                  </a:lnTo>
                  <a:lnTo>
                    <a:pt x="309563" y="128826"/>
                  </a:lnTo>
                  <a:lnTo>
                    <a:pt x="172879" y="156686"/>
                  </a:lnTo>
                  <a:cubicBezTo>
                    <a:pt x="159782" y="147399"/>
                    <a:pt x="145733" y="139303"/>
                    <a:pt x="130969" y="132398"/>
                  </a:cubicBezTo>
                  <a:lnTo>
                    <a:pt x="86677" y="0"/>
                  </a:lnTo>
                  <a:lnTo>
                    <a:pt x="0" y="0"/>
                  </a:lnTo>
                  <a:lnTo>
                    <a:pt x="0" y="47625"/>
                  </a:lnTo>
                  <a:lnTo>
                    <a:pt x="52388" y="47625"/>
                  </a:lnTo>
                  <a:lnTo>
                    <a:pt x="85725" y="147399"/>
                  </a:lnTo>
                  <a:lnTo>
                    <a:pt x="92154" y="166926"/>
                  </a:lnTo>
                  <a:lnTo>
                    <a:pt x="110728" y="175498"/>
                  </a:lnTo>
                  <a:cubicBezTo>
                    <a:pt x="123111" y="181213"/>
                    <a:pt x="134779" y="188119"/>
                    <a:pt x="145494" y="195501"/>
                  </a:cubicBezTo>
                  <a:lnTo>
                    <a:pt x="162401" y="207407"/>
                  </a:lnTo>
                  <a:lnTo>
                    <a:pt x="182642" y="203359"/>
                  </a:lnTo>
                  <a:lnTo>
                    <a:pt x="285750" y="182404"/>
                  </a:lnTo>
                  <a:lnTo>
                    <a:pt x="322898" y="246698"/>
                  </a:lnTo>
                  <a:lnTo>
                    <a:pt x="253127" y="325279"/>
                  </a:lnTo>
                  <a:lnTo>
                    <a:pt x="239554" y="340519"/>
                  </a:lnTo>
                  <a:lnTo>
                    <a:pt x="241459" y="360998"/>
                  </a:lnTo>
                  <a:cubicBezTo>
                    <a:pt x="242173" y="369332"/>
                    <a:pt x="242411" y="375523"/>
                    <a:pt x="242411" y="381000"/>
                  </a:cubicBezTo>
                  <a:cubicBezTo>
                    <a:pt x="242411" y="386715"/>
                    <a:pt x="242173" y="392906"/>
                    <a:pt x="241459" y="401003"/>
                  </a:cubicBezTo>
                  <a:lnTo>
                    <a:pt x="239554" y="421481"/>
                  </a:lnTo>
                  <a:lnTo>
                    <a:pt x="253127" y="436721"/>
                  </a:lnTo>
                  <a:lnTo>
                    <a:pt x="322898" y="515303"/>
                  </a:lnTo>
                  <a:lnTo>
                    <a:pt x="285988" y="579358"/>
                  </a:lnTo>
                  <a:lnTo>
                    <a:pt x="183118" y="558165"/>
                  </a:lnTo>
                  <a:lnTo>
                    <a:pt x="162878" y="554117"/>
                  </a:lnTo>
                  <a:lnTo>
                    <a:pt x="145971" y="566023"/>
                  </a:lnTo>
                  <a:cubicBezTo>
                    <a:pt x="135493" y="573405"/>
                    <a:pt x="123825" y="580073"/>
                    <a:pt x="111204" y="586026"/>
                  </a:cubicBezTo>
                  <a:lnTo>
                    <a:pt x="92392" y="594836"/>
                  </a:lnTo>
                  <a:lnTo>
                    <a:pt x="85963" y="614363"/>
                  </a:lnTo>
                  <a:lnTo>
                    <a:pt x="52626" y="713899"/>
                  </a:lnTo>
                  <a:lnTo>
                    <a:pt x="0" y="713899"/>
                  </a:lnTo>
                  <a:lnTo>
                    <a:pt x="0" y="761524"/>
                  </a:lnTo>
                  <a:lnTo>
                    <a:pt x="86916" y="761524"/>
                  </a:lnTo>
                  <a:lnTo>
                    <a:pt x="130969" y="629126"/>
                  </a:lnTo>
                  <a:cubicBezTo>
                    <a:pt x="145733" y="622221"/>
                    <a:pt x="159782" y="614363"/>
                    <a:pt x="172879" y="605076"/>
                  </a:cubicBezTo>
                  <a:lnTo>
                    <a:pt x="309563" y="633174"/>
                  </a:lnTo>
                  <a:lnTo>
                    <a:pt x="381000" y="509588"/>
                  </a:lnTo>
                  <a:lnTo>
                    <a:pt x="288369" y="405289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75CDAAB-4315-FCA1-69F2-39E194837C19}"/>
                </a:ext>
              </a:extLst>
            </p:cNvPr>
            <p:cNvSpPr/>
            <p:nvPr/>
          </p:nvSpPr>
          <p:spPr>
            <a:xfrm>
              <a:off x="8382000" y="4076608"/>
              <a:ext cx="119062" cy="238125"/>
            </a:xfrm>
            <a:custGeom>
              <a:avLst/>
              <a:gdLst>
                <a:gd name="connsiteX0" fmla="*/ 0 w 119062"/>
                <a:gd name="connsiteY0" fmla="*/ 0 h 238125"/>
                <a:gd name="connsiteX1" fmla="*/ 0 w 119062"/>
                <a:gd name="connsiteY1" fmla="*/ 47625 h 238125"/>
                <a:gd name="connsiteX2" fmla="*/ 71438 w 119062"/>
                <a:gd name="connsiteY2" fmla="*/ 119063 h 238125"/>
                <a:gd name="connsiteX3" fmla="*/ 0 w 119062"/>
                <a:gd name="connsiteY3" fmla="*/ 190500 h 238125"/>
                <a:gd name="connsiteX4" fmla="*/ 0 w 119062"/>
                <a:gd name="connsiteY4" fmla="*/ 238125 h 238125"/>
                <a:gd name="connsiteX5" fmla="*/ 119063 w 119062"/>
                <a:gd name="connsiteY5" fmla="*/ 119063 h 238125"/>
                <a:gd name="connsiteX6" fmla="*/ 0 w 119062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62" h="238125">
                  <a:moveTo>
                    <a:pt x="0" y="0"/>
                  </a:moveTo>
                  <a:lnTo>
                    <a:pt x="0" y="47625"/>
                  </a:lnTo>
                  <a:cubicBezTo>
                    <a:pt x="39291" y="47625"/>
                    <a:pt x="71438" y="79772"/>
                    <a:pt x="71438" y="119063"/>
                  </a:cubicBezTo>
                  <a:cubicBezTo>
                    <a:pt x="71438" y="158353"/>
                    <a:pt x="39291" y="190500"/>
                    <a:pt x="0" y="190500"/>
                  </a:cubicBezTo>
                  <a:lnTo>
                    <a:pt x="0" y="238125"/>
                  </a:lnTo>
                  <a:cubicBezTo>
                    <a:pt x="65723" y="238125"/>
                    <a:pt x="119063" y="184785"/>
                    <a:pt x="119063" y="119063"/>
                  </a:cubicBezTo>
                  <a:cubicBezTo>
                    <a:pt x="119063" y="53340"/>
                    <a:pt x="65723" y="0"/>
                    <a:pt x="0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E5B9172-3D5B-F4F3-90FB-03F18D8846E2}"/>
                </a:ext>
              </a:extLst>
            </p:cNvPr>
            <p:cNvSpPr/>
            <p:nvPr/>
          </p:nvSpPr>
          <p:spPr>
            <a:xfrm>
              <a:off x="8143875" y="3814671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5A1FF85-A555-4126-14A9-B82C12C49B88}"/>
                </a:ext>
              </a:extLst>
            </p:cNvPr>
            <p:cNvSpPr/>
            <p:nvPr/>
          </p:nvSpPr>
          <p:spPr>
            <a:xfrm>
              <a:off x="8239125" y="3814883"/>
              <a:ext cx="95250" cy="190050"/>
            </a:xfrm>
            <a:custGeom>
              <a:avLst/>
              <a:gdLst>
                <a:gd name="connsiteX0" fmla="*/ 71438 w 95250"/>
                <a:gd name="connsiteY0" fmla="*/ 142663 h 190050"/>
                <a:gd name="connsiteX1" fmla="*/ 47625 w 95250"/>
                <a:gd name="connsiteY1" fmla="*/ 118850 h 190050"/>
                <a:gd name="connsiteX2" fmla="*/ 47625 w 95250"/>
                <a:gd name="connsiteY2" fmla="*/ 71225 h 190050"/>
                <a:gd name="connsiteX3" fmla="*/ 71438 w 95250"/>
                <a:gd name="connsiteY3" fmla="*/ 47413 h 190050"/>
                <a:gd name="connsiteX4" fmla="*/ 95250 w 95250"/>
                <a:gd name="connsiteY4" fmla="*/ 71225 h 190050"/>
                <a:gd name="connsiteX5" fmla="*/ 95250 w 95250"/>
                <a:gd name="connsiteY5" fmla="*/ 4074 h 190050"/>
                <a:gd name="connsiteX6" fmla="*/ 4048 w 95250"/>
                <a:gd name="connsiteY6" fmla="*/ 47651 h 190050"/>
                <a:gd name="connsiteX7" fmla="*/ 0 w 95250"/>
                <a:gd name="connsiteY7" fmla="*/ 71225 h 190050"/>
                <a:gd name="connsiteX8" fmla="*/ 0 w 95250"/>
                <a:gd name="connsiteY8" fmla="*/ 118850 h 190050"/>
                <a:gd name="connsiteX9" fmla="*/ 71676 w 95250"/>
                <a:gd name="connsiteY9" fmla="*/ 190050 h 190050"/>
                <a:gd name="connsiteX10" fmla="*/ 95250 w 95250"/>
                <a:gd name="connsiteY10" fmla="*/ 186002 h 190050"/>
                <a:gd name="connsiteX11" fmla="*/ 95250 w 95250"/>
                <a:gd name="connsiteY11" fmla="*/ 118850 h 190050"/>
                <a:gd name="connsiteX12" fmla="*/ 71438 w 95250"/>
                <a:gd name="connsiteY12" fmla="*/ 142663 h 1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050">
                  <a:moveTo>
                    <a:pt x="71438" y="142663"/>
                  </a:moveTo>
                  <a:cubicBezTo>
                    <a:pt x="58341" y="142663"/>
                    <a:pt x="47625" y="131947"/>
                    <a:pt x="47625" y="118850"/>
                  </a:cubicBezTo>
                  <a:lnTo>
                    <a:pt x="47625" y="71225"/>
                  </a:lnTo>
                  <a:cubicBezTo>
                    <a:pt x="47625" y="58128"/>
                    <a:pt x="58341" y="47413"/>
                    <a:pt x="71438" y="47413"/>
                  </a:cubicBezTo>
                  <a:cubicBezTo>
                    <a:pt x="84534" y="47413"/>
                    <a:pt x="95250" y="58128"/>
                    <a:pt x="95250" y="71225"/>
                  </a:cubicBezTo>
                  <a:lnTo>
                    <a:pt x="95250" y="4074"/>
                  </a:lnTo>
                  <a:cubicBezTo>
                    <a:pt x="58102" y="-9023"/>
                    <a:pt x="17145" y="10503"/>
                    <a:pt x="4048" y="47651"/>
                  </a:cubicBezTo>
                  <a:cubicBezTo>
                    <a:pt x="1429" y="55271"/>
                    <a:pt x="0" y="63129"/>
                    <a:pt x="0" y="71225"/>
                  </a:cubicBezTo>
                  <a:lnTo>
                    <a:pt x="0" y="118850"/>
                  </a:lnTo>
                  <a:cubicBezTo>
                    <a:pt x="0" y="158379"/>
                    <a:pt x="32147" y="190288"/>
                    <a:pt x="71676" y="190050"/>
                  </a:cubicBezTo>
                  <a:cubicBezTo>
                    <a:pt x="79772" y="190050"/>
                    <a:pt x="87630" y="188621"/>
                    <a:pt x="95250" y="186002"/>
                  </a:cubicBezTo>
                  <a:lnTo>
                    <a:pt x="95250" y="118850"/>
                  </a:lnTo>
                  <a:cubicBezTo>
                    <a:pt x="95250" y="131947"/>
                    <a:pt x="84534" y="142663"/>
                    <a:pt x="71438" y="142663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A8ADDA3-13AD-05C3-BF4E-38030961687F}"/>
                </a:ext>
              </a:extLst>
            </p:cNvPr>
            <p:cNvSpPr/>
            <p:nvPr/>
          </p:nvSpPr>
          <p:spPr>
            <a:xfrm>
              <a:off x="8001000" y="4052796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AF9CB55-ABCA-F385-EC61-315095853F5A}"/>
                </a:ext>
              </a:extLst>
            </p:cNvPr>
            <p:cNvSpPr/>
            <p:nvPr/>
          </p:nvSpPr>
          <p:spPr>
            <a:xfrm>
              <a:off x="8096250" y="4052796"/>
              <a:ext cx="142875" cy="190500"/>
            </a:xfrm>
            <a:custGeom>
              <a:avLst/>
              <a:gdLst>
                <a:gd name="connsiteX0" fmla="*/ 71438 w 142875"/>
                <a:gd name="connsiteY0" fmla="*/ 47625 h 190500"/>
                <a:gd name="connsiteX1" fmla="*/ 95250 w 142875"/>
                <a:gd name="connsiteY1" fmla="*/ 71438 h 190500"/>
                <a:gd name="connsiteX2" fmla="*/ 95250 w 142875"/>
                <a:gd name="connsiteY2" fmla="*/ 119063 h 190500"/>
                <a:gd name="connsiteX3" fmla="*/ 71438 w 142875"/>
                <a:gd name="connsiteY3" fmla="*/ 142875 h 190500"/>
                <a:gd name="connsiteX4" fmla="*/ 47625 w 142875"/>
                <a:gd name="connsiteY4" fmla="*/ 119063 h 190500"/>
                <a:gd name="connsiteX5" fmla="*/ 47625 w 142875"/>
                <a:gd name="connsiteY5" fmla="*/ 71438 h 190500"/>
                <a:gd name="connsiteX6" fmla="*/ 71438 w 142875"/>
                <a:gd name="connsiteY6" fmla="*/ 47625 h 190500"/>
                <a:gd name="connsiteX7" fmla="*/ 71438 w 142875"/>
                <a:gd name="connsiteY7" fmla="*/ 0 h 190500"/>
                <a:gd name="connsiteX8" fmla="*/ 0 w 142875"/>
                <a:gd name="connsiteY8" fmla="*/ 71438 h 190500"/>
                <a:gd name="connsiteX9" fmla="*/ 0 w 142875"/>
                <a:gd name="connsiteY9" fmla="*/ 119063 h 190500"/>
                <a:gd name="connsiteX10" fmla="*/ 71438 w 142875"/>
                <a:gd name="connsiteY10" fmla="*/ 190500 h 190500"/>
                <a:gd name="connsiteX11" fmla="*/ 142875 w 142875"/>
                <a:gd name="connsiteY11" fmla="*/ 119063 h 190500"/>
                <a:gd name="connsiteX12" fmla="*/ 142875 w 142875"/>
                <a:gd name="connsiteY12" fmla="*/ 71438 h 190500"/>
                <a:gd name="connsiteX13" fmla="*/ 71438 w 142875"/>
                <a:gd name="connsiteY13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875" h="190500">
                  <a:moveTo>
                    <a:pt x="71438" y="47625"/>
                  </a:moveTo>
                  <a:cubicBezTo>
                    <a:pt x="84534" y="47625"/>
                    <a:pt x="95250" y="58341"/>
                    <a:pt x="95250" y="71438"/>
                  </a:cubicBezTo>
                  <a:lnTo>
                    <a:pt x="95250" y="119063"/>
                  </a:lnTo>
                  <a:cubicBezTo>
                    <a:pt x="95250" y="132159"/>
                    <a:pt x="84534" y="142875"/>
                    <a:pt x="71438" y="142875"/>
                  </a:cubicBezTo>
                  <a:cubicBezTo>
                    <a:pt x="58341" y="142875"/>
                    <a:pt x="47625" y="132159"/>
                    <a:pt x="47625" y="119063"/>
                  </a:cubicBezTo>
                  <a:lnTo>
                    <a:pt x="47625" y="71438"/>
                  </a:lnTo>
                  <a:cubicBezTo>
                    <a:pt x="47625" y="58341"/>
                    <a:pt x="58341" y="47625"/>
                    <a:pt x="71438" y="47625"/>
                  </a:cubicBezTo>
                  <a:moveTo>
                    <a:pt x="71438" y="0"/>
                  </a:moveTo>
                  <a:cubicBezTo>
                    <a:pt x="31909" y="0"/>
                    <a:pt x="0" y="31909"/>
                    <a:pt x="0" y="71438"/>
                  </a:cubicBezTo>
                  <a:lnTo>
                    <a:pt x="0" y="119063"/>
                  </a:lnTo>
                  <a:cubicBezTo>
                    <a:pt x="0" y="158591"/>
                    <a:pt x="31909" y="190500"/>
                    <a:pt x="71438" y="190500"/>
                  </a:cubicBezTo>
                  <a:cubicBezTo>
                    <a:pt x="110966" y="190500"/>
                    <a:pt x="142875" y="158591"/>
                    <a:pt x="142875" y="119063"/>
                  </a:cubicBezTo>
                  <a:lnTo>
                    <a:pt x="142875" y="71438"/>
                  </a:lnTo>
                  <a:cubicBezTo>
                    <a:pt x="142875" y="31909"/>
                    <a:pt x="110966" y="0"/>
                    <a:pt x="71438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E5B7003-ADC9-8B8C-796A-67BEC829937D}"/>
                </a:ext>
              </a:extLst>
            </p:cNvPr>
            <p:cNvSpPr/>
            <p:nvPr/>
          </p:nvSpPr>
          <p:spPr>
            <a:xfrm>
              <a:off x="8286750" y="4052796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6C342B-E8A2-A038-1552-29DC3C1BA631}"/>
                </a:ext>
              </a:extLst>
            </p:cNvPr>
            <p:cNvSpPr/>
            <p:nvPr/>
          </p:nvSpPr>
          <p:spPr>
            <a:xfrm>
              <a:off x="8143875" y="4290921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8BC86F8-7815-3AD5-D2FE-6FE32924DACB}"/>
                </a:ext>
              </a:extLst>
            </p:cNvPr>
            <p:cNvSpPr/>
            <p:nvPr/>
          </p:nvSpPr>
          <p:spPr>
            <a:xfrm>
              <a:off x="8239125" y="4291133"/>
              <a:ext cx="95250" cy="190050"/>
            </a:xfrm>
            <a:custGeom>
              <a:avLst/>
              <a:gdLst>
                <a:gd name="connsiteX0" fmla="*/ 71438 w 95250"/>
                <a:gd name="connsiteY0" fmla="*/ 142663 h 190050"/>
                <a:gd name="connsiteX1" fmla="*/ 47625 w 95250"/>
                <a:gd name="connsiteY1" fmla="*/ 118850 h 190050"/>
                <a:gd name="connsiteX2" fmla="*/ 47625 w 95250"/>
                <a:gd name="connsiteY2" fmla="*/ 71225 h 190050"/>
                <a:gd name="connsiteX3" fmla="*/ 71438 w 95250"/>
                <a:gd name="connsiteY3" fmla="*/ 47413 h 190050"/>
                <a:gd name="connsiteX4" fmla="*/ 95250 w 95250"/>
                <a:gd name="connsiteY4" fmla="*/ 71225 h 190050"/>
                <a:gd name="connsiteX5" fmla="*/ 95250 w 95250"/>
                <a:gd name="connsiteY5" fmla="*/ 4074 h 190050"/>
                <a:gd name="connsiteX6" fmla="*/ 4048 w 95250"/>
                <a:gd name="connsiteY6" fmla="*/ 47651 h 190050"/>
                <a:gd name="connsiteX7" fmla="*/ 0 w 95250"/>
                <a:gd name="connsiteY7" fmla="*/ 71225 h 190050"/>
                <a:gd name="connsiteX8" fmla="*/ 0 w 95250"/>
                <a:gd name="connsiteY8" fmla="*/ 118850 h 190050"/>
                <a:gd name="connsiteX9" fmla="*/ 71676 w 95250"/>
                <a:gd name="connsiteY9" fmla="*/ 190050 h 190050"/>
                <a:gd name="connsiteX10" fmla="*/ 95250 w 95250"/>
                <a:gd name="connsiteY10" fmla="*/ 186002 h 190050"/>
                <a:gd name="connsiteX11" fmla="*/ 95250 w 95250"/>
                <a:gd name="connsiteY11" fmla="*/ 118850 h 190050"/>
                <a:gd name="connsiteX12" fmla="*/ 71438 w 95250"/>
                <a:gd name="connsiteY12" fmla="*/ 142663 h 1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050">
                  <a:moveTo>
                    <a:pt x="71438" y="142663"/>
                  </a:moveTo>
                  <a:cubicBezTo>
                    <a:pt x="58341" y="142663"/>
                    <a:pt x="47625" y="131947"/>
                    <a:pt x="47625" y="118850"/>
                  </a:cubicBezTo>
                  <a:lnTo>
                    <a:pt x="47625" y="71225"/>
                  </a:lnTo>
                  <a:cubicBezTo>
                    <a:pt x="47625" y="58128"/>
                    <a:pt x="58341" y="47413"/>
                    <a:pt x="71438" y="47413"/>
                  </a:cubicBezTo>
                  <a:cubicBezTo>
                    <a:pt x="84534" y="47413"/>
                    <a:pt x="95250" y="58128"/>
                    <a:pt x="95250" y="71225"/>
                  </a:cubicBezTo>
                  <a:lnTo>
                    <a:pt x="95250" y="4074"/>
                  </a:lnTo>
                  <a:cubicBezTo>
                    <a:pt x="58102" y="-9023"/>
                    <a:pt x="17145" y="10503"/>
                    <a:pt x="4048" y="47651"/>
                  </a:cubicBezTo>
                  <a:cubicBezTo>
                    <a:pt x="1429" y="55271"/>
                    <a:pt x="0" y="63129"/>
                    <a:pt x="0" y="71225"/>
                  </a:cubicBezTo>
                  <a:lnTo>
                    <a:pt x="0" y="118850"/>
                  </a:lnTo>
                  <a:cubicBezTo>
                    <a:pt x="0" y="158379"/>
                    <a:pt x="32147" y="190288"/>
                    <a:pt x="71676" y="190050"/>
                  </a:cubicBezTo>
                  <a:cubicBezTo>
                    <a:pt x="79772" y="190050"/>
                    <a:pt x="87630" y="188621"/>
                    <a:pt x="95250" y="186002"/>
                  </a:cubicBezTo>
                  <a:lnTo>
                    <a:pt x="95250" y="118850"/>
                  </a:lnTo>
                  <a:cubicBezTo>
                    <a:pt x="95250" y="131947"/>
                    <a:pt x="84534" y="142663"/>
                    <a:pt x="71438" y="142663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3962889-6775-D3D0-E56F-427D0D1D4AAA}"/>
                </a:ext>
              </a:extLst>
            </p:cNvPr>
            <p:cNvSpPr/>
            <p:nvPr/>
          </p:nvSpPr>
          <p:spPr>
            <a:xfrm>
              <a:off x="8001000" y="4529046"/>
              <a:ext cx="47625" cy="47625"/>
            </a:xfrm>
            <a:custGeom>
              <a:avLst/>
              <a:gdLst>
                <a:gd name="connsiteX0" fmla="*/ 0 w 47625"/>
                <a:gd name="connsiteY0" fmla="*/ 0 h 47625"/>
                <a:gd name="connsiteX1" fmla="*/ 47625 w 47625"/>
                <a:gd name="connsiteY1" fmla="*/ 0 h 47625"/>
                <a:gd name="connsiteX2" fmla="*/ 47625 w 47625"/>
                <a:gd name="connsiteY2" fmla="*/ 47625 h 47625"/>
                <a:gd name="connsiteX3" fmla="*/ 0 w 47625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0" y="0"/>
                  </a:moveTo>
                  <a:lnTo>
                    <a:pt x="47625" y="0"/>
                  </a:lnTo>
                  <a:lnTo>
                    <a:pt x="47625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002CE8-AD3A-E42A-86A2-165803264333}"/>
                </a:ext>
              </a:extLst>
            </p:cNvPr>
            <p:cNvSpPr/>
            <p:nvPr/>
          </p:nvSpPr>
          <p:spPr>
            <a:xfrm>
              <a:off x="8100536" y="4529046"/>
              <a:ext cx="134302" cy="47625"/>
            </a:xfrm>
            <a:custGeom>
              <a:avLst/>
              <a:gdLst>
                <a:gd name="connsiteX0" fmla="*/ 67151 w 134302"/>
                <a:gd name="connsiteY0" fmla="*/ 0 h 47625"/>
                <a:gd name="connsiteX1" fmla="*/ 0 w 134302"/>
                <a:gd name="connsiteY1" fmla="*/ 47625 h 47625"/>
                <a:gd name="connsiteX2" fmla="*/ 134303 w 134302"/>
                <a:gd name="connsiteY2" fmla="*/ 47625 h 47625"/>
                <a:gd name="connsiteX3" fmla="*/ 67151 w 134302"/>
                <a:gd name="connsiteY3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02" h="47625">
                  <a:moveTo>
                    <a:pt x="67151" y="0"/>
                  </a:moveTo>
                  <a:cubicBezTo>
                    <a:pt x="36909" y="0"/>
                    <a:pt x="10001" y="19050"/>
                    <a:pt x="0" y="47625"/>
                  </a:cubicBezTo>
                  <a:lnTo>
                    <a:pt x="134303" y="47625"/>
                  </a:lnTo>
                  <a:cubicBezTo>
                    <a:pt x="124301" y="19050"/>
                    <a:pt x="97393" y="0"/>
                    <a:pt x="67151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032897E-A730-7B50-FCB9-1737B39C28BA}"/>
                </a:ext>
              </a:extLst>
            </p:cNvPr>
            <p:cNvSpPr/>
            <p:nvPr/>
          </p:nvSpPr>
          <p:spPr>
            <a:xfrm>
              <a:off x="8286750" y="4529046"/>
              <a:ext cx="47625" cy="47625"/>
            </a:xfrm>
            <a:custGeom>
              <a:avLst/>
              <a:gdLst>
                <a:gd name="connsiteX0" fmla="*/ 0 w 47625"/>
                <a:gd name="connsiteY0" fmla="*/ 0 h 47625"/>
                <a:gd name="connsiteX1" fmla="*/ 47625 w 47625"/>
                <a:gd name="connsiteY1" fmla="*/ 0 h 47625"/>
                <a:gd name="connsiteX2" fmla="*/ 47625 w 47625"/>
                <a:gd name="connsiteY2" fmla="*/ 47625 h 47625"/>
                <a:gd name="connsiteX3" fmla="*/ 0 w 47625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0" y="0"/>
                  </a:moveTo>
                  <a:lnTo>
                    <a:pt x="47625" y="0"/>
                  </a:lnTo>
                  <a:lnTo>
                    <a:pt x="47625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8D11BBE-1995-23F8-F53D-86C0A512D5B4}"/>
                </a:ext>
              </a:extLst>
            </p:cNvPr>
            <p:cNvSpPr/>
            <p:nvPr/>
          </p:nvSpPr>
          <p:spPr>
            <a:xfrm>
              <a:off x="8001000" y="3814671"/>
              <a:ext cx="95250" cy="190500"/>
            </a:xfrm>
            <a:custGeom>
              <a:avLst/>
              <a:gdLst>
                <a:gd name="connsiteX0" fmla="*/ 23813 w 95250"/>
                <a:gd name="connsiteY0" fmla="*/ 0 h 190500"/>
                <a:gd name="connsiteX1" fmla="*/ 0 w 95250"/>
                <a:gd name="connsiteY1" fmla="*/ 4286 h 190500"/>
                <a:gd name="connsiteX2" fmla="*/ 0 w 95250"/>
                <a:gd name="connsiteY2" fmla="*/ 71438 h 190500"/>
                <a:gd name="connsiteX3" fmla="*/ 23813 w 95250"/>
                <a:gd name="connsiteY3" fmla="*/ 47625 h 190500"/>
                <a:gd name="connsiteX4" fmla="*/ 47625 w 95250"/>
                <a:gd name="connsiteY4" fmla="*/ 71438 h 190500"/>
                <a:gd name="connsiteX5" fmla="*/ 47625 w 95250"/>
                <a:gd name="connsiteY5" fmla="*/ 119063 h 190500"/>
                <a:gd name="connsiteX6" fmla="*/ 23813 w 95250"/>
                <a:gd name="connsiteY6" fmla="*/ 142875 h 190500"/>
                <a:gd name="connsiteX7" fmla="*/ 0 w 95250"/>
                <a:gd name="connsiteY7" fmla="*/ 119063 h 190500"/>
                <a:gd name="connsiteX8" fmla="*/ 0 w 95250"/>
                <a:gd name="connsiteY8" fmla="*/ 186214 h 190500"/>
                <a:gd name="connsiteX9" fmla="*/ 23813 w 95250"/>
                <a:gd name="connsiteY9" fmla="*/ 190500 h 190500"/>
                <a:gd name="connsiteX10" fmla="*/ 95250 w 95250"/>
                <a:gd name="connsiteY10" fmla="*/ 119063 h 190500"/>
                <a:gd name="connsiteX11" fmla="*/ 95250 w 95250"/>
                <a:gd name="connsiteY11" fmla="*/ 71438 h 190500"/>
                <a:gd name="connsiteX12" fmla="*/ 23813 w 95250"/>
                <a:gd name="connsiteY1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0">
                  <a:moveTo>
                    <a:pt x="23813" y="0"/>
                  </a:moveTo>
                  <a:cubicBezTo>
                    <a:pt x="15478" y="0"/>
                    <a:pt x="7382" y="1667"/>
                    <a:pt x="0" y="4286"/>
                  </a:cubicBezTo>
                  <a:lnTo>
                    <a:pt x="0" y="71438"/>
                  </a:lnTo>
                  <a:cubicBezTo>
                    <a:pt x="0" y="58341"/>
                    <a:pt x="10716" y="47625"/>
                    <a:pt x="23813" y="47625"/>
                  </a:cubicBezTo>
                  <a:cubicBezTo>
                    <a:pt x="36909" y="47625"/>
                    <a:pt x="47625" y="58341"/>
                    <a:pt x="47625" y="71438"/>
                  </a:cubicBezTo>
                  <a:lnTo>
                    <a:pt x="47625" y="119063"/>
                  </a:lnTo>
                  <a:cubicBezTo>
                    <a:pt x="47625" y="132159"/>
                    <a:pt x="36909" y="142875"/>
                    <a:pt x="23813" y="142875"/>
                  </a:cubicBezTo>
                  <a:cubicBezTo>
                    <a:pt x="10716" y="142875"/>
                    <a:pt x="0" y="132159"/>
                    <a:pt x="0" y="119063"/>
                  </a:cubicBezTo>
                  <a:lnTo>
                    <a:pt x="0" y="186214"/>
                  </a:lnTo>
                  <a:cubicBezTo>
                    <a:pt x="7382" y="188833"/>
                    <a:pt x="15478" y="190500"/>
                    <a:pt x="23813" y="190500"/>
                  </a:cubicBezTo>
                  <a:cubicBezTo>
                    <a:pt x="63341" y="190500"/>
                    <a:pt x="95250" y="158591"/>
                    <a:pt x="95250" y="119063"/>
                  </a:cubicBezTo>
                  <a:lnTo>
                    <a:pt x="95250" y="71438"/>
                  </a:lnTo>
                  <a:cubicBezTo>
                    <a:pt x="95250" y="31909"/>
                    <a:pt x="63341" y="0"/>
                    <a:pt x="23813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4D722D8-EDDE-91A8-5449-748BC9BD15B7}"/>
                </a:ext>
              </a:extLst>
            </p:cNvPr>
            <p:cNvSpPr/>
            <p:nvPr/>
          </p:nvSpPr>
          <p:spPr>
            <a:xfrm>
              <a:off x="8001000" y="4290921"/>
              <a:ext cx="95250" cy="190500"/>
            </a:xfrm>
            <a:custGeom>
              <a:avLst/>
              <a:gdLst>
                <a:gd name="connsiteX0" fmla="*/ 23813 w 95250"/>
                <a:gd name="connsiteY0" fmla="*/ 0 h 190500"/>
                <a:gd name="connsiteX1" fmla="*/ 0 w 95250"/>
                <a:gd name="connsiteY1" fmla="*/ 4286 h 190500"/>
                <a:gd name="connsiteX2" fmla="*/ 0 w 95250"/>
                <a:gd name="connsiteY2" fmla="*/ 71438 h 190500"/>
                <a:gd name="connsiteX3" fmla="*/ 23813 w 95250"/>
                <a:gd name="connsiteY3" fmla="*/ 47625 h 190500"/>
                <a:gd name="connsiteX4" fmla="*/ 47625 w 95250"/>
                <a:gd name="connsiteY4" fmla="*/ 71438 h 190500"/>
                <a:gd name="connsiteX5" fmla="*/ 47625 w 95250"/>
                <a:gd name="connsiteY5" fmla="*/ 119063 h 190500"/>
                <a:gd name="connsiteX6" fmla="*/ 23813 w 95250"/>
                <a:gd name="connsiteY6" fmla="*/ 142875 h 190500"/>
                <a:gd name="connsiteX7" fmla="*/ 0 w 95250"/>
                <a:gd name="connsiteY7" fmla="*/ 119063 h 190500"/>
                <a:gd name="connsiteX8" fmla="*/ 0 w 95250"/>
                <a:gd name="connsiteY8" fmla="*/ 186214 h 190500"/>
                <a:gd name="connsiteX9" fmla="*/ 23813 w 95250"/>
                <a:gd name="connsiteY9" fmla="*/ 190500 h 190500"/>
                <a:gd name="connsiteX10" fmla="*/ 95250 w 95250"/>
                <a:gd name="connsiteY10" fmla="*/ 119063 h 190500"/>
                <a:gd name="connsiteX11" fmla="*/ 95250 w 95250"/>
                <a:gd name="connsiteY11" fmla="*/ 71438 h 190500"/>
                <a:gd name="connsiteX12" fmla="*/ 23813 w 95250"/>
                <a:gd name="connsiteY1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0">
                  <a:moveTo>
                    <a:pt x="23813" y="0"/>
                  </a:moveTo>
                  <a:cubicBezTo>
                    <a:pt x="15478" y="0"/>
                    <a:pt x="7382" y="1667"/>
                    <a:pt x="0" y="4286"/>
                  </a:cubicBezTo>
                  <a:lnTo>
                    <a:pt x="0" y="71438"/>
                  </a:lnTo>
                  <a:cubicBezTo>
                    <a:pt x="0" y="58341"/>
                    <a:pt x="10716" y="47625"/>
                    <a:pt x="23813" y="47625"/>
                  </a:cubicBezTo>
                  <a:cubicBezTo>
                    <a:pt x="36909" y="47625"/>
                    <a:pt x="47625" y="58341"/>
                    <a:pt x="47625" y="71438"/>
                  </a:cubicBezTo>
                  <a:lnTo>
                    <a:pt x="47625" y="119063"/>
                  </a:lnTo>
                  <a:cubicBezTo>
                    <a:pt x="47625" y="132159"/>
                    <a:pt x="36909" y="142875"/>
                    <a:pt x="23813" y="142875"/>
                  </a:cubicBezTo>
                  <a:cubicBezTo>
                    <a:pt x="10716" y="142875"/>
                    <a:pt x="0" y="132159"/>
                    <a:pt x="0" y="119063"/>
                  </a:cubicBezTo>
                  <a:lnTo>
                    <a:pt x="0" y="186214"/>
                  </a:lnTo>
                  <a:cubicBezTo>
                    <a:pt x="7382" y="188833"/>
                    <a:pt x="15478" y="190500"/>
                    <a:pt x="23813" y="190500"/>
                  </a:cubicBezTo>
                  <a:cubicBezTo>
                    <a:pt x="63341" y="190500"/>
                    <a:pt x="95250" y="158591"/>
                    <a:pt x="95250" y="119063"/>
                  </a:cubicBezTo>
                  <a:lnTo>
                    <a:pt x="95250" y="71438"/>
                  </a:lnTo>
                  <a:cubicBezTo>
                    <a:pt x="95250" y="31909"/>
                    <a:pt x="63341" y="0"/>
                    <a:pt x="23813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BBA1CAC-2CA9-CB74-0C81-CAFED665E245}"/>
              </a:ext>
            </a:extLst>
          </p:cNvPr>
          <p:cNvSpPr/>
          <p:nvPr/>
        </p:nvSpPr>
        <p:spPr>
          <a:xfrm>
            <a:off x="1816100" y="1676400"/>
            <a:ext cx="218341" cy="401669"/>
          </a:xfrm>
          <a:custGeom>
            <a:avLst/>
            <a:gdLst>
              <a:gd name="connsiteX0" fmla="*/ 90616 w 205945"/>
              <a:gd name="connsiteY0" fmla="*/ 310978 h 370702"/>
              <a:gd name="connsiteX1" fmla="*/ 113270 w 205945"/>
              <a:gd name="connsiteY1" fmla="*/ 321276 h 370702"/>
              <a:gd name="connsiteX2" fmla="*/ 123568 w 205945"/>
              <a:gd name="connsiteY2" fmla="*/ 343930 h 370702"/>
              <a:gd name="connsiteX3" fmla="*/ 113270 w 205945"/>
              <a:gd name="connsiteY3" fmla="*/ 366584 h 370702"/>
              <a:gd name="connsiteX4" fmla="*/ 90616 w 205945"/>
              <a:gd name="connsiteY4" fmla="*/ 376881 h 370702"/>
              <a:gd name="connsiteX5" fmla="*/ 67962 w 205945"/>
              <a:gd name="connsiteY5" fmla="*/ 366584 h 370702"/>
              <a:gd name="connsiteX6" fmla="*/ 57665 w 205945"/>
              <a:gd name="connsiteY6" fmla="*/ 343930 h 370702"/>
              <a:gd name="connsiteX7" fmla="*/ 67962 w 205945"/>
              <a:gd name="connsiteY7" fmla="*/ 321276 h 370702"/>
              <a:gd name="connsiteX8" fmla="*/ 90616 w 205945"/>
              <a:gd name="connsiteY8" fmla="*/ 310978 h 370702"/>
              <a:gd name="connsiteX9" fmla="*/ 90616 w 205945"/>
              <a:gd name="connsiteY9" fmla="*/ 310978 h 370702"/>
              <a:gd name="connsiteX10" fmla="*/ 109151 w 205945"/>
              <a:gd name="connsiteY10" fmla="*/ 0 h 370702"/>
              <a:gd name="connsiteX11" fmla="*/ 185351 w 205945"/>
              <a:gd name="connsiteY11" fmla="*/ 26773 h 370702"/>
              <a:gd name="connsiteX12" fmla="*/ 208005 w 205945"/>
              <a:gd name="connsiteY12" fmla="*/ 86497 h 370702"/>
              <a:gd name="connsiteX13" fmla="*/ 191530 w 205945"/>
              <a:gd name="connsiteY13" fmla="*/ 135924 h 370702"/>
              <a:gd name="connsiteX14" fmla="*/ 156519 w 205945"/>
              <a:gd name="connsiteY14" fmla="*/ 172995 h 370702"/>
              <a:gd name="connsiteX15" fmla="*/ 125627 w 205945"/>
              <a:gd name="connsiteY15" fmla="*/ 208005 h 370702"/>
              <a:gd name="connsiteX16" fmla="*/ 111211 w 205945"/>
              <a:gd name="connsiteY16" fmla="*/ 249195 h 370702"/>
              <a:gd name="connsiteX17" fmla="*/ 111211 w 205945"/>
              <a:gd name="connsiteY17" fmla="*/ 271849 h 370702"/>
              <a:gd name="connsiteX18" fmla="*/ 72081 w 205945"/>
              <a:gd name="connsiteY18" fmla="*/ 271849 h 370702"/>
              <a:gd name="connsiteX19" fmla="*/ 72081 w 205945"/>
              <a:gd name="connsiteY19" fmla="*/ 245076 h 370702"/>
              <a:gd name="connsiteX20" fmla="*/ 88557 w 205945"/>
              <a:gd name="connsiteY20" fmla="*/ 191530 h 370702"/>
              <a:gd name="connsiteX21" fmla="*/ 125627 w 205945"/>
              <a:gd name="connsiteY21" fmla="*/ 150341 h 370702"/>
              <a:gd name="connsiteX22" fmla="*/ 152400 w 205945"/>
              <a:gd name="connsiteY22" fmla="*/ 119449 h 370702"/>
              <a:gd name="connsiteX23" fmla="*/ 162697 w 205945"/>
              <a:gd name="connsiteY23" fmla="*/ 86497 h 370702"/>
              <a:gd name="connsiteX24" fmla="*/ 150341 w 205945"/>
              <a:gd name="connsiteY24" fmla="*/ 49427 h 370702"/>
              <a:gd name="connsiteX25" fmla="*/ 109151 w 205945"/>
              <a:gd name="connsiteY25" fmla="*/ 35011 h 370702"/>
              <a:gd name="connsiteX26" fmla="*/ 61784 w 205945"/>
              <a:gd name="connsiteY26" fmla="*/ 53546 h 370702"/>
              <a:gd name="connsiteX27" fmla="*/ 41189 w 205945"/>
              <a:gd name="connsiteY27" fmla="*/ 102973 h 370702"/>
              <a:gd name="connsiteX28" fmla="*/ 0 w 205945"/>
              <a:gd name="connsiteY28" fmla="*/ 102973 h 370702"/>
              <a:gd name="connsiteX29" fmla="*/ 32951 w 205945"/>
              <a:gd name="connsiteY29" fmla="*/ 28832 h 370702"/>
              <a:gd name="connsiteX30" fmla="*/ 109151 w 205945"/>
              <a:gd name="connsiteY30" fmla="*/ 0 h 370702"/>
              <a:gd name="connsiteX31" fmla="*/ 109151 w 205945"/>
              <a:gd name="connsiteY31" fmla="*/ 0 h 3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5945" h="370702">
                <a:moveTo>
                  <a:pt x="90616" y="310978"/>
                </a:moveTo>
                <a:cubicBezTo>
                  <a:pt x="100914" y="310978"/>
                  <a:pt x="107092" y="315097"/>
                  <a:pt x="113270" y="321276"/>
                </a:cubicBezTo>
                <a:cubicBezTo>
                  <a:pt x="119449" y="327454"/>
                  <a:pt x="123568" y="335692"/>
                  <a:pt x="123568" y="343930"/>
                </a:cubicBezTo>
                <a:cubicBezTo>
                  <a:pt x="123568" y="354227"/>
                  <a:pt x="119449" y="360405"/>
                  <a:pt x="113270" y="366584"/>
                </a:cubicBezTo>
                <a:cubicBezTo>
                  <a:pt x="107092" y="372762"/>
                  <a:pt x="98854" y="376881"/>
                  <a:pt x="90616" y="376881"/>
                </a:cubicBezTo>
                <a:cubicBezTo>
                  <a:pt x="80319" y="376881"/>
                  <a:pt x="74141" y="372762"/>
                  <a:pt x="67962" y="366584"/>
                </a:cubicBezTo>
                <a:cubicBezTo>
                  <a:pt x="61784" y="360405"/>
                  <a:pt x="57665" y="352168"/>
                  <a:pt x="57665" y="343930"/>
                </a:cubicBezTo>
                <a:cubicBezTo>
                  <a:pt x="57665" y="333632"/>
                  <a:pt x="61784" y="327454"/>
                  <a:pt x="67962" y="321276"/>
                </a:cubicBezTo>
                <a:cubicBezTo>
                  <a:pt x="74141" y="315097"/>
                  <a:pt x="82378" y="310978"/>
                  <a:pt x="90616" y="310978"/>
                </a:cubicBezTo>
                <a:lnTo>
                  <a:pt x="90616" y="310978"/>
                </a:lnTo>
                <a:close/>
                <a:moveTo>
                  <a:pt x="109151" y="0"/>
                </a:moveTo>
                <a:cubicBezTo>
                  <a:pt x="144162" y="0"/>
                  <a:pt x="168876" y="10297"/>
                  <a:pt x="185351" y="26773"/>
                </a:cubicBezTo>
                <a:cubicBezTo>
                  <a:pt x="201827" y="43249"/>
                  <a:pt x="208005" y="63843"/>
                  <a:pt x="208005" y="86497"/>
                </a:cubicBezTo>
                <a:cubicBezTo>
                  <a:pt x="208005" y="105032"/>
                  <a:pt x="201827" y="121508"/>
                  <a:pt x="191530" y="135924"/>
                </a:cubicBezTo>
                <a:cubicBezTo>
                  <a:pt x="181232" y="150341"/>
                  <a:pt x="168876" y="162697"/>
                  <a:pt x="156519" y="172995"/>
                </a:cubicBezTo>
                <a:cubicBezTo>
                  <a:pt x="144162" y="183292"/>
                  <a:pt x="133865" y="195649"/>
                  <a:pt x="125627" y="208005"/>
                </a:cubicBezTo>
                <a:cubicBezTo>
                  <a:pt x="117389" y="220362"/>
                  <a:pt x="111211" y="232719"/>
                  <a:pt x="111211" y="249195"/>
                </a:cubicBezTo>
                <a:lnTo>
                  <a:pt x="111211" y="271849"/>
                </a:lnTo>
                <a:lnTo>
                  <a:pt x="72081" y="271849"/>
                </a:lnTo>
                <a:lnTo>
                  <a:pt x="72081" y="245076"/>
                </a:lnTo>
                <a:cubicBezTo>
                  <a:pt x="72081" y="224481"/>
                  <a:pt x="78259" y="205946"/>
                  <a:pt x="88557" y="191530"/>
                </a:cubicBezTo>
                <a:cubicBezTo>
                  <a:pt x="98854" y="177114"/>
                  <a:pt x="111211" y="162697"/>
                  <a:pt x="125627" y="150341"/>
                </a:cubicBezTo>
                <a:cubicBezTo>
                  <a:pt x="135924" y="140043"/>
                  <a:pt x="144162" y="129746"/>
                  <a:pt x="152400" y="119449"/>
                </a:cubicBezTo>
                <a:cubicBezTo>
                  <a:pt x="160638" y="109151"/>
                  <a:pt x="162697" y="98854"/>
                  <a:pt x="162697" y="86497"/>
                </a:cubicBezTo>
                <a:cubicBezTo>
                  <a:pt x="162697" y="70022"/>
                  <a:pt x="158578" y="57665"/>
                  <a:pt x="150341" y="49427"/>
                </a:cubicBezTo>
                <a:cubicBezTo>
                  <a:pt x="142103" y="41189"/>
                  <a:pt x="127686" y="35011"/>
                  <a:pt x="109151" y="35011"/>
                </a:cubicBezTo>
                <a:cubicBezTo>
                  <a:pt x="90616" y="35011"/>
                  <a:pt x="74141" y="41189"/>
                  <a:pt x="61784" y="53546"/>
                </a:cubicBezTo>
                <a:cubicBezTo>
                  <a:pt x="49427" y="65903"/>
                  <a:pt x="43249" y="82378"/>
                  <a:pt x="41189" y="102973"/>
                </a:cubicBezTo>
                <a:lnTo>
                  <a:pt x="0" y="102973"/>
                </a:lnTo>
                <a:cubicBezTo>
                  <a:pt x="2059" y="72081"/>
                  <a:pt x="12357" y="47368"/>
                  <a:pt x="32951" y="28832"/>
                </a:cubicBezTo>
                <a:cubicBezTo>
                  <a:pt x="53546" y="10297"/>
                  <a:pt x="78259" y="0"/>
                  <a:pt x="109151" y="0"/>
                </a:cubicBezTo>
                <a:lnTo>
                  <a:pt x="109151" y="0"/>
                </a:lnTo>
                <a:close/>
              </a:path>
            </a:pathLst>
          </a:custGeom>
          <a:solidFill>
            <a:schemeClr val="tx2"/>
          </a:solidFill>
          <a:ln w="205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0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92DB020-4BCC-EE6F-22F5-90695BF49813}"/>
              </a:ext>
            </a:extLst>
          </p:cNvPr>
          <p:cNvSpPr/>
          <p:nvPr/>
        </p:nvSpPr>
        <p:spPr>
          <a:xfrm>
            <a:off x="1816099" y="2665414"/>
            <a:ext cx="218341" cy="401669"/>
          </a:xfrm>
          <a:custGeom>
            <a:avLst/>
            <a:gdLst>
              <a:gd name="connsiteX0" fmla="*/ 90616 w 205945"/>
              <a:gd name="connsiteY0" fmla="*/ 310978 h 370702"/>
              <a:gd name="connsiteX1" fmla="*/ 113270 w 205945"/>
              <a:gd name="connsiteY1" fmla="*/ 321276 h 370702"/>
              <a:gd name="connsiteX2" fmla="*/ 123568 w 205945"/>
              <a:gd name="connsiteY2" fmla="*/ 343930 h 370702"/>
              <a:gd name="connsiteX3" fmla="*/ 113270 w 205945"/>
              <a:gd name="connsiteY3" fmla="*/ 366584 h 370702"/>
              <a:gd name="connsiteX4" fmla="*/ 90616 w 205945"/>
              <a:gd name="connsiteY4" fmla="*/ 376881 h 370702"/>
              <a:gd name="connsiteX5" fmla="*/ 67962 w 205945"/>
              <a:gd name="connsiteY5" fmla="*/ 366584 h 370702"/>
              <a:gd name="connsiteX6" fmla="*/ 57665 w 205945"/>
              <a:gd name="connsiteY6" fmla="*/ 343930 h 370702"/>
              <a:gd name="connsiteX7" fmla="*/ 67962 w 205945"/>
              <a:gd name="connsiteY7" fmla="*/ 321276 h 370702"/>
              <a:gd name="connsiteX8" fmla="*/ 90616 w 205945"/>
              <a:gd name="connsiteY8" fmla="*/ 310978 h 370702"/>
              <a:gd name="connsiteX9" fmla="*/ 90616 w 205945"/>
              <a:gd name="connsiteY9" fmla="*/ 310978 h 370702"/>
              <a:gd name="connsiteX10" fmla="*/ 109151 w 205945"/>
              <a:gd name="connsiteY10" fmla="*/ 0 h 370702"/>
              <a:gd name="connsiteX11" fmla="*/ 185351 w 205945"/>
              <a:gd name="connsiteY11" fmla="*/ 26773 h 370702"/>
              <a:gd name="connsiteX12" fmla="*/ 208005 w 205945"/>
              <a:gd name="connsiteY12" fmla="*/ 86497 h 370702"/>
              <a:gd name="connsiteX13" fmla="*/ 191530 w 205945"/>
              <a:gd name="connsiteY13" fmla="*/ 135924 h 370702"/>
              <a:gd name="connsiteX14" fmla="*/ 156519 w 205945"/>
              <a:gd name="connsiteY14" fmla="*/ 172995 h 370702"/>
              <a:gd name="connsiteX15" fmla="*/ 125627 w 205945"/>
              <a:gd name="connsiteY15" fmla="*/ 208005 h 370702"/>
              <a:gd name="connsiteX16" fmla="*/ 111211 w 205945"/>
              <a:gd name="connsiteY16" fmla="*/ 249195 h 370702"/>
              <a:gd name="connsiteX17" fmla="*/ 111211 w 205945"/>
              <a:gd name="connsiteY17" fmla="*/ 271849 h 370702"/>
              <a:gd name="connsiteX18" fmla="*/ 72081 w 205945"/>
              <a:gd name="connsiteY18" fmla="*/ 271849 h 370702"/>
              <a:gd name="connsiteX19" fmla="*/ 72081 w 205945"/>
              <a:gd name="connsiteY19" fmla="*/ 245076 h 370702"/>
              <a:gd name="connsiteX20" fmla="*/ 88557 w 205945"/>
              <a:gd name="connsiteY20" fmla="*/ 191530 h 370702"/>
              <a:gd name="connsiteX21" fmla="*/ 125627 w 205945"/>
              <a:gd name="connsiteY21" fmla="*/ 150341 h 370702"/>
              <a:gd name="connsiteX22" fmla="*/ 152400 w 205945"/>
              <a:gd name="connsiteY22" fmla="*/ 119449 h 370702"/>
              <a:gd name="connsiteX23" fmla="*/ 162697 w 205945"/>
              <a:gd name="connsiteY23" fmla="*/ 86497 h 370702"/>
              <a:gd name="connsiteX24" fmla="*/ 150341 w 205945"/>
              <a:gd name="connsiteY24" fmla="*/ 49427 h 370702"/>
              <a:gd name="connsiteX25" fmla="*/ 109151 w 205945"/>
              <a:gd name="connsiteY25" fmla="*/ 35011 h 370702"/>
              <a:gd name="connsiteX26" fmla="*/ 61784 w 205945"/>
              <a:gd name="connsiteY26" fmla="*/ 53546 h 370702"/>
              <a:gd name="connsiteX27" fmla="*/ 41189 w 205945"/>
              <a:gd name="connsiteY27" fmla="*/ 102973 h 370702"/>
              <a:gd name="connsiteX28" fmla="*/ 0 w 205945"/>
              <a:gd name="connsiteY28" fmla="*/ 102973 h 370702"/>
              <a:gd name="connsiteX29" fmla="*/ 32951 w 205945"/>
              <a:gd name="connsiteY29" fmla="*/ 28832 h 370702"/>
              <a:gd name="connsiteX30" fmla="*/ 109151 w 205945"/>
              <a:gd name="connsiteY30" fmla="*/ 0 h 370702"/>
              <a:gd name="connsiteX31" fmla="*/ 109151 w 205945"/>
              <a:gd name="connsiteY31" fmla="*/ 0 h 3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5945" h="370702">
                <a:moveTo>
                  <a:pt x="90616" y="310978"/>
                </a:moveTo>
                <a:cubicBezTo>
                  <a:pt x="100914" y="310978"/>
                  <a:pt x="107092" y="315097"/>
                  <a:pt x="113270" y="321276"/>
                </a:cubicBezTo>
                <a:cubicBezTo>
                  <a:pt x="119449" y="327454"/>
                  <a:pt x="123568" y="335692"/>
                  <a:pt x="123568" y="343930"/>
                </a:cubicBezTo>
                <a:cubicBezTo>
                  <a:pt x="123568" y="354227"/>
                  <a:pt x="119449" y="360405"/>
                  <a:pt x="113270" y="366584"/>
                </a:cubicBezTo>
                <a:cubicBezTo>
                  <a:pt x="107092" y="372762"/>
                  <a:pt x="98854" y="376881"/>
                  <a:pt x="90616" y="376881"/>
                </a:cubicBezTo>
                <a:cubicBezTo>
                  <a:pt x="80319" y="376881"/>
                  <a:pt x="74141" y="372762"/>
                  <a:pt x="67962" y="366584"/>
                </a:cubicBezTo>
                <a:cubicBezTo>
                  <a:pt x="61784" y="360405"/>
                  <a:pt x="57665" y="352168"/>
                  <a:pt x="57665" y="343930"/>
                </a:cubicBezTo>
                <a:cubicBezTo>
                  <a:pt x="57665" y="333632"/>
                  <a:pt x="61784" y="327454"/>
                  <a:pt x="67962" y="321276"/>
                </a:cubicBezTo>
                <a:cubicBezTo>
                  <a:pt x="74141" y="315097"/>
                  <a:pt x="82378" y="310978"/>
                  <a:pt x="90616" y="310978"/>
                </a:cubicBezTo>
                <a:lnTo>
                  <a:pt x="90616" y="310978"/>
                </a:lnTo>
                <a:close/>
                <a:moveTo>
                  <a:pt x="109151" y="0"/>
                </a:moveTo>
                <a:cubicBezTo>
                  <a:pt x="144162" y="0"/>
                  <a:pt x="168876" y="10297"/>
                  <a:pt x="185351" y="26773"/>
                </a:cubicBezTo>
                <a:cubicBezTo>
                  <a:pt x="201827" y="43249"/>
                  <a:pt x="208005" y="63843"/>
                  <a:pt x="208005" y="86497"/>
                </a:cubicBezTo>
                <a:cubicBezTo>
                  <a:pt x="208005" y="105032"/>
                  <a:pt x="201827" y="121508"/>
                  <a:pt x="191530" y="135924"/>
                </a:cubicBezTo>
                <a:cubicBezTo>
                  <a:pt x="181232" y="150341"/>
                  <a:pt x="168876" y="162697"/>
                  <a:pt x="156519" y="172995"/>
                </a:cubicBezTo>
                <a:cubicBezTo>
                  <a:pt x="144162" y="183292"/>
                  <a:pt x="133865" y="195649"/>
                  <a:pt x="125627" y="208005"/>
                </a:cubicBezTo>
                <a:cubicBezTo>
                  <a:pt x="117389" y="220362"/>
                  <a:pt x="111211" y="232719"/>
                  <a:pt x="111211" y="249195"/>
                </a:cubicBezTo>
                <a:lnTo>
                  <a:pt x="111211" y="271849"/>
                </a:lnTo>
                <a:lnTo>
                  <a:pt x="72081" y="271849"/>
                </a:lnTo>
                <a:lnTo>
                  <a:pt x="72081" y="245076"/>
                </a:lnTo>
                <a:cubicBezTo>
                  <a:pt x="72081" y="224481"/>
                  <a:pt x="78259" y="205946"/>
                  <a:pt x="88557" y="191530"/>
                </a:cubicBezTo>
                <a:cubicBezTo>
                  <a:pt x="98854" y="177114"/>
                  <a:pt x="111211" y="162697"/>
                  <a:pt x="125627" y="150341"/>
                </a:cubicBezTo>
                <a:cubicBezTo>
                  <a:pt x="135924" y="140043"/>
                  <a:pt x="144162" y="129746"/>
                  <a:pt x="152400" y="119449"/>
                </a:cubicBezTo>
                <a:cubicBezTo>
                  <a:pt x="160638" y="109151"/>
                  <a:pt x="162697" y="98854"/>
                  <a:pt x="162697" y="86497"/>
                </a:cubicBezTo>
                <a:cubicBezTo>
                  <a:pt x="162697" y="70022"/>
                  <a:pt x="158578" y="57665"/>
                  <a:pt x="150341" y="49427"/>
                </a:cubicBezTo>
                <a:cubicBezTo>
                  <a:pt x="142103" y="41189"/>
                  <a:pt x="127686" y="35011"/>
                  <a:pt x="109151" y="35011"/>
                </a:cubicBezTo>
                <a:cubicBezTo>
                  <a:pt x="90616" y="35011"/>
                  <a:pt x="74141" y="41189"/>
                  <a:pt x="61784" y="53546"/>
                </a:cubicBezTo>
                <a:cubicBezTo>
                  <a:pt x="49427" y="65903"/>
                  <a:pt x="43249" y="82378"/>
                  <a:pt x="41189" y="102973"/>
                </a:cubicBezTo>
                <a:lnTo>
                  <a:pt x="0" y="102973"/>
                </a:lnTo>
                <a:cubicBezTo>
                  <a:pt x="2059" y="72081"/>
                  <a:pt x="12357" y="47368"/>
                  <a:pt x="32951" y="28832"/>
                </a:cubicBezTo>
                <a:cubicBezTo>
                  <a:pt x="53546" y="10297"/>
                  <a:pt x="78259" y="0"/>
                  <a:pt x="109151" y="0"/>
                </a:cubicBezTo>
                <a:lnTo>
                  <a:pt x="109151" y="0"/>
                </a:lnTo>
                <a:close/>
              </a:path>
            </a:pathLst>
          </a:custGeom>
          <a:solidFill>
            <a:schemeClr val="tx2"/>
          </a:solidFill>
          <a:ln w="205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0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CCDB2EB-0F96-B2D4-009F-95E939252A8A}"/>
              </a:ext>
            </a:extLst>
          </p:cNvPr>
          <p:cNvSpPr/>
          <p:nvPr/>
        </p:nvSpPr>
        <p:spPr>
          <a:xfrm>
            <a:off x="1816098" y="3713684"/>
            <a:ext cx="218341" cy="401669"/>
          </a:xfrm>
          <a:custGeom>
            <a:avLst/>
            <a:gdLst>
              <a:gd name="connsiteX0" fmla="*/ 90616 w 205945"/>
              <a:gd name="connsiteY0" fmla="*/ 310978 h 370702"/>
              <a:gd name="connsiteX1" fmla="*/ 113270 w 205945"/>
              <a:gd name="connsiteY1" fmla="*/ 321276 h 370702"/>
              <a:gd name="connsiteX2" fmla="*/ 123568 w 205945"/>
              <a:gd name="connsiteY2" fmla="*/ 343930 h 370702"/>
              <a:gd name="connsiteX3" fmla="*/ 113270 w 205945"/>
              <a:gd name="connsiteY3" fmla="*/ 366584 h 370702"/>
              <a:gd name="connsiteX4" fmla="*/ 90616 w 205945"/>
              <a:gd name="connsiteY4" fmla="*/ 376881 h 370702"/>
              <a:gd name="connsiteX5" fmla="*/ 67962 w 205945"/>
              <a:gd name="connsiteY5" fmla="*/ 366584 h 370702"/>
              <a:gd name="connsiteX6" fmla="*/ 57665 w 205945"/>
              <a:gd name="connsiteY6" fmla="*/ 343930 h 370702"/>
              <a:gd name="connsiteX7" fmla="*/ 67962 w 205945"/>
              <a:gd name="connsiteY7" fmla="*/ 321276 h 370702"/>
              <a:gd name="connsiteX8" fmla="*/ 90616 w 205945"/>
              <a:gd name="connsiteY8" fmla="*/ 310978 h 370702"/>
              <a:gd name="connsiteX9" fmla="*/ 90616 w 205945"/>
              <a:gd name="connsiteY9" fmla="*/ 310978 h 370702"/>
              <a:gd name="connsiteX10" fmla="*/ 109151 w 205945"/>
              <a:gd name="connsiteY10" fmla="*/ 0 h 370702"/>
              <a:gd name="connsiteX11" fmla="*/ 185351 w 205945"/>
              <a:gd name="connsiteY11" fmla="*/ 26773 h 370702"/>
              <a:gd name="connsiteX12" fmla="*/ 208005 w 205945"/>
              <a:gd name="connsiteY12" fmla="*/ 86497 h 370702"/>
              <a:gd name="connsiteX13" fmla="*/ 191530 w 205945"/>
              <a:gd name="connsiteY13" fmla="*/ 135924 h 370702"/>
              <a:gd name="connsiteX14" fmla="*/ 156519 w 205945"/>
              <a:gd name="connsiteY14" fmla="*/ 172995 h 370702"/>
              <a:gd name="connsiteX15" fmla="*/ 125627 w 205945"/>
              <a:gd name="connsiteY15" fmla="*/ 208005 h 370702"/>
              <a:gd name="connsiteX16" fmla="*/ 111211 w 205945"/>
              <a:gd name="connsiteY16" fmla="*/ 249195 h 370702"/>
              <a:gd name="connsiteX17" fmla="*/ 111211 w 205945"/>
              <a:gd name="connsiteY17" fmla="*/ 271849 h 370702"/>
              <a:gd name="connsiteX18" fmla="*/ 72081 w 205945"/>
              <a:gd name="connsiteY18" fmla="*/ 271849 h 370702"/>
              <a:gd name="connsiteX19" fmla="*/ 72081 w 205945"/>
              <a:gd name="connsiteY19" fmla="*/ 245076 h 370702"/>
              <a:gd name="connsiteX20" fmla="*/ 88557 w 205945"/>
              <a:gd name="connsiteY20" fmla="*/ 191530 h 370702"/>
              <a:gd name="connsiteX21" fmla="*/ 125627 w 205945"/>
              <a:gd name="connsiteY21" fmla="*/ 150341 h 370702"/>
              <a:gd name="connsiteX22" fmla="*/ 152400 w 205945"/>
              <a:gd name="connsiteY22" fmla="*/ 119449 h 370702"/>
              <a:gd name="connsiteX23" fmla="*/ 162697 w 205945"/>
              <a:gd name="connsiteY23" fmla="*/ 86497 h 370702"/>
              <a:gd name="connsiteX24" fmla="*/ 150341 w 205945"/>
              <a:gd name="connsiteY24" fmla="*/ 49427 h 370702"/>
              <a:gd name="connsiteX25" fmla="*/ 109151 w 205945"/>
              <a:gd name="connsiteY25" fmla="*/ 35011 h 370702"/>
              <a:gd name="connsiteX26" fmla="*/ 61784 w 205945"/>
              <a:gd name="connsiteY26" fmla="*/ 53546 h 370702"/>
              <a:gd name="connsiteX27" fmla="*/ 41189 w 205945"/>
              <a:gd name="connsiteY27" fmla="*/ 102973 h 370702"/>
              <a:gd name="connsiteX28" fmla="*/ 0 w 205945"/>
              <a:gd name="connsiteY28" fmla="*/ 102973 h 370702"/>
              <a:gd name="connsiteX29" fmla="*/ 32951 w 205945"/>
              <a:gd name="connsiteY29" fmla="*/ 28832 h 370702"/>
              <a:gd name="connsiteX30" fmla="*/ 109151 w 205945"/>
              <a:gd name="connsiteY30" fmla="*/ 0 h 370702"/>
              <a:gd name="connsiteX31" fmla="*/ 109151 w 205945"/>
              <a:gd name="connsiteY31" fmla="*/ 0 h 3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5945" h="370702">
                <a:moveTo>
                  <a:pt x="90616" y="310978"/>
                </a:moveTo>
                <a:cubicBezTo>
                  <a:pt x="100914" y="310978"/>
                  <a:pt x="107092" y="315097"/>
                  <a:pt x="113270" y="321276"/>
                </a:cubicBezTo>
                <a:cubicBezTo>
                  <a:pt x="119449" y="327454"/>
                  <a:pt x="123568" y="335692"/>
                  <a:pt x="123568" y="343930"/>
                </a:cubicBezTo>
                <a:cubicBezTo>
                  <a:pt x="123568" y="354227"/>
                  <a:pt x="119449" y="360405"/>
                  <a:pt x="113270" y="366584"/>
                </a:cubicBezTo>
                <a:cubicBezTo>
                  <a:pt x="107092" y="372762"/>
                  <a:pt x="98854" y="376881"/>
                  <a:pt x="90616" y="376881"/>
                </a:cubicBezTo>
                <a:cubicBezTo>
                  <a:pt x="80319" y="376881"/>
                  <a:pt x="74141" y="372762"/>
                  <a:pt x="67962" y="366584"/>
                </a:cubicBezTo>
                <a:cubicBezTo>
                  <a:pt x="61784" y="360405"/>
                  <a:pt x="57665" y="352168"/>
                  <a:pt x="57665" y="343930"/>
                </a:cubicBezTo>
                <a:cubicBezTo>
                  <a:pt x="57665" y="333632"/>
                  <a:pt x="61784" y="327454"/>
                  <a:pt x="67962" y="321276"/>
                </a:cubicBezTo>
                <a:cubicBezTo>
                  <a:pt x="74141" y="315097"/>
                  <a:pt x="82378" y="310978"/>
                  <a:pt x="90616" y="310978"/>
                </a:cubicBezTo>
                <a:lnTo>
                  <a:pt x="90616" y="310978"/>
                </a:lnTo>
                <a:close/>
                <a:moveTo>
                  <a:pt x="109151" y="0"/>
                </a:moveTo>
                <a:cubicBezTo>
                  <a:pt x="144162" y="0"/>
                  <a:pt x="168876" y="10297"/>
                  <a:pt x="185351" y="26773"/>
                </a:cubicBezTo>
                <a:cubicBezTo>
                  <a:pt x="201827" y="43249"/>
                  <a:pt x="208005" y="63843"/>
                  <a:pt x="208005" y="86497"/>
                </a:cubicBezTo>
                <a:cubicBezTo>
                  <a:pt x="208005" y="105032"/>
                  <a:pt x="201827" y="121508"/>
                  <a:pt x="191530" y="135924"/>
                </a:cubicBezTo>
                <a:cubicBezTo>
                  <a:pt x="181232" y="150341"/>
                  <a:pt x="168876" y="162697"/>
                  <a:pt x="156519" y="172995"/>
                </a:cubicBezTo>
                <a:cubicBezTo>
                  <a:pt x="144162" y="183292"/>
                  <a:pt x="133865" y="195649"/>
                  <a:pt x="125627" y="208005"/>
                </a:cubicBezTo>
                <a:cubicBezTo>
                  <a:pt x="117389" y="220362"/>
                  <a:pt x="111211" y="232719"/>
                  <a:pt x="111211" y="249195"/>
                </a:cubicBezTo>
                <a:lnTo>
                  <a:pt x="111211" y="271849"/>
                </a:lnTo>
                <a:lnTo>
                  <a:pt x="72081" y="271849"/>
                </a:lnTo>
                <a:lnTo>
                  <a:pt x="72081" y="245076"/>
                </a:lnTo>
                <a:cubicBezTo>
                  <a:pt x="72081" y="224481"/>
                  <a:pt x="78259" y="205946"/>
                  <a:pt x="88557" y="191530"/>
                </a:cubicBezTo>
                <a:cubicBezTo>
                  <a:pt x="98854" y="177114"/>
                  <a:pt x="111211" y="162697"/>
                  <a:pt x="125627" y="150341"/>
                </a:cubicBezTo>
                <a:cubicBezTo>
                  <a:pt x="135924" y="140043"/>
                  <a:pt x="144162" y="129746"/>
                  <a:pt x="152400" y="119449"/>
                </a:cubicBezTo>
                <a:cubicBezTo>
                  <a:pt x="160638" y="109151"/>
                  <a:pt x="162697" y="98854"/>
                  <a:pt x="162697" y="86497"/>
                </a:cubicBezTo>
                <a:cubicBezTo>
                  <a:pt x="162697" y="70022"/>
                  <a:pt x="158578" y="57665"/>
                  <a:pt x="150341" y="49427"/>
                </a:cubicBezTo>
                <a:cubicBezTo>
                  <a:pt x="142103" y="41189"/>
                  <a:pt x="127686" y="35011"/>
                  <a:pt x="109151" y="35011"/>
                </a:cubicBezTo>
                <a:cubicBezTo>
                  <a:pt x="90616" y="35011"/>
                  <a:pt x="74141" y="41189"/>
                  <a:pt x="61784" y="53546"/>
                </a:cubicBezTo>
                <a:cubicBezTo>
                  <a:pt x="49427" y="65903"/>
                  <a:pt x="43249" y="82378"/>
                  <a:pt x="41189" y="102973"/>
                </a:cubicBezTo>
                <a:lnTo>
                  <a:pt x="0" y="102973"/>
                </a:lnTo>
                <a:cubicBezTo>
                  <a:pt x="2059" y="72081"/>
                  <a:pt x="12357" y="47368"/>
                  <a:pt x="32951" y="28832"/>
                </a:cubicBezTo>
                <a:cubicBezTo>
                  <a:pt x="53546" y="10297"/>
                  <a:pt x="78259" y="0"/>
                  <a:pt x="109151" y="0"/>
                </a:cubicBezTo>
                <a:lnTo>
                  <a:pt x="109151" y="0"/>
                </a:lnTo>
                <a:close/>
              </a:path>
            </a:pathLst>
          </a:custGeom>
          <a:solidFill>
            <a:schemeClr val="tx2"/>
          </a:solidFill>
          <a:ln w="205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0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50D2921-4AE0-CBF2-CD74-528183C8FDBC}"/>
              </a:ext>
            </a:extLst>
          </p:cNvPr>
          <p:cNvSpPr/>
          <p:nvPr/>
        </p:nvSpPr>
        <p:spPr>
          <a:xfrm>
            <a:off x="1815823" y="4745978"/>
            <a:ext cx="218341" cy="401669"/>
          </a:xfrm>
          <a:custGeom>
            <a:avLst/>
            <a:gdLst>
              <a:gd name="connsiteX0" fmla="*/ 90616 w 205945"/>
              <a:gd name="connsiteY0" fmla="*/ 310978 h 370702"/>
              <a:gd name="connsiteX1" fmla="*/ 113270 w 205945"/>
              <a:gd name="connsiteY1" fmla="*/ 321276 h 370702"/>
              <a:gd name="connsiteX2" fmla="*/ 123568 w 205945"/>
              <a:gd name="connsiteY2" fmla="*/ 343930 h 370702"/>
              <a:gd name="connsiteX3" fmla="*/ 113270 w 205945"/>
              <a:gd name="connsiteY3" fmla="*/ 366584 h 370702"/>
              <a:gd name="connsiteX4" fmla="*/ 90616 w 205945"/>
              <a:gd name="connsiteY4" fmla="*/ 376881 h 370702"/>
              <a:gd name="connsiteX5" fmla="*/ 67962 w 205945"/>
              <a:gd name="connsiteY5" fmla="*/ 366584 h 370702"/>
              <a:gd name="connsiteX6" fmla="*/ 57665 w 205945"/>
              <a:gd name="connsiteY6" fmla="*/ 343930 h 370702"/>
              <a:gd name="connsiteX7" fmla="*/ 67962 w 205945"/>
              <a:gd name="connsiteY7" fmla="*/ 321276 h 370702"/>
              <a:gd name="connsiteX8" fmla="*/ 90616 w 205945"/>
              <a:gd name="connsiteY8" fmla="*/ 310978 h 370702"/>
              <a:gd name="connsiteX9" fmla="*/ 90616 w 205945"/>
              <a:gd name="connsiteY9" fmla="*/ 310978 h 370702"/>
              <a:gd name="connsiteX10" fmla="*/ 109151 w 205945"/>
              <a:gd name="connsiteY10" fmla="*/ 0 h 370702"/>
              <a:gd name="connsiteX11" fmla="*/ 185351 w 205945"/>
              <a:gd name="connsiteY11" fmla="*/ 26773 h 370702"/>
              <a:gd name="connsiteX12" fmla="*/ 208005 w 205945"/>
              <a:gd name="connsiteY12" fmla="*/ 86497 h 370702"/>
              <a:gd name="connsiteX13" fmla="*/ 191530 w 205945"/>
              <a:gd name="connsiteY13" fmla="*/ 135924 h 370702"/>
              <a:gd name="connsiteX14" fmla="*/ 156519 w 205945"/>
              <a:gd name="connsiteY14" fmla="*/ 172995 h 370702"/>
              <a:gd name="connsiteX15" fmla="*/ 125627 w 205945"/>
              <a:gd name="connsiteY15" fmla="*/ 208005 h 370702"/>
              <a:gd name="connsiteX16" fmla="*/ 111211 w 205945"/>
              <a:gd name="connsiteY16" fmla="*/ 249195 h 370702"/>
              <a:gd name="connsiteX17" fmla="*/ 111211 w 205945"/>
              <a:gd name="connsiteY17" fmla="*/ 271849 h 370702"/>
              <a:gd name="connsiteX18" fmla="*/ 72081 w 205945"/>
              <a:gd name="connsiteY18" fmla="*/ 271849 h 370702"/>
              <a:gd name="connsiteX19" fmla="*/ 72081 w 205945"/>
              <a:gd name="connsiteY19" fmla="*/ 245076 h 370702"/>
              <a:gd name="connsiteX20" fmla="*/ 88557 w 205945"/>
              <a:gd name="connsiteY20" fmla="*/ 191530 h 370702"/>
              <a:gd name="connsiteX21" fmla="*/ 125627 w 205945"/>
              <a:gd name="connsiteY21" fmla="*/ 150341 h 370702"/>
              <a:gd name="connsiteX22" fmla="*/ 152400 w 205945"/>
              <a:gd name="connsiteY22" fmla="*/ 119449 h 370702"/>
              <a:gd name="connsiteX23" fmla="*/ 162697 w 205945"/>
              <a:gd name="connsiteY23" fmla="*/ 86497 h 370702"/>
              <a:gd name="connsiteX24" fmla="*/ 150341 w 205945"/>
              <a:gd name="connsiteY24" fmla="*/ 49427 h 370702"/>
              <a:gd name="connsiteX25" fmla="*/ 109151 w 205945"/>
              <a:gd name="connsiteY25" fmla="*/ 35011 h 370702"/>
              <a:gd name="connsiteX26" fmla="*/ 61784 w 205945"/>
              <a:gd name="connsiteY26" fmla="*/ 53546 h 370702"/>
              <a:gd name="connsiteX27" fmla="*/ 41189 w 205945"/>
              <a:gd name="connsiteY27" fmla="*/ 102973 h 370702"/>
              <a:gd name="connsiteX28" fmla="*/ 0 w 205945"/>
              <a:gd name="connsiteY28" fmla="*/ 102973 h 370702"/>
              <a:gd name="connsiteX29" fmla="*/ 32951 w 205945"/>
              <a:gd name="connsiteY29" fmla="*/ 28832 h 370702"/>
              <a:gd name="connsiteX30" fmla="*/ 109151 w 205945"/>
              <a:gd name="connsiteY30" fmla="*/ 0 h 370702"/>
              <a:gd name="connsiteX31" fmla="*/ 109151 w 205945"/>
              <a:gd name="connsiteY31" fmla="*/ 0 h 3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5945" h="370702">
                <a:moveTo>
                  <a:pt x="90616" y="310978"/>
                </a:moveTo>
                <a:cubicBezTo>
                  <a:pt x="100914" y="310978"/>
                  <a:pt x="107092" y="315097"/>
                  <a:pt x="113270" y="321276"/>
                </a:cubicBezTo>
                <a:cubicBezTo>
                  <a:pt x="119449" y="327454"/>
                  <a:pt x="123568" y="335692"/>
                  <a:pt x="123568" y="343930"/>
                </a:cubicBezTo>
                <a:cubicBezTo>
                  <a:pt x="123568" y="354227"/>
                  <a:pt x="119449" y="360405"/>
                  <a:pt x="113270" y="366584"/>
                </a:cubicBezTo>
                <a:cubicBezTo>
                  <a:pt x="107092" y="372762"/>
                  <a:pt x="98854" y="376881"/>
                  <a:pt x="90616" y="376881"/>
                </a:cubicBezTo>
                <a:cubicBezTo>
                  <a:pt x="80319" y="376881"/>
                  <a:pt x="74141" y="372762"/>
                  <a:pt x="67962" y="366584"/>
                </a:cubicBezTo>
                <a:cubicBezTo>
                  <a:pt x="61784" y="360405"/>
                  <a:pt x="57665" y="352168"/>
                  <a:pt x="57665" y="343930"/>
                </a:cubicBezTo>
                <a:cubicBezTo>
                  <a:pt x="57665" y="333632"/>
                  <a:pt x="61784" y="327454"/>
                  <a:pt x="67962" y="321276"/>
                </a:cubicBezTo>
                <a:cubicBezTo>
                  <a:pt x="74141" y="315097"/>
                  <a:pt x="82378" y="310978"/>
                  <a:pt x="90616" y="310978"/>
                </a:cubicBezTo>
                <a:lnTo>
                  <a:pt x="90616" y="310978"/>
                </a:lnTo>
                <a:close/>
                <a:moveTo>
                  <a:pt x="109151" y="0"/>
                </a:moveTo>
                <a:cubicBezTo>
                  <a:pt x="144162" y="0"/>
                  <a:pt x="168876" y="10297"/>
                  <a:pt x="185351" y="26773"/>
                </a:cubicBezTo>
                <a:cubicBezTo>
                  <a:pt x="201827" y="43249"/>
                  <a:pt x="208005" y="63843"/>
                  <a:pt x="208005" y="86497"/>
                </a:cubicBezTo>
                <a:cubicBezTo>
                  <a:pt x="208005" y="105032"/>
                  <a:pt x="201827" y="121508"/>
                  <a:pt x="191530" y="135924"/>
                </a:cubicBezTo>
                <a:cubicBezTo>
                  <a:pt x="181232" y="150341"/>
                  <a:pt x="168876" y="162697"/>
                  <a:pt x="156519" y="172995"/>
                </a:cubicBezTo>
                <a:cubicBezTo>
                  <a:pt x="144162" y="183292"/>
                  <a:pt x="133865" y="195649"/>
                  <a:pt x="125627" y="208005"/>
                </a:cubicBezTo>
                <a:cubicBezTo>
                  <a:pt x="117389" y="220362"/>
                  <a:pt x="111211" y="232719"/>
                  <a:pt x="111211" y="249195"/>
                </a:cubicBezTo>
                <a:lnTo>
                  <a:pt x="111211" y="271849"/>
                </a:lnTo>
                <a:lnTo>
                  <a:pt x="72081" y="271849"/>
                </a:lnTo>
                <a:lnTo>
                  <a:pt x="72081" y="245076"/>
                </a:lnTo>
                <a:cubicBezTo>
                  <a:pt x="72081" y="224481"/>
                  <a:pt x="78259" y="205946"/>
                  <a:pt x="88557" y="191530"/>
                </a:cubicBezTo>
                <a:cubicBezTo>
                  <a:pt x="98854" y="177114"/>
                  <a:pt x="111211" y="162697"/>
                  <a:pt x="125627" y="150341"/>
                </a:cubicBezTo>
                <a:cubicBezTo>
                  <a:pt x="135924" y="140043"/>
                  <a:pt x="144162" y="129746"/>
                  <a:pt x="152400" y="119449"/>
                </a:cubicBezTo>
                <a:cubicBezTo>
                  <a:pt x="160638" y="109151"/>
                  <a:pt x="162697" y="98854"/>
                  <a:pt x="162697" y="86497"/>
                </a:cubicBezTo>
                <a:cubicBezTo>
                  <a:pt x="162697" y="70022"/>
                  <a:pt x="158578" y="57665"/>
                  <a:pt x="150341" y="49427"/>
                </a:cubicBezTo>
                <a:cubicBezTo>
                  <a:pt x="142103" y="41189"/>
                  <a:pt x="127686" y="35011"/>
                  <a:pt x="109151" y="35011"/>
                </a:cubicBezTo>
                <a:cubicBezTo>
                  <a:pt x="90616" y="35011"/>
                  <a:pt x="74141" y="41189"/>
                  <a:pt x="61784" y="53546"/>
                </a:cubicBezTo>
                <a:cubicBezTo>
                  <a:pt x="49427" y="65903"/>
                  <a:pt x="43249" y="82378"/>
                  <a:pt x="41189" y="102973"/>
                </a:cubicBezTo>
                <a:lnTo>
                  <a:pt x="0" y="102973"/>
                </a:lnTo>
                <a:cubicBezTo>
                  <a:pt x="2059" y="72081"/>
                  <a:pt x="12357" y="47368"/>
                  <a:pt x="32951" y="28832"/>
                </a:cubicBezTo>
                <a:cubicBezTo>
                  <a:pt x="53546" y="10297"/>
                  <a:pt x="78259" y="0"/>
                  <a:pt x="109151" y="0"/>
                </a:cubicBezTo>
                <a:lnTo>
                  <a:pt x="109151" y="0"/>
                </a:lnTo>
                <a:close/>
              </a:path>
            </a:pathLst>
          </a:custGeom>
          <a:solidFill>
            <a:schemeClr val="tx2"/>
          </a:solidFill>
          <a:ln w="205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10A68CD-8375-53E0-AB5E-2A34FD329C1E}"/>
              </a:ext>
            </a:extLst>
          </p:cNvPr>
          <p:cNvSpPr/>
          <p:nvPr/>
        </p:nvSpPr>
        <p:spPr>
          <a:xfrm>
            <a:off x="1810240" y="5755564"/>
            <a:ext cx="218341" cy="401669"/>
          </a:xfrm>
          <a:custGeom>
            <a:avLst/>
            <a:gdLst>
              <a:gd name="connsiteX0" fmla="*/ 90616 w 205945"/>
              <a:gd name="connsiteY0" fmla="*/ 310978 h 370702"/>
              <a:gd name="connsiteX1" fmla="*/ 113270 w 205945"/>
              <a:gd name="connsiteY1" fmla="*/ 321276 h 370702"/>
              <a:gd name="connsiteX2" fmla="*/ 123568 w 205945"/>
              <a:gd name="connsiteY2" fmla="*/ 343930 h 370702"/>
              <a:gd name="connsiteX3" fmla="*/ 113270 w 205945"/>
              <a:gd name="connsiteY3" fmla="*/ 366584 h 370702"/>
              <a:gd name="connsiteX4" fmla="*/ 90616 w 205945"/>
              <a:gd name="connsiteY4" fmla="*/ 376881 h 370702"/>
              <a:gd name="connsiteX5" fmla="*/ 67962 w 205945"/>
              <a:gd name="connsiteY5" fmla="*/ 366584 h 370702"/>
              <a:gd name="connsiteX6" fmla="*/ 57665 w 205945"/>
              <a:gd name="connsiteY6" fmla="*/ 343930 h 370702"/>
              <a:gd name="connsiteX7" fmla="*/ 67962 w 205945"/>
              <a:gd name="connsiteY7" fmla="*/ 321276 h 370702"/>
              <a:gd name="connsiteX8" fmla="*/ 90616 w 205945"/>
              <a:gd name="connsiteY8" fmla="*/ 310978 h 370702"/>
              <a:gd name="connsiteX9" fmla="*/ 90616 w 205945"/>
              <a:gd name="connsiteY9" fmla="*/ 310978 h 370702"/>
              <a:gd name="connsiteX10" fmla="*/ 109151 w 205945"/>
              <a:gd name="connsiteY10" fmla="*/ 0 h 370702"/>
              <a:gd name="connsiteX11" fmla="*/ 185351 w 205945"/>
              <a:gd name="connsiteY11" fmla="*/ 26773 h 370702"/>
              <a:gd name="connsiteX12" fmla="*/ 208005 w 205945"/>
              <a:gd name="connsiteY12" fmla="*/ 86497 h 370702"/>
              <a:gd name="connsiteX13" fmla="*/ 191530 w 205945"/>
              <a:gd name="connsiteY13" fmla="*/ 135924 h 370702"/>
              <a:gd name="connsiteX14" fmla="*/ 156519 w 205945"/>
              <a:gd name="connsiteY14" fmla="*/ 172995 h 370702"/>
              <a:gd name="connsiteX15" fmla="*/ 125627 w 205945"/>
              <a:gd name="connsiteY15" fmla="*/ 208005 h 370702"/>
              <a:gd name="connsiteX16" fmla="*/ 111211 w 205945"/>
              <a:gd name="connsiteY16" fmla="*/ 249195 h 370702"/>
              <a:gd name="connsiteX17" fmla="*/ 111211 w 205945"/>
              <a:gd name="connsiteY17" fmla="*/ 271849 h 370702"/>
              <a:gd name="connsiteX18" fmla="*/ 72081 w 205945"/>
              <a:gd name="connsiteY18" fmla="*/ 271849 h 370702"/>
              <a:gd name="connsiteX19" fmla="*/ 72081 w 205945"/>
              <a:gd name="connsiteY19" fmla="*/ 245076 h 370702"/>
              <a:gd name="connsiteX20" fmla="*/ 88557 w 205945"/>
              <a:gd name="connsiteY20" fmla="*/ 191530 h 370702"/>
              <a:gd name="connsiteX21" fmla="*/ 125627 w 205945"/>
              <a:gd name="connsiteY21" fmla="*/ 150341 h 370702"/>
              <a:gd name="connsiteX22" fmla="*/ 152400 w 205945"/>
              <a:gd name="connsiteY22" fmla="*/ 119449 h 370702"/>
              <a:gd name="connsiteX23" fmla="*/ 162697 w 205945"/>
              <a:gd name="connsiteY23" fmla="*/ 86497 h 370702"/>
              <a:gd name="connsiteX24" fmla="*/ 150341 w 205945"/>
              <a:gd name="connsiteY24" fmla="*/ 49427 h 370702"/>
              <a:gd name="connsiteX25" fmla="*/ 109151 w 205945"/>
              <a:gd name="connsiteY25" fmla="*/ 35011 h 370702"/>
              <a:gd name="connsiteX26" fmla="*/ 61784 w 205945"/>
              <a:gd name="connsiteY26" fmla="*/ 53546 h 370702"/>
              <a:gd name="connsiteX27" fmla="*/ 41189 w 205945"/>
              <a:gd name="connsiteY27" fmla="*/ 102973 h 370702"/>
              <a:gd name="connsiteX28" fmla="*/ 0 w 205945"/>
              <a:gd name="connsiteY28" fmla="*/ 102973 h 370702"/>
              <a:gd name="connsiteX29" fmla="*/ 32951 w 205945"/>
              <a:gd name="connsiteY29" fmla="*/ 28832 h 370702"/>
              <a:gd name="connsiteX30" fmla="*/ 109151 w 205945"/>
              <a:gd name="connsiteY30" fmla="*/ 0 h 370702"/>
              <a:gd name="connsiteX31" fmla="*/ 109151 w 205945"/>
              <a:gd name="connsiteY31" fmla="*/ 0 h 3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5945" h="370702">
                <a:moveTo>
                  <a:pt x="90616" y="310978"/>
                </a:moveTo>
                <a:cubicBezTo>
                  <a:pt x="100914" y="310978"/>
                  <a:pt x="107092" y="315097"/>
                  <a:pt x="113270" y="321276"/>
                </a:cubicBezTo>
                <a:cubicBezTo>
                  <a:pt x="119449" y="327454"/>
                  <a:pt x="123568" y="335692"/>
                  <a:pt x="123568" y="343930"/>
                </a:cubicBezTo>
                <a:cubicBezTo>
                  <a:pt x="123568" y="354227"/>
                  <a:pt x="119449" y="360405"/>
                  <a:pt x="113270" y="366584"/>
                </a:cubicBezTo>
                <a:cubicBezTo>
                  <a:pt x="107092" y="372762"/>
                  <a:pt x="98854" y="376881"/>
                  <a:pt x="90616" y="376881"/>
                </a:cubicBezTo>
                <a:cubicBezTo>
                  <a:pt x="80319" y="376881"/>
                  <a:pt x="74141" y="372762"/>
                  <a:pt x="67962" y="366584"/>
                </a:cubicBezTo>
                <a:cubicBezTo>
                  <a:pt x="61784" y="360405"/>
                  <a:pt x="57665" y="352168"/>
                  <a:pt x="57665" y="343930"/>
                </a:cubicBezTo>
                <a:cubicBezTo>
                  <a:pt x="57665" y="333632"/>
                  <a:pt x="61784" y="327454"/>
                  <a:pt x="67962" y="321276"/>
                </a:cubicBezTo>
                <a:cubicBezTo>
                  <a:pt x="74141" y="315097"/>
                  <a:pt x="82378" y="310978"/>
                  <a:pt x="90616" y="310978"/>
                </a:cubicBezTo>
                <a:lnTo>
                  <a:pt x="90616" y="310978"/>
                </a:lnTo>
                <a:close/>
                <a:moveTo>
                  <a:pt x="109151" y="0"/>
                </a:moveTo>
                <a:cubicBezTo>
                  <a:pt x="144162" y="0"/>
                  <a:pt x="168876" y="10297"/>
                  <a:pt x="185351" y="26773"/>
                </a:cubicBezTo>
                <a:cubicBezTo>
                  <a:pt x="201827" y="43249"/>
                  <a:pt x="208005" y="63843"/>
                  <a:pt x="208005" y="86497"/>
                </a:cubicBezTo>
                <a:cubicBezTo>
                  <a:pt x="208005" y="105032"/>
                  <a:pt x="201827" y="121508"/>
                  <a:pt x="191530" y="135924"/>
                </a:cubicBezTo>
                <a:cubicBezTo>
                  <a:pt x="181232" y="150341"/>
                  <a:pt x="168876" y="162697"/>
                  <a:pt x="156519" y="172995"/>
                </a:cubicBezTo>
                <a:cubicBezTo>
                  <a:pt x="144162" y="183292"/>
                  <a:pt x="133865" y="195649"/>
                  <a:pt x="125627" y="208005"/>
                </a:cubicBezTo>
                <a:cubicBezTo>
                  <a:pt x="117389" y="220362"/>
                  <a:pt x="111211" y="232719"/>
                  <a:pt x="111211" y="249195"/>
                </a:cubicBezTo>
                <a:lnTo>
                  <a:pt x="111211" y="271849"/>
                </a:lnTo>
                <a:lnTo>
                  <a:pt x="72081" y="271849"/>
                </a:lnTo>
                <a:lnTo>
                  <a:pt x="72081" y="245076"/>
                </a:lnTo>
                <a:cubicBezTo>
                  <a:pt x="72081" y="224481"/>
                  <a:pt x="78259" y="205946"/>
                  <a:pt x="88557" y="191530"/>
                </a:cubicBezTo>
                <a:cubicBezTo>
                  <a:pt x="98854" y="177114"/>
                  <a:pt x="111211" y="162697"/>
                  <a:pt x="125627" y="150341"/>
                </a:cubicBezTo>
                <a:cubicBezTo>
                  <a:pt x="135924" y="140043"/>
                  <a:pt x="144162" y="129746"/>
                  <a:pt x="152400" y="119449"/>
                </a:cubicBezTo>
                <a:cubicBezTo>
                  <a:pt x="160638" y="109151"/>
                  <a:pt x="162697" y="98854"/>
                  <a:pt x="162697" y="86497"/>
                </a:cubicBezTo>
                <a:cubicBezTo>
                  <a:pt x="162697" y="70022"/>
                  <a:pt x="158578" y="57665"/>
                  <a:pt x="150341" y="49427"/>
                </a:cubicBezTo>
                <a:cubicBezTo>
                  <a:pt x="142103" y="41189"/>
                  <a:pt x="127686" y="35011"/>
                  <a:pt x="109151" y="35011"/>
                </a:cubicBezTo>
                <a:cubicBezTo>
                  <a:pt x="90616" y="35011"/>
                  <a:pt x="74141" y="41189"/>
                  <a:pt x="61784" y="53546"/>
                </a:cubicBezTo>
                <a:cubicBezTo>
                  <a:pt x="49427" y="65903"/>
                  <a:pt x="43249" y="82378"/>
                  <a:pt x="41189" y="102973"/>
                </a:cubicBezTo>
                <a:lnTo>
                  <a:pt x="0" y="102973"/>
                </a:lnTo>
                <a:cubicBezTo>
                  <a:pt x="2059" y="72081"/>
                  <a:pt x="12357" y="47368"/>
                  <a:pt x="32951" y="28832"/>
                </a:cubicBezTo>
                <a:cubicBezTo>
                  <a:pt x="53546" y="10297"/>
                  <a:pt x="78259" y="0"/>
                  <a:pt x="109151" y="0"/>
                </a:cubicBezTo>
                <a:lnTo>
                  <a:pt x="109151" y="0"/>
                </a:lnTo>
                <a:close/>
              </a:path>
            </a:pathLst>
          </a:custGeom>
          <a:solidFill>
            <a:schemeClr val="tx2"/>
          </a:solidFill>
          <a:ln w="205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00E104-1931-C506-8F42-EC71BCC5FA8E}"/>
              </a:ext>
            </a:extLst>
          </p:cNvPr>
          <p:cNvSpPr txBox="1"/>
          <p:nvPr/>
        </p:nvSpPr>
        <p:spPr>
          <a:xfrm>
            <a:off x="9450676" y="2448102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 dirty="0">
                <a:cs typeface="Arial"/>
              </a:rPr>
              <a:t>Create LC-customer linkages instead of DC-customer linkages</a:t>
            </a:r>
          </a:p>
        </p:txBody>
      </p:sp>
    </p:spTree>
    <p:extLst>
      <p:ext uri="{BB962C8B-B14F-4D97-AF65-F5344CB8AC3E}">
        <p14:creationId xmlns:p14="http://schemas.microsoft.com/office/powerpoint/2010/main" val="161228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C9C6E1C-E9DB-0211-2F8C-85760DEE7CF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11879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9C6E1C-E9DB-0211-2F8C-85760DEE7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4AE0F9A-2525-90DE-4874-4F736EBD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73" y="381000"/>
            <a:ext cx="5734706" cy="830997"/>
          </a:xfrm>
        </p:spPr>
        <p:txBody>
          <a:bodyPr vert="horz"/>
          <a:lstStyle/>
          <a:p>
            <a:r>
              <a:rPr lang="en-US"/>
              <a:t>Results and insights of the green field analysis</a:t>
            </a:r>
            <a:br>
              <a:rPr lang="en-US"/>
            </a:br>
            <a:endParaRPr lang="en-US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3C4ECA-BBCD-9D90-D45F-714EE921223D}"/>
              </a:ext>
            </a:extLst>
          </p:cNvPr>
          <p:cNvSpPr/>
          <p:nvPr/>
        </p:nvSpPr>
        <p:spPr>
          <a:xfrm>
            <a:off x="489082" y="1600201"/>
            <a:ext cx="1852800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8E62E-3145-5F20-86B6-B36AB48FE8C8}"/>
              </a:ext>
            </a:extLst>
          </p:cNvPr>
          <p:cNvSpPr/>
          <p:nvPr/>
        </p:nvSpPr>
        <p:spPr>
          <a:xfrm>
            <a:off x="2612721" y="1600201"/>
            <a:ext cx="1852800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LC Location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B420B-2713-1A33-7348-9EBAD90C4449}"/>
              </a:ext>
            </a:extLst>
          </p:cNvPr>
          <p:cNvSpPr/>
          <p:nvPr/>
        </p:nvSpPr>
        <p:spPr>
          <a:xfrm>
            <a:off x="4697259" y="1595243"/>
            <a:ext cx="1852800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Travelled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E4C88F-7420-1533-6D1E-CF0428D6E772}"/>
              </a:ext>
            </a:extLst>
          </p:cNvPr>
          <p:cNvCxnSpPr/>
          <p:nvPr/>
        </p:nvCxnSpPr>
        <p:spPr>
          <a:xfrm>
            <a:off x="489082" y="3663142"/>
            <a:ext cx="6110434" cy="22194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8347D3-2313-6821-ED08-A56FF72DAF04}"/>
              </a:ext>
            </a:extLst>
          </p:cNvPr>
          <p:cNvCxnSpPr/>
          <p:nvPr/>
        </p:nvCxnSpPr>
        <p:spPr>
          <a:xfrm flipV="1">
            <a:off x="489082" y="5548358"/>
            <a:ext cx="6103036" cy="22194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A74C9CD-E99C-8AC2-D5F1-4E68868318FD}"/>
              </a:ext>
            </a:extLst>
          </p:cNvPr>
          <p:cNvSpPr/>
          <p:nvPr/>
        </p:nvSpPr>
        <p:spPr>
          <a:xfrm>
            <a:off x="2613337" y="2045984"/>
            <a:ext cx="1849215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Glendale, CA 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Chicago, IL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Dallas, TX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Charlotte, NC 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Denver, CO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254CB-EACF-705A-5990-B057AB4C82B7}"/>
              </a:ext>
            </a:extLst>
          </p:cNvPr>
          <p:cNvSpPr/>
          <p:nvPr/>
        </p:nvSpPr>
        <p:spPr>
          <a:xfrm>
            <a:off x="2612721" y="3939768"/>
            <a:ext cx="1849215" cy="139805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Reno, NV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Rockford, IL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McKinney, TX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Atlanta, GA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Harrisburg, PA</a:t>
            </a: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EC20E-7021-7A54-502E-22E32A8939ED}"/>
              </a:ext>
            </a:extLst>
          </p:cNvPr>
          <p:cNvSpPr/>
          <p:nvPr/>
        </p:nvSpPr>
        <p:spPr>
          <a:xfrm>
            <a:off x="495674" y="2054561"/>
            <a:ext cx="1849213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941447-6941-B7FE-BFC4-8B16BE53C28B}"/>
              </a:ext>
            </a:extLst>
          </p:cNvPr>
          <p:cNvSpPr/>
          <p:nvPr/>
        </p:nvSpPr>
        <p:spPr>
          <a:xfrm>
            <a:off x="489082" y="3934528"/>
            <a:ext cx="1854208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08F7-ED39-0634-CA3A-2651BA066B69}"/>
              </a:ext>
            </a:extLst>
          </p:cNvPr>
          <p:cNvSpPr/>
          <p:nvPr/>
        </p:nvSpPr>
        <p:spPr>
          <a:xfrm>
            <a:off x="495674" y="3148518"/>
            <a:ext cx="1847616" cy="274348"/>
          </a:xfrm>
          <a:prstGeom prst="rect">
            <a:avLst/>
          </a:prstGeom>
          <a:solidFill>
            <a:schemeClr val="tx2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Cost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060D84-6E42-11CF-76C8-AB3F664CAF1D}"/>
              </a:ext>
            </a:extLst>
          </p:cNvPr>
          <p:cNvSpPr/>
          <p:nvPr/>
        </p:nvSpPr>
        <p:spPr>
          <a:xfrm>
            <a:off x="489082" y="5028879"/>
            <a:ext cx="1854208" cy="300036"/>
          </a:xfrm>
          <a:prstGeom prst="rect">
            <a:avLst/>
          </a:prstGeom>
          <a:solidFill>
            <a:schemeClr val="tx2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C8FD8-F57C-30CB-0F83-BB13A1D8CDBA}"/>
              </a:ext>
            </a:extLst>
          </p:cNvPr>
          <p:cNvSpPr txBox="1"/>
          <p:nvPr/>
        </p:nvSpPr>
        <p:spPr>
          <a:xfrm>
            <a:off x="2209800" y="5730519"/>
            <a:ext cx="957259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Arial"/>
                <a:cs typeface="Arial"/>
              </a:rPr>
              <a:t>All the distance metrics are annual figures indicating sum total of all orders.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All the cities are new and far from the existing network.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​</a:t>
            </a:r>
            <a:endParaRPr lang="en-US" dirty="0">
              <a:latin typeface="Arial"/>
              <a:cs typeface="Arial"/>
            </a:endParaRP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Dallas, TX is in the vicinity of TX  (an existing LC), so it is not advised to move from there.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cs typeface="Arial"/>
              </a:rPr>
              <a:t>​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This ideal case reduces the total distance travelled in the baseline case by 20%.</a:t>
            </a:r>
            <a:endParaRPr lang="en-US" sz="1400" b="0" i="0" dirty="0">
              <a:solidFill>
                <a:srgbClr val="000000"/>
              </a:solidFill>
              <a:effectLst/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8D08B-303B-C8AE-CAF2-D7E50554EC72}"/>
              </a:ext>
            </a:extLst>
          </p:cNvPr>
          <p:cNvSpPr txBox="1"/>
          <p:nvPr/>
        </p:nvSpPr>
        <p:spPr>
          <a:xfrm>
            <a:off x="5119649" y="2366619"/>
            <a:ext cx="1085851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667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400M</a:t>
            </a:r>
            <a:r>
              <a:rPr lang="en-US" sz="1400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AA243-D273-F8CA-B30F-6E04A4C7BD8E}"/>
              </a:ext>
            </a:extLst>
          </p:cNvPr>
          <p:cNvSpPr txBox="1"/>
          <p:nvPr/>
        </p:nvSpPr>
        <p:spPr>
          <a:xfrm>
            <a:off x="5104572" y="4254737"/>
            <a:ext cx="1085851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667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340M</a:t>
            </a:r>
            <a:r>
              <a:rPr lang="en-US" sz="1400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Miles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71284264-40CE-548B-FA17-C4F6C1D1D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566361"/>
              </p:ext>
            </p:extLst>
          </p:nvPr>
        </p:nvGraphicFramePr>
        <p:xfrm>
          <a:off x="6781800" y="1600200"/>
          <a:ext cx="4884921" cy="2000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EF1AFA18-E3F3-A244-F714-4E3D3AFCD05D}"/>
              </a:ext>
            </a:extLst>
          </p:cNvPr>
          <p:cNvSpPr/>
          <p:nvPr/>
        </p:nvSpPr>
        <p:spPr>
          <a:xfrm>
            <a:off x="6811955" y="1571640"/>
            <a:ext cx="4903920" cy="19377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BAD6A0CE-B875-F985-C861-BA4187A57B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161958"/>
              </p:ext>
            </p:extLst>
          </p:nvPr>
        </p:nvGraphicFramePr>
        <p:xfrm>
          <a:off x="6910231" y="3618598"/>
          <a:ext cx="4727708" cy="1992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D34ED151-AC7D-6B86-0CA8-F73FD2384D65}"/>
              </a:ext>
            </a:extLst>
          </p:cNvPr>
          <p:cNvSpPr/>
          <p:nvPr/>
        </p:nvSpPr>
        <p:spPr>
          <a:xfrm>
            <a:off x="6811955" y="3672283"/>
            <a:ext cx="4903920" cy="18662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0B428-2C72-A6F5-3164-025AA811216F}"/>
              </a:ext>
            </a:extLst>
          </p:cNvPr>
          <p:cNvSpPr/>
          <p:nvPr/>
        </p:nvSpPr>
        <p:spPr>
          <a:xfrm>
            <a:off x="4699053" y="2052513"/>
            <a:ext cx="1849215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7311F3-9BA8-E876-C043-310C7B5FB5A1}"/>
              </a:ext>
            </a:extLst>
          </p:cNvPr>
          <p:cNvSpPr/>
          <p:nvPr/>
        </p:nvSpPr>
        <p:spPr>
          <a:xfrm>
            <a:off x="4699051" y="3953708"/>
            <a:ext cx="1849215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680A9DB9-1145-F1AF-0316-4AAD3374E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74" y="5730519"/>
            <a:ext cx="22785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>
                <a:solidFill>
                  <a:schemeClr val="tx2"/>
                </a:solidFill>
                <a:latin typeface="Arial" panose="020B0604020202020204" pitchFamily="34" charset="0"/>
                <a:cs typeface="Arial"/>
                <a:sym typeface="Arial"/>
              </a:rPr>
              <a:t>Key Insights:</a:t>
            </a:r>
            <a:endParaRPr lang="en-US" altLang="en-US" sz="16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B56C4B11-D099-208A-5918-83AC62A90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1804" y="4149034"/>
            <a:ext cx="680250" cy="69393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1B14FF7-C9F7-2F8B-28D1-00627E5B68EB}"/>
              </a:ext>
            </a:extLst>
          </p:cNvPr>
          <p:cNvGrpSpPr>
            <a:grpSpLocks noChangeAspect="1"/>
          </p:cNvGrpSpPr>
          <p:nvPr/>
        </p:nvGrpSpPr>
        <p:grpSpPr>
          <a:xfrm>
            <a:off x="1051295" y="2380075"/>
            <a:ext cx="694584" cy="694944"/>
            <a:chOff x="3432048" y="2302593"/>
            <a:chExt cx="758952" cy="75934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22D34D-5F2B-BCDA-C4B7-46BE207A1873}"/>
                </a:ext>
              </a:extLst>
            </p:cNvPr>
            <p:cNvSpPr/>
            <p:nvPr/>
          </p:nvSpPr>
          <p:spPr>
            <a:xfrm>
              <a:off x="3432048" y="2678386"/>
              <a:ext cx="758952" cy="383552"/>
            </a:xfrm>
            <a:custGeom>
              <a:avLst/>
              <a:gdLst>
                <a:gd name="connsiteX0" fmla="*/ 697259 w 758952"/>
                <a:gd name="connsiteY0" fmla="*/ 53940 h 383552"/>
                <a:gd name="connsiteX1" fmla="*/ 493319 w 758952"/>
                <a:gd name="connsiteY1" fmla="*/ 118219 h 383552"/>
                <a:gd name="connsiteX2" fmla="*/ 493319 w 758952"/>
                <a:gd name="connsiteY2" fmla="*/ 36136 h 383552"/>
                <a:gd name="connsiteX3" fmla="*/ 440576 w 758952"/>
                <a:gd name="connsiteY3" fmla="*/ 42077 h 383552"/>
                <a:gd name="connsiteX4" fmla="*/ 362950 w 758952"/>
                <a:gd name="connsiteY4" fmla="*/ 50817 h 383552"/>
                <a:gd name="connsiteX5" fmla="*/ 240476 w 758952"/>
                <a:gd name="connsiteY5" fmla="*/ 7077 h 383552"/>
                <a:gd name="connsiteX6" fmla="*/ 220667 w 758952"/>
                <a:gd name="connsiteY6" fmla="*/ 0 h 383552"/>
                <a:gd name="connsiteX7" fmla="*/ 202124 w 758952"/>
                <a:gd name="connsiteY7" fmla="*/ 9935 h 383552"/>
                <a:gd name="connsiteX8" fmla="*/ 125534 w 758952"/>
                <a:gd name="connsiteY8" fmla="*/ 50966 h 383552"/>
                <a:gd name="connsiteX9" fmla="*/ 0 w 758952"/>
                <a:gd name="connsiteY9" fmla="*/ 50966 h 383552"/>
                <a:gd name="connsiteX10" fmla="*/ 0 w 758952"/>
                <a:gd name="connsiteY10" fmla="*/ 288921 h 383552"/>
                <a:gd name="connsiteX11" fmla="*/ 126242 w 758952"/>
                <a:gd name="connsiteY11" fmla="*/ 288921 h 383552"/>
                <a:gd name="connsiteX12" fmla="*/ 359627 w 758952"/>
                <a:gd name="connsiteY12" fmla="*/ 383553 h 383552"/>
                <a:gd name="connsiteX13" fmla="*/ 733918 w 758952"/>
                <a:gd name="connsiteY13" fmla="*/ 188429 h 383552"/>
                <a:gd name="connsiteX14" fmla="*/ 758952 w 758952"/>
                <a:gd name="connsiteY14" fmla="*/ 175017 h 383552"/>
                <a:gd name="connsiteX15" fmla="*/ 758952 w 758952"/>
                <a:gd name="connsiteY15" fmla="*/ 34497 h 383552"/>
                <a:gd name="connsiteX16" fmla="*/ 711518 w 758952"/>
                <a:gd name="connsiteY16" fmla="*/ 146618 h 383552"/>
                <a:gd name="connsiteX17" fmla="*/ 357341 w 758952"/>
                <a:gd name="connsiteY17" fmla="*/ 330967 h 383552"/>
                <a:gd name="connsiteX18" fmla="*/ 135979 w 758952"/>
                <a:gd name="connsiteY18" fmla="*/ 241487 h 383552"/>
                <a:gd name="connsiteX19" fmla="*/ 47435 w 758952"/>
                <a:gd name="connsiteY19" fmla="*/ 241487 h 383552"/>
                <a:gd name="connsiteX20" fmla="*/ 47435 w 758952"/>
                <a:gd name="connsiteY20" fmla="*/ 98400 h 383552"/>
                <a:gd name="connsiteX21" fmla="*/ 137438 w 758952"/>
                <a:gd name="connsiteY21" fmla="*/ 98400 h 383552"/>
                <a:gd name="connsiteX22" fmla="*/ 224523 w 758952"/>
                <a:gd name="connsiteY22" fmla="*/ 51749 h 383552"/>
                <a:gd name="connsiteX23" fmla="*/ 357341 w 758952"/>
                <a:gd name="connsiteY23" fmla="*/ 99183 h 383552"/>
                <a:gd name="connsiteX24" fmla="*/ 445884 w 758952"/>
                <a:gd name="connsiteY24" fmla="*/ 89212 h 383552"/>
                <a:gd name="connsiteX25" fmla="*/ 445884 w 758952"/>
                <a:gd name="connsiteY25" fmla="*/ 136647 h 383552"/>
                <a:gd name="connsiteX26" fmla="*/ 420191 w 758952"/>
                <a:gd name="connsiteY26" fmla="*/ 144974 h 383552"/>
                <a:gd name="connsiteX27" fmla="*/ 330943 w 758952"/>
                <a:gd name="connsiteY27" fmla="*/ 163039 h 383552"/>
                <a:gd name="connsiteX28" fmla="*/ 330943 w 758952"/>
                <a:gd name="connsiteY28" fmla="*/ 207054 h 383552"/>
                <a:gd name="connsiteX29" fmla="*/ 424693 w 758952"/>
                <a:gd name="connsiteY29" fmla="*/ 189788 h 383552"/>
                <a:gd name="connsiteX30" fmla="*/ 424710 w 758952"/>
                <a:gd name="connsiteY30" fmla="*/ 189579 h 383552"/>
                <a:gd name="connsiteX31" fmla="*/ 711518 w 758952"/>
                <a:gd name="connsiteY31" fmla="*/ 99183 h 38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58952" h="383552">
                  <a:moveTo>
                    <a:pt x="697259" y="53940"/>
                  </a:moveTo>
                  <a:lnTo>
                    <a:pt x="493319" y="118219"/>
                  </a:lnTo>
                  <a:lnTo>
                    <a:pt x="493319" y="36136"/>
                  </a:lnTo>
                  <a:lnTo>
                    <a:pt x="440576" y="42077"/>
                  </a:lnTo>
                  <a:lnTo>
                    <a:pt x="362950" y="50817"/>
                  </a:lnTo>
                  <a:lnTo>
                    <a:pt x="240476" y="7077"/>
                  </a:lnTo>
                  <a:lnTo>
                    <a:pt x="220667" y="0"/>
                  </a:lnTo>
                  <a:lnTo>
                    <a:pt x="202124" y="9935"/>
                  </a:lnTo>
                  <a:lnTo>
                    <a:pt x="125534" y="50966"/>
                  </a:lnTo>
                  <a:lnTo>
                    <a:pt x="0" y="50966"/>
                  </a:lnTo>
                  <a:lnTo>
                    <a:pt x="0" y="288921"/>
                  </a:lnTo>
                  <a:lnTo>
                    <a:pt x="126242" y="288921"/>
                  </a:lnTo>
                  <a:lnTo>
                    <a:pt x="359627" y="383553"/>
                  </a:lnTo>
                  <a:lnTo>
                    <a:pt x="733918" y="188429"/>
                  </a:lnTo>
                  <a:lnTo>
                    <a:pt x="758952" y="175017"/>
                  </a:lnTo>
                  <a:lnTo>
                    <a:pt x="758952" y="34497"/>
                  </a:lnTo>
                  <a:close/>
                  <a:moveTo>
                    <a:pt x="711518" y="146618"/>
                  </a:moveTo>
                  <a:lnTo>
                    <a:pt x="357341" y="330967"/>
                  </a:lnTo>
                  <a:lnTo>
                    <a:pt x="135979" y="241487"/>
                  </a:lnTo>
                  <a:lnTo>
                    <a:pt x="47435" y="241487"/>
                  </a:lnTo>
                  <a:lnTo>
                    <a:pt x="47435" y="98400"/>
                  </a:lnTo>
                  <a:lnTo>
                    <a:pt x="137438" y="98400"/>
                  </a:lnTo>
                  <a:lnTo>
                    <a:pt x="224523" y="51749"/>
                  </a:lnTo>
                  <a:lnTo>
                    <a:pt x="357341" y="99183"/>
                  </a:lnTo>
                  <a:lnTo>
                    <a:pt x="445884" y="89212"/>
                  </a:lnTo>
                  <a:lnTo>
                    <a:pt x="445884" y="136647"/>
                  </a:lnTo>
                  <a:lnTo>
                    <a:pt x="420191" y="144974"/>
                  </a:lnTo>
                  <a:lnTo>
                    <a:pt x="330943" y="163039"/>
                  </a:lnTo>
                  <a:lnTo>
                    <a:pt x="330943" y="207054"/>
                  </a:lnTo>
                  <a:lnTo>
                    <a:pt x="424693" y="189788"/>
                  </a:lnTo>
                  <a:lnTo>
                    <a:pt x="424710" y="189579"/>
                  </a:lnTo>
                  <a:lnTo>
                    <a:pt x="711518" y="99183"/>
                  </a:lnTo>
                  <a:close/>
                </a:path>
              </a:pathLst>
            </a:custGeom>
            <a:solidFill>
              <a:srgbClr val="7823DC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A5D4742-3B0E-E80A-0BF9-250EE1CF6CCF}"/>
                </a:ext>
              </a:extLst>
            </p:cNvPr>
            <p:cNvSpPr/>
            <p:nvPr/>
          </p:nvSpPr>
          <p:spPr>
            <a:xfrm>
              <a:off x="3688374" y="2302593"/>
              <a:ext cx="242629" cy="380123"/>
            </a:xfrm>
            <a:custGeom>
              <a:avLst/>
              <a:gdLst>
                <a:gd name="connsiteX0" fmla="*/ 49322 w 242629"/>
                <a:gd name="connsiteY0" fmla="*/ 251835 h 380123"/>
                <a:gd name="connsiteX1" fmla="*/ 47700 w 242629"/>
                <a:gd name="connsiteY1" fmla="*/ 241157 h 380123"/>
                <a:gd name="connsiteX2" fmla="*/ 0 w 242629"/>
                <a:gd name="connsiteY2" fmla="*/ 241157 h 380123"/>
                <a:gd name="connsiteX3" fmla="*/ 1366 w 242629"/>
                <a:gd name="connsiteY3" fmla="*/ 254984 h 380123"/>
                <a:gd name="connsiteX4" fmla="*/ 98227 w 242629"/>
                <a:gd name="connsiteY4" fmla="*/ 352377 h 380123"/>
                <a:gd name="connsiteX5" fmla="*/ 98227 w 242629"/>
                <a:gd name="connsiteY5" fmla="*/ 380124 h 380123"/>
                <a:gd name="connsiteX6" fmla="*/ 145709 w 242629"/>
                <a:gd name="connsiteY6" fmla="*/ 380124 h 380123"/>
                <a:gd name="connsiteX7" fmla="*/ 145709 w 242629"/>
                <a:gd name="connsiteY7" fmla="*/ 353558 h 380123"/>
                <a:gd name="connsiteX8" fmla="*/ 242630 w 242629"/>
                <a:gd name="connsiteY8" fmla="*/ 257949 h 380123"/>
                <a:gd name="connsiteX9" fmla="*/ 145709 w 242629"/>
                <a:gd name="connsiteY9" fmla="*/ 165534 h 380123"/>
                <a:gd name="connsiteX10" fmla="*/ 145709 w 242629"/>
                <a:gd name="connsiteY10" fmla="*/ 72912 h 380123"/>
                <a:gd name="connsiteX11" fmla="*/ 186161 w 242629"/>
                <a:gd name="connsiteY11" fmla="*/ 116247 h 380123"/>
                <a:gd name="connsiteX12" fmla="*/ 188351 w 242629"/>
                <a:gd name="connsiteY12" fmla="*/ 126113 h 380123"/>
                <a:gd name="connsiteX13" fmla="*/ 236179 w 242629"/>
                <a:gd name="connsiteY13" fmla="*/ 126113 h 380123"/>
                <a:gd name="connsiteX14" fmla="*/ 233760 w 242629"/>
                <a:gd name="connsiteY14" fmla="*/ 111475 h 380123"/>
                <a:gd name="connsiteX15" fmla="*/ 145712 w 242629"/>
                <a:gd name="connsiteY15" fmla="*/ 27840 h 380123"/>
                <a:gd name="connsiteX16" fmla="*/ 145712 w 242629"/>
                <a:gd name="connsiteY16" fmla="*/ 0 h 380123"/>
                <a:gd name="connsiteX17" fmla="*/ 98230 w 242629"/>
                <a:gd name="connsiteY17" fmla="*/ 0 h 380123"/>
                <a:gd name="connsiteX18" fmla="*/ 98230 w 242629"/>
                <a:gd name="connsiteY18" fmla="*/ 27215 h 380123"/>
                <a:gd name="connsiteX19" fmla="*/ 10922 w 242629"/>
                <a:gd name="connsiteY19" fmla="*/ 115297 h 380123"/>
                <a:gd name="connsiteX20" fmla="*/ 98230 w 242629"/>
                <a:gd name="connsiteY20" fmla="*/ 203125 h 380123"/>
                <a:gd name="connsiteX21" fmla="*/ 98230 w 242629"/>
                <a:gd name="connsiteY21" fmla="*/ 306958 h 380123"/>
                <a:gd name="connsiteX22" fmla="*/ 49322 w 242629"/>
                <a:gd name="connsiteY22" fmla="*/ 251835 h 380123"/>
                <a:gd name="connsiteX23" fmla="*/ 98227 w 242629"/>
                <a:gd name="connsiteY23" fmla="*/ 72033 h 380123"/>
                <a:gd name="connsiteX24" fmla="*/ 98227 w 242629"/>
                <a:gd name="connsiteY24" fmla="*/ 155621 h 380123"/>
                <a:gd name="connsiteX25" fmla="*/ 57742 w 242629"/>
                <a:gd name="connsiteY25" fmla="*/ 114186 h 380123"/>
                <a:gd name="connsiteX26" fmla="*/ 98227 w 242629"/>
                <a:gd name="connsiteY26" fmla="*/ 72032 h 380123"/>
                <a:gd name="connsiteX27" fmla="*/ 145709 w 242629"/>
                <a:gd name="connsiteY27" fmla="*/ 309299 h 380123"/>
                <a:gd name="connsiteX28" fmla="*/ 145709 w 242629"/>
                <a:gd name="connsiteY28" fmla="*/ 213131 h 380123"/>
                <a:gd name="connsiteX29" fmla="*/ 194591 w 242629"/>
                <a:gd name="connsiteY29" fmla="*/ 260287 h 380123"/>
                <a:gd name="connsiteX30" fmla="*/ 145709 w 242629"/>
                <a:gd name="connsiteY30" fmla="*/ 309297 h 38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2629" h="380123">
                  <a:moveTo>
                    <a:pt x="49322" y="251835"/>
                  </a:moveTo>
                  <a:lnTo>
                    <a:pt x="47700" y="241157"/>
                  </a:lnTo>
                  <a:lnTo>
                    <a:pt x="0" y="241157"/>
                  </a:lnTo>
                  <a:lnTo>
                    <a:pt x="1366" y="254984"/>
                  </a:lnTo>
                  <a:cubicBezTo>
                    <a:pt x="5668" y="306685"/>
                    <a:pt x="46550" y="347792"/>
                    <a:pt x="98227" y="352377"/>
                  </a:cubicBezTo>
                  <a:lnTo>
                    <a:pt x="98227" y="380124"/>
                  </a:lnTo>
                  <a:lnTo>
                    <a:pt x="145709" y="380124"/>
                  </a:lnTo>
                  <a:lnTo>
                    <a:pt x="145709" y="353558"/>
                  </a:lnTo>
                  <a:cubicBezTo>
                    <a:pt x="205837" y="347375"/>
                    <a:pt x="242630" y="311543"/>
                    <a:pt x="242630" y="257949"/>
                  </a:cubicBezTo>
                  <a:cubicBezTo>
                    <a:pt x="242630" y="192865"/>
                    <a:pt x="197939" y="175772"/>
                    <a:pt x="145709" y="165534"/>
                  </a:cubicBezTo>
                  <a:lnTo>
                    <a:pt x="145709" y="72912"/>
                  </a:lnTo>
                  <a:cubicBezTo>
                    <a:pt x="166901" y="77526"/>
                    <a:pt x="183014" y="94789"/>
                    <a:pt x="186161" y="116247"/>
                  </a:cubicBezTo>
                  <a:lnTo>
                    <a:pt x="188351" y="126113"/>
                  </a:lnTo>
                  <a:lnTo>
                    <a:pt x="236179" y="126113"/>
                  </a:lnTo>
                  <a:lnTo>
                    <a:pt x="233760" y="111475"/>
                  </a:lnTo>
                  <a:cubicBezTo>
                    <a:pt x="228205" y="66119"/>
                    <a:pt x="191294" y="31056"/>
                    <a:pt x="145712" y="27840"/>
                  </a:cubicBezTo>
                  <a:lnTo>
                    <a:pt x="145712" y="0"/>
                  </a:lnTo>
                  <a:lnTo>
                    <a:pt x="98230" y="0"/>
                  </a:lnTo>
                  <a:lnTo>
                    <a:pt x="98230" y="27215"/>
                  </a:lnTo>
                  <a:cubicBezTo>
                    <a:pt x="54211" y="34164"/>
                    <a:pt x="10922" y="63207"/>
                    <a:pt x="10922" y="115297"/>
                  </a:cubicBezTo>
                  <a:cubicBezTo>
                    <a:pt x="10922" y="170444"/>
                    <a:pt x="44043" y="190757"/>
                    <a:pt x="98230" y="203125"/>
                  </a:cubicBezTo>
                  <a:lnTo>
                    <a:pt x="98230" y="306958"/>
                  </a:lnTo>
                  <a:cubicBezTo>
                    <a:pt x="71517" y="301444"/>
                    <a:pt x="51616" y="279012"/>
                    <a:pt x="49322" y="251835"/>
                  </a:cubicBezTo>
                  <a:close/>
                  <a:moveTo>
                    <a:pt x="98227" y="72033"/>
                  </a:moveTo>
                  <a:lnTo>
                    <a:pt x="98227" y="155621"/>
                  </a:lnTo>
                  <a:cubicBezTo>
                    <a:pt x="64226" y="146056"/>
                    <a:pt x="57742" y="134012"/>
                    <a:pt x="57742" y="114186"/>
                  </a:cubicBezTo>
                  <a:cubicBezTo>
                    <a:pt x="58729" y="91957"/>
                    <a:pt x="76056" y="73914"/>
                    <a:pt x="98227" y="72032"/>
                  </a:cubicBezTo>
                  <a:close/>
                  <a:moveTo>
                    <a:pt x="145709" y="309299"/>
                  </a:moveTo>
                  <a:lnTo>
                    <a:pt x="145709" y="213131"/>
                  </a:lnTo>
                  <a:cubicBezTo>
                    <a:pt x="183659" y="222395"/>
                    <a:pt x="194591" y="233884"/>
                    <a:pt x="194591" y="260287"/>
                  </a:cubicBezTo>
                  <a:cubicBezTo>
                    <a:pt x="194591" y="293292"/>
                    <a:pt x="170352" y="305452"/>
                    <a:pt x="145709" y="309297"/>
                  </a:cubicBezTo>
                  <a:close/>
                </a:path>
              </a:pathLst>
            </a:custGeom>
            <a:solidFill>
              <a:srgbClr val="7823DC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1628A19-C925-C771-7C66-7DC5B1BE615A}"/>
              </a:ext>
            </a:extLst>
          </p:cNvPr>
          <p:cNvGrpSpPr>
            <a:grpSpLocks noChangeAspect="1"/>
          </p:cNvGrpSpPr>
          <p:nvPr/>
        </p:nvGrpSpPr>
        <p:grpSpPr>
          <a:xfrm>
            <a:off x="865156" y="6188932"/>
            <a:ext cx="533102" cy="498602"/>
            <a:chOff x="8004522" y="2333618"/>
            <a:chExt cx="758000" cy="70894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307F7C-F71E-D5D9-AF0C-49FF736BC479}"/>
                </a:ext>
              </a:extLst>
            </p:cNvPr>
            <p:cNvSpPr/>
            <p:nvPr/>
          </p:nvSpPr>
          <p:spPr>
            <a:xfrm>
              <a:off x="8383213" y="2547791"/>
              <a:ext cx="379309" cy="494772"/>
            </a:xfrm>
            <a:custGeom>
              <a:avLst/>
              <a:gdLst>
                <a:gd name="connsiteX0" fmla="*/ 297576 w 379309"/>
                <a:gd name="connsiteY0" fmla="*/ 0 h 494772"/>
                <a:gd name="connsiteX1" fmla="*/ 234253 w 379309"/>
                <a:gd name="connsiteY1" fmla="*/ 161643 h 494772"/>
                <a:gd name="connsiteX2" fmla="*/ 196106 w 379309"/>
                <a:gd name="connsiteY2" fmla="*/ 130884 h 494772"/>
                <a:gd name="connsiteX3" fmla="*/ 148022 w 379309"/>
                <a:gd name="connsiteY3" fmla="*/ 206530 h 494772"/>
                <a:gd name="connsiteX4" fmla="*/ 66079 w 379309"/>
                <a:gd name="connsiteY4" fmla="*/ 256651 h 494772"/>
                <a:gd name="connsiteX5" fmla="*/ 53293 w 379309"/>
                <a:gd name="connsiteY5" fmla="*/ 324421 h 494772"/>
                <a:gd name="connsiteX6" fmla="*/ 0 w 379309"/>
                <a:gd name="connsiteY6" fmla="*/ 390526 h 494772"/>
                <a:gd name="connsiteX7" fmla="*/ 129285 w 379309"/>
                <a:gd name="connsiteY7" fmla="*/ 494773 h 494772"/>
                <a:gd name="connsiteX8" fmla="*/ 183159 w 379309"/>
                <a:gd name="connsiteY8" fmla="*/ 427954 h 494772"/>
                <a:gd name="connsiteX9" fmla="*/ 322450 w 379309"/>
                <a:gd name="connsiteY9" fmla="*/ 350619 h 494772"/>
                <a:gd name="connsiteX10" fmla="*/ 375027 w 379309"/>
                <a:gd name="connsiteY10" fmla="*/ 88570 h 494772"/>
                <a:gd name="connsiteX11" fmla="*/ 379310 w 379309"/>
                <a:gd name="connsiteY11" fmla="*/ 65941 h 494772"/>
                <a:gd name="connsiteX12" fmla="*/ 185080 w 379309"/>
                <a:gd name="connsiteY12" fmla="*/ 274833 h 494772"/>
                <a:gd name="connsiteX13" fmla="*/ 220426 w 379309"/>
                <a:gd name="connsiteY13" fmla="*/ 303299 h 494772"/>
                <a:gd name="connsiteX14" fmla="*/ 253801 w 379309"/>
                <a:gd name="connsiteY14" fmla="*/ 241691 h 494772"/>
                <a:gd name="connsiteX15" fmla="*/ 256858 w 379309"/>
                <a:gd name="connsiteY15" fmla="*/ 235761 h 494772"/>
                <a:gd name="connsiteX16" fmla="*/ 256279 w 379309"/>
                <a:gd name="connsiteY16" fmla="*/ 235180 h 494772"/>
                <a:gd name="connsiteX17" fmla="*/ 318096 w 379309"/>
                <a:gd name="connsiteY17" fmla="*/ 77406 h 494772"/>
                <a:gd name="connsiteX18" fmla="*/ 327476 w 379309"/>
                <a:gd name="connsiteY18" fmla="*/ 84979 h 494772"/>
                <a:gd name="connsiteX19" fmla="*/ 280229 w 379309"/>
                <a:gd name="connsiteY19" fmla="*/ 319604 h 494772"/>
                <a:gd name="connsiteX20" fmla="*/ 153790 w 379309"/>
                <a:gd name="connsiteY20" fmla="*/ 389969 h 494772"/>
                <a:gd name="connsiteX21" fmla="*/ 122127 w 379309"/>
                <a:gd name="connsiteY21" fmla="*/ 428184 h 494772"/>
                <a:gd name="connsiteX22" fmla="*/ 66562 w 379309"/>
                <a:gd name="connsiteY22" fmla="*/ 383368 h 494772"/>
                <a:gd name="connsiteX23" fmla="*/ 96209 w 379309"/>
                <a:gd name="connsiteY23" fmla="*/ 346635 h 494772"/>
                <a:gd name="connsiteX24" fmla="*/ 108718 w 379309"/>
                <a:gd name="connsiteY24" fmla="*/ 286089 h 494772"/>
                <a:gd name="connsiteX25" fmla="*/ 180308 w 379309"/>
                <a:gd name="connsiteY25" fmla="*/ 242293 h 494772"/>
                <a:gd name="connsiteX26" fmla="*/ 207640 w 379309"/>
                <a:gd name="connsiteY26" fmla="*/ 201018 h 494772"/>
                <a:gd name="connsiteX27" fmla="*/ 217900 w 379309"/>
                <a:gd name="connsiteY27" fmla="*/ 209264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09" h="494772">
                  <a:moveTo>
                    <a:pt x="297576" y="0"/>
                  </a:moveTo>
                  <a:lnTo>
                    <a:pt x="234253" y="161643"/>
                  </a:lnTo>
                  <a:lnTo>
                    <a:pt x="196106" y="130884"/>
                  </a:lnTo>
                  <a:lnTo>
                    <a:pt x="148022" y="206530"/>
                  </a:lnTo>
                  <a:lnTo>
                    <a:pt x="66079" y="256651"/>
                  </a:lnTo>
                  <a:lnTo>
                    <a:pt x="53293" y="324421"/>
                  </a:lnTo>
                  <a:lnTo>
                    <a:pt x="0" y="390526"/>
                  </a:lnTo>
                  <a:lnTo>
                    <a:pt x="129285" y="494773"/>
                  </a:lnTo>
                  <a:lnTo>
                    <a:pt x="183159" y="427954"/>
                  </a:lnTo>
                  <a:lnTo>
                    <a:pt x="322450" y="350619"/>
                  </a:lnTo>
                  <a:lnTo>
                    <a:pt x="375027" y="88570"/>
                  </a:lnTo>
                  <a:lnTo>
                    <a:pt x="379310" y="65941"/>
                  </a:lnTo>
                  <a:close/>
                  <a:moveTo>
                    <a:pt x="185080" y="274833"/>
                  </a:moveTo>
                  <a:lnTo>
                    <a:pt x="220426" y="303299"/>
                  </a:lnTo>
                  <a:lnTo>
                    <a:pt x="253801" y="241691"/>
                  </a:lnTo>
                  <a:lnTo>
                    <a:pt x="256858" y="235761"/>
                  </a:lnTo>
                  <a:lnTo>
                    <a:pt x="256279" y="235180"/>
                  </a:lnTo>
                  <a:lnTo>
                    <a:pt x="318096" y="77406"/>
                  </a:lnTo>
                  <a:lnTo>
                    <a:pt x="327476" y="84979"/>
                  </a:lnTo>
                  <a:lnTo>
                    <a:pt x="280229" y="319604"/>
                  </a:lnTo>
                  <a:lnTo>
                    <a:pt x="153790" y="389969"/>
                  </a:lnTo>
                  <a:lnTo>
                    <a:pt x="122127" y="428184"/>
                  </a:lnTo>
                  <a:lnTo>
                    <a:pt x="66562" y="383368"/>
                  </a:lnTo>
                  <a:lnTo>
                    <a:pt x="96209" y="346635"/>
                  </a:lnTo>
                  <a:lnTo>
                    <a:pt x="108718" y="286089"/>
                  </a:lnTo>
                  <a:lnTo>
                    <a:pt x="180308" y="242293"/>
                  </a:lnTo>
                  <a:lnTo>
                    <a:pt x="207640" y="201018"/>
                  </a:lnTo>
                  <a:lnTo>
                    <a:pt x="217900" y="20926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8473E2-FAAE-7627-9CBF-FA89554440AF}"/>
                </a:ext>
              </a:extLst>
            </p:cNvPr>
            <p:cNvSpPr/>
            <p:nvPr/>
          </p:nvSpPr>
          <p:spPr>
            <a:xfrm>
              <a:off x="8004522" y="2547791"/>
              <a:ext cx="379314" cy="494772"/>
            </a:xfrm>
            <a:custGeom>
              <a:avLst/>
              <a:gdLst>
                <a:gd name="connsiteX0" fmla="*/ 326020 w 379314"/>
                <a:gd name="connsiteY0" fmla="*/ 324421 h 494772"/>
                <a:gd name="connsiteX1" fmla="*/ 313189 w 379314"/>
                <a:gd name="connsiteY1" fmla="*/ 256651 h 494772"/>
                <a:gd name="connsiteX2" fmla="*/ 231291 w 379314"/>
                <a:gd name="connsiteY2" fmla="*/ 206530 h 494772"/>
                <a:gd name="connsiteX3" fmla="*/ 183161 w 379314"/>
                <a:gd name="connsiteY3" fmla="*/ 130886 h 494772"/>
                <a:gd name="connsiteX4" fmla="*/ 145060 w 379314"/>
                <a:gd name="connsiteY4" fmla="*/ 161645 h 494772"/>
                <a:gd name="connsiteX5" fmla="*/ 81760 w 379314"/>
                <a:gd name="connsiteY5" fmla="*/ 0 h 494772"/>
                <a:gd name="connsiteX6" fmla="*/ 0 w 379314"/>
                <a:gd name="connsiteY6" fmla="*/ 65941 h 494772"/>
                <a:gd name="connsiteX7" fmla="*/ 56074 w 379314"/>
                <a:gd name="connsiteY7" fmla="*/ 346587 h 494772"/>
                <a:gd name="connsiteX8" fmla="*/ 56861 w 379314"/>
                <a:gd name="connsiteY8" fmla="*/ 350617 h 494772"/>
                <a:gd name="connsiteX9" fmla="*/ 196154 w 379314"/>
                <a:gd name="connsiteY9" fmla="*/ 427954 h 494772"/>
                <a:gd name="connsiteX10" fmla="*/ 250027 w 379314"/>
                <a:gd name="connsiteY10" fmla="*/ 494773 h 494772"/>
                <a:gd name="connsiteX11" fmla="*/ 379315 w 379314"/>
                <a:gd name="connsiteY11" fmla="*/ 390526 h 494772"/>
                <a:gd name="connsiteX12" fmla="*/ 158888 w 379314"/>
                <a:gd name="connsiteY12" fmla="*/ 303299 h 494772"/>
                <a:gd name="connsiteX13" fmla="*/ 194232 w 379314"/>
                <a:gd name="connsiteY13" fmla="*/ 274833 h 494772"/>
                <a:gd name="connsiteX14" fmla="*/ 165141 w 379314"/>
                <a:gd name="connsiteY14" fmla="*/ 218946 h 494772"/>
                <a:gd name="connsiteX15" fmla="*/ 161435 w 379314"/>
                <a:gd name="connsiteY15" fmla="*/ 209264 h 494772"/>
                <a:gd name="connsiteX16" fmla="*/ 171673 w 379314"/>
                <a:gd name="connsiteY16" fmla="*/ 200994 h 494772"/>
                <a:gd name="connsiteX17" fmla="*/ 196131 w 379314"/>
                <a:gd name="connsiteY17" fmla="*/ 239466 h 494772"/>
                <a:gd name="connsiteX18" fmla="*/ 270571 w 379314"/>
                <a:gd name="connsiteY18" fmla="*/ 286089 h 494772"/>
                <a:gd name="connsiteX19" fmla="*/ 281296 w 379314"/>
                <a:gd name="connsiteY19" fmla="*/ 342695 h 494772"/>
                <a:gd name="connsiteX20" fmla="*/ 312726 w 379314"/>
                <a:gd name="connsiteY20" fmla="*/ 383368 h 494772"/>
                <a:gd name="connsiteX21" fmla="*/ 257161 w 379314"/>
                <a:gd name="connsiteY21" fmla="*/ 428184 h 494772"/>
                <a:gd name="connsiteX22" fmla="*/ 228117 w 379314"/>
                <a:gd name="connsiteY22" fmla="*/ 392169 h 494772"/>
                <a:gd name="connsiteX23" fmla="*/ 99085 w 379314"/>
                <a:gd name="connsiteY23" fmla="*/ 319604 h 494772"/>
                <a:gd name="connsiteX24" fmla="*/ 51836 w 379314"/>
                <a:gd name="connsiteY24" fmla="*/ 84958 h 494772"/>
                <a:gd name="connsiteX25" fmla="*/ 61216 w 379314"/>
                <a:gd name="connsiteY25" fmla="*/ 77406 h 494772"/>
                <a:gd name="connsiteX26" fmla="*/ 123010 w 379314"/>
                <a:gd name="connsiteY26" fmla="*/ 235180 h 494772"/>
                <a:gd name="connsiteX27" fmla="*/ 122339 w 379314"/>
                <a:gd name="connsiteY27" fmla="*/ 235851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14" h="494772">
                  <a:moveTo>
                    <a:pt x="326020" y="324421"/>
                  </a:moveTo>
                  <a:lnTo>
                    <a:pt x="313189" y="256651"/>
                  </a:lnTo>
                  <a:lnTo>
                    <a:pt x="231291" y="206530"/>
                  </a:lnTo>
                  <a:lnTo>
                    <a:pt x="183161" y="130886"/>
                  </a:lnTo>
                  <a:lnTo>
                    <a:pt x="145060" y="161645"/>
                  </a:lnTo>
                  <a:lnTo>
                    <a:pt x="81760" y="0"/>
                  </a:lnTo>
                  <a:lnTo>
                    <a:pt x="0" y="65941"/>
                  </a:lnTo>
                  <a:lnTo>
                    <a:pt x="56074" y="346587"/>
                  </a:lnTo>
                  <a:lnTo>
                    <a:pt x="56861" y="350617"/>
                  </a:lnTo>
                  <a:lnTo>
                    <a:pt x="196154" y="427954"/>
                  </a:lnTo>
                  <a:lnTo>
                    <a:pt x="250027" y="494773"/>
                  </a:lnTo>
                  <a:lnTo>
                    <a:pt x="379315" y="390526"/>
                  </a:lnTo>
                  <a:close/>
                  <a:moveTo>
                    <a:pt x="158888" y="303299"/>
                  </a:moveTo>
                  <a:lnTo>
                    <a:pt x="194232" y="274833"/>
                  </a:lnTo>
                  <a:lnTo>
                    <a:pt x="165141" y="218946"/>
                  </a:lnTo>
                  <a:lnTo>
                    <a:pt x="161435" y="209264"/>
                  </a:lnTo>
                  <a:lnTo>
                    <a:pt x="171673" y="200994"/>
                  </a:lnTo>
                  <a:lnTo>
                    <a:pt x="196131" y="239466"/>
                  </a:lnTo>
                  <a:lnTo>
                    <a:pt x="270571" y="286089"/>
                  </a:lnTo>
                  <a:lnTo>
                    <a:pt x="281296" y="342695"/>
                  </a:lnTo>
                  <a:lnTo>
                    <a:pt x="312726" y="383368"/>
                  </a:lnTo>
                  <a:lnTo>
                    <a:pt x="257161" y="428184"/>
                  </a:lnTo>
                  <a:lnTo>
                    <a:pt x="228117" y="392169"/>
                  </a:lnTo>
                  <a:lnTo>
                    <a:pt x="99085" y="319604"/>
                  </a:lnTo>
                  <a:lnTo>
                    <a:pt x="51836" y="84958"/>
                  </a:lnTo>
                  <a:lnTo>
                    <a:pt x="61216" y="77406"/>
                  </a:lnTo>
                  <a:lnTo>
                    <a:pt x="123010" y="235180"/>
                  </a:lnTo>
                  <a:lnTo>
                    <a:pt x="122339" y="235851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E9F693-AF8B-A81F-D0B1-268998EDB3F3}"/>
                </a:ext>
              </a:extLst>
            </p:cNvPr>
            <p:cNvSpPr/>
            <p:nvPr/>
          </p:nvSpPr>
          <p:spPr>
            <a:xfrm>
              <a:off x="8170682" y="2333618"/>
              <a:ext cx="424802" cy="429503"/>
            </a:xfrm>
            <a:custGeom>
              <a:avLst/>
              <a:gdLst>
                <a:gd name="connsiteX0" fmla="*/ 212436 w 424802"/>
                <a:gd name="connsiteY0" fmla="*/ 429504 h 429503"/>
                <a:gd name="connsiteX1" fmla="*/ 0 w 424802"/>
                <a:gd name="connsiteY1" fmla="*/ 115506 h 429503"/>
                <a:gd name="connsiteX2" fmla="*/ 62049 w 424802"/>
                <a:gd name="connsiteY2" fmla="*/ 0 h 429503"/>
                <a:gd name="connsiteX3" fmla="*/ 362753 w 424802"/>
                <a:gd name="connsiteY3" fmla="*/ 0 h 429503"/>
                <a:gd name="connsiteX4" fmla="*/ 424803 w 424802"/>
                <a:gd name="connsiteY4" fmla="*/ 115506 h 429503"/>
                <a:gd name="connsiteX5" fmla="*/ 55356 w 424802"/>
                <a:gd name="connsiteY5" fmla="*/ 112680 h 429503"/>
                <a:gd name="connsiteX6" fmla="*/ 212436 w 424802"/>
                <a:gd name="connsiteY6" fmla="*/ 344826 h 429503"/>
                <a:gd name="connsiteX7" fmla="*/ 369446 w 424802"/>
                <a:gd name="connsiteY7" fmla="*/ 112680 h 429503"/>
                <a:gd name="connsiteX8" fmla="*/ 334404 w 424802"/>
                <a:gd name="connsiteY8" fmla="*/ 47434 h 429503"/>
                <a:gd name="connsiteX9" fmla="*/ 90399 w 424802"/>
                <a:gd name="connsiteY9" fmla="*/ 47434 h 4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802" h="429503">
                  <a:moveTo>
                    <a:pt x="212436" y="429504"/>
                  </a:moveTo>
                  <a:lnTo>
                    <a:pt x="0" y="115506"/>
                  </a:lnTo>
                  <a:lnTo>
                    <a:pt x="62049" y="0"/>
                  </a:lnTo>
                  <a:lnTo>
                    <a:pt x="362753" y="0"/>
                  </a:lnTo>
                  <a:lnTo>
                    <a:pt x="424803" y="115506"/>
                  </a:lnTo>
                  <a:close/>
                  <a:moveTo>
                    <a:pt x="55356" y="112680"/>
                  </a:moveTo>
                  <a:lnTo>
                    <a:pt x="212436" y="344826"/>
                  </a:lnTo>
                  <a:lnTo>
                    <a:pt x="369446" y="112680"/>
                  </a:lnTo>
                  <a:lnTo>
                    <a:pt x="334404" y="47434"/>
                  </a:lnTo>
                  <a:lnTo>
                    <a:pt x="90399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1957164-1F0C-C4FA-0029-CE0170803CC5}"/>
                </a:ext>
              </a:extLst>
            </p:cNvPr>
            <p:cNvSpPr/>
            <p:nvPr/>
          </p:nvSpPr>
          <p:spPr>
            <a:xfrm>
              <a:off x="8198360" y="2423994"/>
              <a:ext cx="369445" cy="47434"/>
            </a:xfrm>
            <a:custGeom>
              <a:avLst/>
              <a:gdLst>
                <a:gd name="connsiteX0" fmla="*/ 0 w 369445"/>
                <a:gd name="connsiteY0" fmla="*/ 0 h 47434"/>
                <a:gd name="connsiteX1" fmla="*/ 369446 w 369445"/>
                <a:gd name="connsiteY1" fmla="*/ 0 h 47434"/>
                <a:gd name="connsiteX2" fmla="*/ 369446 w 369445"/>
                <a:gd name="connsiteY2" fmla="*/ 47434 h 47434"/>
                <a:gd name="connsiteX3" fmla="*/ 0 w 369445"/>
                <a:gd name="connsiteY3" fmla="*/ 47434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445" h="47434">
                  <a:moveTo>
                    <a:pt x="0" y="0"/>
                  </a:moveTo>
                  <a:lnTo>
                    <a:pt x="369446" y="0"/>
                  </a:lnTo>
                  <a:lnTo>
                    <a:pt x="369446" y="47434"/>
                  </a:lnTo>
                  <a:lnTo>
                    <a:pt x="0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2F930E3-ABF1-10DD-B131-F9F7E543BBD9}"/>
                </a:ext>
              </a:extLst>
            </p:cNvPr>
            <p:cNvSpPr/>
            <p:nvPr/>
          </p:nvSpPr>
          <p:spPr>
            <a:xfrm rot="20730569">
              <a:off x="8324127" y="2443224"/>
              <a:ext cx="47412" cy="282045"/>
            </a:xfrm>
            <a:custGeom>
              <a:avLst/>
              <a:gdLst>
                <a:gd name="connsiteX0" fmla="*/ 0 w 47412"/>
                <a:gd name="connsiteY0" fmla="*/ 0 h 282045"/>
                <a:gd name="connsiteX1" fmla="*/ 47413 w 47412"/>
                <a:gd name="connsiteY1" fmla="*/ 0 h 282045"/>
                <a:gd name="connsiteX2" fmla="*/ 47413 w 47412"/>
                <a:gd name="connsiteY2" fmla="*/ 282046 h 282045"/>
                <a:gd name="connsiteX3" fmla="*/ 0 w 47412"/>
                <a:gd name="connsiteY3" fmla="*/ 282046 h 28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12" h="282045">
                  <a:moveTo>
                    <a:pt x="0" y="0"/>
                  </a:moveTo>
                  <a:lnTo>
                    <a:pt x="47413" y="0"/>
                  </a:lnTo>
                  <a:lnTo>
                    <a:pt x="47413" y="282046"/>
                  </a:lnTo>
                  <a:lnTo>
                    <a:pt x="0" y="282046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77EAE76-3574-C430-2756-D650999761E5}"/>
                </a:ext>
              </a:extLst>
            </p:cNvPr>
            <p:cNvSpPr/>
            <p:nvPr/>
          </p:nvSpPr>
          <p:spPr>
            <a:xfrm rot="17069056">
              <a:off x="8277336" y="2560539"/>
              <a:ext cx="282045" cy="47412"/>
            </a:xfrm>
            <a:custGeom>
              <a:avLst/>
              <a:gdLst>
                <a:gd name="connsiteX0" fmla="*/ 0 w 282045"/>
                <a:gd name="connsiteY0" fmla="*/ 0 h 47412"/>
                <a:gd name="connsiteX1" fmla="*/ 282045 w 282045"/>
                <a:gd name="connsiteY1" fmla="*/ 0 h 47412"/>
                <a:gd name="connsiteX2" fmla="*/ 282045 w 282045"/>
                <a:gd name="connsiteY2" fmla="*/ 47413 h 47412"/>
                <a:gd name="connsiteX3" fmla="*/ 0 w 282045"/>
                <a:gd name="connsiteY3" fmla="*/ 47413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45" h="47412">
                  <a:moveTo>
                    <a:pt x="0" y="0"/>
                  </a:moveTo>
                  <a:lnTo>
                    <a:pt x="282045" y="0"/>
                  </a:lnTo>
                  <a:lnTo>
                    <a:pt x="282045" y="47413"/>
                  </a:lnTo>
                  <a:lnTo>
                    <a:pt x="0" y="47413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516DDAC-3927-C704-3DE2-5AB0A0CAF4D8}"/>
                </a:ext>
              </a:extLst>
            </p:cNvPr>
            <p:cNvSpPr/>
            <p:nvPr/>
          </p:nvSpPr>
          <p:spPr>
            <a:xfrm rot="18478685">
              <a:off x="8290481" y="2378799"/>
              <a:ext cx="114655" cy="47424"/>
            </a:xfrm>
            <a:custGeom>
              <a:avLst/>
              <a:gdLst>
                <a:gd name="connsiteX0" fmla="*/ 0 w 114655"/>
                <a:gd name="connsiteY0" fmla="*/ 0 h 47424"/>
                <a:gd name="connsiteX1" fmla="*/ 114656 w 114655"/>
                <a:gd name="connsiteY1" fmla="*/ 0 h 47424"/>
                <a:gd name="connsiteX2" fmla="*/ 114656 w 114655"/>
                <a:gd name="connsiteY2" fmla="*/ 47425 h 47424"/>
                <a:gd name="connsiteX3" fmla="*/ 0 w 114655"/>
                <a:gd name="connsiteY3" fmla="*/ 47425 h 4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55" h="47424">
                  <a:moveTo>
                    <a:pt x="0" y="0"/>
                  </a:moveTo>
                  <a:lnTo>
                    <a:pt x="114656" y="0"/>
                  </a:lnTo>
                  <a:lnTo>
                    <a:pt x="114656" y="47425"/>
                  </a:lnTo>
                  <a:lnTo>
                    <a:pt x="0" y="47425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B4AA782-849E-3298-2918-2654F19BE8A5}"/>
                </a:ext>
              </a:extLst>
            </p:cNvPr>
            <p:cNvSpPr/>
            <p:nvPr/>
          </p:nvSpPr>
          <p:spPr>
            <a:xfrm rot="19321839">
              <a:off x="8394657" y="2345178"/>
              <a:ext cx="47424" cy="114669"/>
            </a:xfrm>
            <a:custGeom>
              <a:avLst/>
              <a:gdLst>
                <a:gd name="connsiteX0" fmla="*/ 0 w 47424"/>
                <a:gd name="connsiteY0" fmla="*/ 0 h 114669"/>
                <a:gd name="connsiteX1" fmla="*/ 47425 w 47424"/>
                <a:gd name="connsiteY1" fmla="*/ 0 h 114669"/>
                <a:gd name="connsiteX2" fmla="*/ 47425 w 47424"/>
                <a:gd name="connsiteY2" fmla="*/ 114670 h 114669"/>
                <a:gd name="connsiteX3" fmla="*/ 0 w 47424"/>
                <a:gd name="connsiteY3" fmla="*/ 114670 h 1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4" h="114669">
                  <a:moveTo>
                    <a:pt x="0" y="0"/>
                  </a:moveTo>
                  <a:lnTo>
                    <a:pt x="47425" y="0"/>
                  </a:lnTo>
                  <a:lnTo>
                    <a:pt x="47425" y="114670"/>
                  </a:lnTo>
                  <a:lnTo>
                    <a:pt x="0" y="114670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18805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1210592-4E1E-24E4-0DC5-68C46A592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9374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1210592-4E1E-24E4-0DC5-68C46A592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034A0D-DBF1-3D93-D9AC-AA97DD42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0091737" cy="830997"/>
          </a:xfrm>
        </p:spPr>
        <p:txBody>
          <a:bodyPr vert="horz"/>
          <a:lstStyle/>
          <a:p>
            <a:r>
              <a:rPr lang="en-US" dirty="0"/>
              <a:t>Baseline comparison of the 5 LC case suggests recurring cost reduction, but at a heavy initial investment</a:t>
            </a:r>
            <a:br>
              <a:rPr lang="en-US" dirty="0"/>
            </a:br>
            <a:endParaRPr lang="en-US" dirty="0">
              <a:cs typeface="Arial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431A38B-D416-8086-BD42-6A10554106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856957"/>
              </p:ext>
            </p:extLst>
          </p:nvPr>
        </p:nvGraphicFramePr>
        <p:xfrm>
          <a:off x="228600" y="1828800"/>
          <a:ext cx="8382000" cy="48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002">
                  <a:extLst>
                    <a:ext uri="{9D8B030D-6E8A-4147-A177-3AD203B41FA5}">
                      <a16:colId xmlns:a16="http://schemas.microsoft.com/office/drawing/2014/main" val="3671644703"/>
                    </a:ext>
                  </a:extLst>
                </a:gridCol>
                <a:gridCol w="3513622">
                  <a:extLst>
                    <a:ext uri="{9D8B030D-6E8A-4147-A177-3AD203B41FA5}">
                      <a16:colId xmlns:a16="http://schemas.microsoft.com/office/drawing/2014/main" val="1044714721"/>
                    </a:ext>
                  </a:extLst>
                </a:gridCol>
                <a:gridCol w="3648376">
                  <a:extLst>
                    <a:ext uri="{9D8B030D-6E8A-4147-A177-3AD203B41FA5}">
                      <a16:colId xmlns:a16="http://schemas.microsoft.com/office/drawing/2014/main" val="3042138474"/>
                    </a:ext>
                  </a:extLst>
                </a:gridCol>
              </a:tblGrid>
              <a:tr h="572366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endParaRPr lang="en-US" sz="1400" b="1" spc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5941" marR="35941" marT="71882" marB="71882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chemeClr val="bg1"/>
                      </a:solidFill>
                    </a:lnT>
                    <a:lnB w="28575" cmpd="sng">
                      <a:solidFill>
                        <a:schemeClr val="bg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Miles Travelled (in Million)</a:t>
                      </a:r>
                    </a:p>
                  </a:txBody>
                  <a:tcPr marL="35941" marR="35941" marT="71882" marB="71882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chemeClr val="bg1"/>
                      </a:solidFill>
                    </a:lnT>
                    <a:lnB w="28575" cmpd="sng">
                      <a:solidFill>
                        <a:schemeClr val="bg1"/>
                      </a:solidFill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Cost Incurred (in Million Dollar)</a:t>
                      </a:r>
                    </a:p>
                  </a:txBody>
                  <a:tcPr marL="35941" marR="35941" marT="71882" marB="71882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chemeClr val="bg1"/>
                      </a:solidFill>
                    </a:lnT>
                    <a:lnB w="28575" cmpd="sng">
                      <a:solidFill>
                        <a:schemeClr val="bg1"/>
                      </a:solidFill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41776"/>
                  </a:ext>
                </a:extLst>
              </a:tr>
              <a:tr h="2114117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Optimized for Service</a:t>
                      </a:r>
                    </a:p>
                  </a:txBody>
                  <a:tcPr marL="35941" marR="35941" marT="71882" marB="71882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bg1"/>
                      </a:solidFill>
                    </a:lnT>
                    <a:lnB w="28575" cmpd="sng">
                      <a:solidFill>
                        <a:schemeClr val="bg1"/>
                      </a:solidFill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Char char="–"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35941" marR="35941" marT="71882" marB="71882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bg1"/>
                      </a:solidFill>
                    </a:lnT>
                    <a:lnB w="28575" cmpd="sng">
                      <a:solidFill>
                        <a:schemeClr val="bg1"/>
                      </a:solidFill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Char char="–"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35941" marR="35941" marT="71882" marB="71882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bg1"/>
                      </a:solidFill>
                    </a:lnT>
                    <a:lnB w="28575" cmpd="sng">
                      <a:solidFill>
                        <a:schemeClr val="bg1"/>
                      </a:solidFill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99065"/>
                  </a:ext>
                </a:extLst>
              </a:tr>
              <a:tr h="2114117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spc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Optimized for Cost</a:t>
                      </a:r>
                    </a:p>
                  </a:txBody>
                  <a:tcPr marL="35941" marR="35941" marT="71882" marB="71882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bg1"/>
                      </a:solidFill>
                    </a:lnT>
                    <a:lnB w="28575" cmpd="sng">
                      <a:solidFill>
                        <a:schemeClr val="bg1"/>
                      </a:solidFill>
                    </a:lnB>
                    <a:solidFill>
                      <a:srgbClr val="D2D2D2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Char char="–"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35941" marR="35941" marT="71882" marB="71882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bg1"/>
                      </a:solidFill>
                    </a:lnT>
                    <a:lnB w="28575" cmpd="sng">
                      <a:solidFill>
                        <a:schemeClr val="bg1"/>
                      </a:solidFill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Char char="–"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E1E1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35941" marR="35941" marT="71882" marB="71882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bg1"/>
                      </a:solidFill>
                    </a:lnT>
                    <a:lnB w="28575" cmpd="sng">
                      <a:solidFill>
                        <a:schemeClr val="bg1"/>
                      </a:solidFill>
                    </a:lnB>
                    <a:solidFill>
                      <a:srgbClr val="D2D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14659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B60F101-96DD-4C9E-2C9D-62EE8541ADAB}"/>
              </a:ext>
            </a:extLst>
          </p:cNvPr>
          <p:cNvSpPr/>
          <p:nvPr/>
        </p:nvSpPr>
        <p:spPr>
          <a:xfrm>
            <a:off x="8866090" y="1524000"/>
            <a:ext cx="3325910" cy="533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CA01A42-3A53-BAEA-529B-90095F3D8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1844189"/>
            <a:ext cx="22785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Key Insights:</a:t>
            </a:r>
            <a:endParaRPr lang="en-US" altLang="en-US" sz="1600" kern="0">
              <a:solidFill>
                <a:schemeClr val="tx2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E12976-223B-E1A0-3C22-9CCE3A826CC7}"/>
              </a:ext>
            </a:extLst>
          </p:cNvPr>
          <p:cNvGrpSpPr>
            <a:grpSpLocks noChangeAspect="1"/>
          </p:cNvGrpSpPr>
          <p:nvPr/>
        </p:nvGrpSpPr>
        <p:grpSpPr>
          <a:xfrm>
            <a:off x="9091181" y="1768346"/>
            <a:ext cx="533102" cy="498602"/>
            <a:chOff x="8004522" y="2333618"/>
            <a:chExt cx="758000" cy="70894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86C22E-3BA1-5B9C-D984-CD581CD04216}"/>
                </a:ext>
              </a:extLst>
            </p:cNvPr>
            <p:cNvSpPr/>
            <p:nvPr/>
          </p:nvSpPr>
          <p:spPr>
            <a:xfrm>
              <a:off x="8383213" y="2547791"/>
              <a:ext cx="379309" cy="494772"/>
            </a:xfrm>
            <a:custGeom>
              <a:avLst/>
              <a:gdLst>
                <a:gd name="connsiteX0" fmla="*/ 297576 w 379309"/>
                <a:gd name="connsiteY0" fmla="*/ 0 h 494772"/>
                <a:gd name="connsiteX1" fmla="*/ 234253 w 379309"/>
                <a:gd name="connsiteY1" fmla="*/ 161643 h 494772"/>
                <a:gd name="connsiteX2" fmla="*/ 196106 w 379309"/>
                <a:gd name="connsiteY2" fmla="*/ 130884 h 494772"/>
                <a:gd name="connsiteX3" fmla="*/ 148022 w 379309"/>
                <a:gd name="connsiteY3" fmla="*/ 206530 h 494772"/>
                <a:gd name="connsiteX4" fmla="*/ 66079 w 379309"/>
                <a:gd name="connsiteY4" fmla="*/ 256651 h 494772"/>
                <a:gd name="connsiteX5" fmla="*/ 53293 w 379309"/>
                <a:gd name="connsiteY5" fmla="*/ 324421 h 494772"/>
                <a:gd name="connsiteX6" fmla="*/ 0 w 379309"/>
                <a:gd name="connsiteY6" fmla="*/ 390526 h 494772"/>
                <a:gd name="connsiteX7" fmla="*/ 129285 w 379309"/>
                <a:gd name="connsiteY7" fmla="*/ 494773 h 494772"/>
                <a:gd name="connsiteX8" fmla="*/ 183159 w 379309"/>
                <a:gd name="connsiteY8" fmla="*/ 427954 h 494772"/>
                <a:gd name="connsiteX9" fmla="*/ 322450 w 379309"/>
                <a:gd name="connsiteY9" fmla="*/ 350619 h 494772"/>
                <a:gd name="connsiteX10" fmla="*/ 375027 w 379309"/>
                <a:gd name="connsiteY10" fmla="*/ 88570 h 494772"/>
                <a:gd name="connsiteX11" fmla="*/ 379310 w 379309"/>
                <a:gd name="connsiteY11" fmla="*/ 65941 h 494772"/>
                <a:gd name="connsiteX12" fmla="*/ 185080 w 379309"/>
                <a:gd name="connsiteY12" fmla="*/ 274833 h 494772"/>
                <a:gd name="connsiteX13" fmla="*/ 220426 w 379309"/>
                <a:gd name="connsiteY13" fmla="*/ 303299 h 494772"/>
                <a:gd name="connsiteX14" fmla="*/ 253801 w 379309"/>
                <a:gd name="connsiteY14" fmla="*/ 241691 h 494772"/>
                <a:gd name="connsiteX15" fmla="*/ 256858 w 379309"/>
                <a:gd name="connsiteY15" fmla="*/ 235761 h 494772"/>
                <a:gd name="connsiteX16" fmla="*/ 256279 w 379309"/>
                <a:gd name="connsiteY16" fmla="*/ 235180 h 494772"/>
                <a:gd name="connsiteX17" fmla="*/ 318096 w 379309"/>
                <a:gd name="connsiteY17" fmla="*/ 77406 h 494772"/>
                <a:gd name="connsiteX18" fmla="*/ 327476 w 379309"/>
                <a:gd name="connsiteY18" fmla="*/ 84979 h 494772"/>
                <a:gd name="connsiteX19" fmla="*/ 280229 w 379309"/>
                <a:gd name="connsiteY19" fmla="*/ 319604 h 494772"/>
                <a:gd name="connsiteX20" fmla="*/ 153790 w 379309"/>
                <a:gd name="connsiteY20" fmla="*/ 389969 h 494772"/>
                <a:gd name="connsiteX21" fmla="*/ 122127 w 379309"/>
                <a:gd name="connsiteY21" fmla="*/ 428184 h 494772"/>
                <a:gd name="connsiteX22" fmla="*/ 66562 w 379309"/>
                <a:gd name="connsiteY22" fmla="*/ 383368 h 494772"/>
                <a:gd name="connsiteX23" fmla="*/ 96209 w 379309"/>
                <a:gd name="connsiteY23" fmla="*/ 346635 h 494772"/>
                <a:gd name="connsiteX24" fmla="*/ 108718 w 379309"/>
                <a:gd name="connsiteY24" fmla="*/ 286089 h 494772"/>
                <a:gd name="connsiteX25" fmla="*/ 180308 w 379309"/>
                <a:gd name="connsiteY25" fmla="*/ 242293 h 494772"/>
                <a:gd name="connsiteX26" fmla="*/ 207640 w 379309"/>
                <a:gd name="connsiteY26" fmla="*/ 201018 h 494772"/>
                <a:gd name="connsiteX27" fmla="*/ 217900 w 379309"/>
                <a:gd name="connsiteY27" fmla="*/ 209264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09" h="494772">
                  <a:moveTo>
                    <a:pt x="297576" y="0"/>
                  </a:moveTo>
                  <a:lnTo>
                    <a:pt x="234253" y="161643"/>
                  </a:lnTo>
                  <a:lnTo>
                    <a:pt x="196106" y="130884"/>
                  </a:lnTo>
                  <a:lnTo>
                    <a:pt x="148022" y="206530"/>
                  </a:lnTo>
                  <a:lnTo>
                    <a:pt x="66079" y="256651"/>
                  </a:lnTo>
                  <a:lnTo>
                    <a:pt x="53293" y="324421"/>
                  </a:lnTo>
                  <a:lnTo>
                    <a:pt x="0" y="390526"/>
                  </a:lnTo>
                  <a:lnTo>
                    <a:pt x="129285" y="494773"/>
                  </a:lnTo>
                  <a:lnTo>
                    <a:pt x="183159" y="427954"/>
                  </a:lnTo>
                  <a:lnTo>
                    <a:pt x="322450" y="350619"/>
                  </a:lnTo>
                  <a:lnTo>
                    <a:pt x="375027" y="88570"/>
                  </a:lnTo>
                  <a:lnTo>
                    <a:pt x="379310" y="65941"/>
                  </a:lnTo>
                  <a:close/>
                  <a:moveTo>
                    <a:pt x="185080" y="274833"/>
                  </a:moveTo>
                  <a:lnTo>
                    <a:pt x="220426" y="303299"/>
                  </a:lnTo>
                  <a:lnTo>
                    <a:pt x="253801" y="241691"/>
                  </a:lnTo>
                  <a:lnTo>
                    <a:pt x="256858" y="235761"/>
                  </a:lnTo>
                  <a:lnTo>
                    <a:pt x="256279" y="235180"/>
                  </a:lnTo>
                  <a:lnTo>
                    <a:pt x="318096" y="77406"/>
                  </a:lnTo>
                  <a:lnTo>
                    <a:pt x="327476" y="84979"/>
                  </a:lnTo>
                  <a:lnTo>
                    <a:pt x="280229" y="319604"/>
                  </a:lnTo>
                  <a:lnTo>
                    <a:pt x="153790" y="389969"/>
                  </a:lnTo>
                  <a:lnTo>
                    <a:pt x="122127" y="428184"/>
                  </a:lnTo>
                  <a:lnTo>
                    <a:pt x="66562" y="383368"/>
                  </a:lnTo>
                  <a:lnTo>
                    <a:pt x="96209" y="346635"/>
                  </a:lnTo>
                  <a:lnTo>
                    <a:pt x="108718" y="286089"/>
                  </a:lnTo>
                  <a:lnTo>
                    <a:pt x="180308" y="242293"/>
                  </a:lnTo>
                  <a:lnTo>
                    <a:pt x="207640" y="201018"/>
                  </a:lnTo>
                  <a:lnTo>
                    <a:pt x="217900" y="20926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886EA24-0FA4-66E8-16C2-D826F5CFCE43}"/>
                </a:ext>
              </a:extLst>
            </p:cNvPr>
            <p:cNvSpPr/>
            <p:nvPr/>
          </p:nvSpPr>
          <p:spPr>
            <a:xfrm>
              <a:off x="8004522" y="2547791"/>
              <a:ext cx="379314" cy="494772"/>
            </a:xfrm>
            <a:custGeom>
              <a:avLst/>
              <a:gdLst>
                <a:gd name="connsiteX0" fmla="*/ 326020 w 379314"/>
                <a:gd name="connsiteY0" fmla="*/ 324421 h 494772"/>
                <a:gd name="connsiteX1" fmla="*/ 313189 w 379314"/>
                <a:gd name="connsiteY1" fmla="*/ 256651 h 494772"/>
                <a:gd name="connsiteX2" fmla="*/ 231291 w 379314"/>
                <a:gd name="connsiteY2" fmla="*/ 206530 h 494772"/>
                <a:gd name="connsiteX3" fmla="*/ 183161 w 379314"/>
                <a:gd name="connsiteY3" fmla="*/ 130886 h 494772"/>
                <a:gd name="connsiteX4" fmla="*/ 145060 w 379314"/>
                <a:gd name="connsiteY4" fmla="*/ 161645 h 494772"/>
                <a:gd name="connsiteX5" fmla="*/ 81760 w 379314"/>
                <a:gd name="connsiteY5" fmla="*/ 0 h 494772"/>
                <a:gd name="connsiteX6" fmla="*/ 0 w 379314"/>
                <a:gd name="connsiteY6" fmla="*/ 65941 h 494772"/>
                <a:gd name="connsiteX7" fmla="*/ 56074 w 379314"/>
                <a:gd name="connsiteY7" fmla="*/ 346587 h 494772"/>
                <a:gd name="connsiteX8" fmla="*/ 56861 w 379314"/>
                <a:gd name="connsiteY8" fmla="*/ 350617 h 494772"/>
                <a:gd name="connsiteX9" fmla="*/ 196154 w 379314"/>
                <a:gd name="connsiteY9" fmla="*/ 427954 h 494772"/>
                <a:gd name="connsiteX10" fmla="*/ 250027 w 379314"/>
                <a:gd name="connsiteY10" fmla="*/ 494773 h 494772"/>
                <a:gd name="connsiteX11" fmla="*/ 379315 w 379314"/>
                <a:gd name="connsiteY11" fmla="*/ 390526 h 494772"/>
                <a:gd name="connsiteX12" fmla="*/ 158888 w 379314"/>
                <a:gd name="connsiteY12" fmla="*/ 303299 h 494772"/>
                <a:gd name="connsiteX13" fmla="*/ 194232 w 379314"/>
                <a:gd name="connsiteY13" fmla="*/ 274833 h 494772"/>
                <a:gd name="connsiteX14" fmla="*/ 165141 w 379314"/>
                <a:gd name="connsiteY14" fmla="*/ 218946 h 494772"/>
                <a:gd name="connsiteX15" fmla="*/ 161435 w 379314"/>
                <a:gd name="connsiteY15" fmla="*/ 209264 h 494772"/>
                <a:gd name="connsiteX16" fmla="*/ 171673 w 379314"/>
                <a:gd name="connsiteY16" fmla="*/ 200994 h 494772"/>
                <a:gd name="connsiteX17" fmla="*/ 196131 w 379314"/>
                <a:gd name="connsiteY17" fmla="*/ 239466 h 494772"/>
                <a:gd name="connsiteX18" fmla="*/ 270571 w 379314"/>
                <a:gd name="connsiteY18" fmla="*/ 286089 h 494772"/>
                <a:gd name="connsiteX19" fmla="*/ 281296 w 379314"/>
                <a:gd name="connsiteY19" fmla="*/ 342695 h 494772"/>
                <a:gd name="connsiteX20" fmla="*/ 312726 w 379314"/>
                <a:gd name="connsiteY20" fmla="*/ 383368 h 494772"/>
                <a:gd name="connsiteX21" fmla="*/ 257161 w 379314"/>
                <a:gd name="connsiteY21" fmla="*/ 428184 h 494772"/>
                <a:gd name="connsiteX22" fmla="*/ 228117 w 379314"/>
                <a:gd name="connsiteY22" fmla="*/ 392169 h 494772"/>
                <a:gd name="connsiteX23" fmla="*/ 99085 w 379314"/>
                <a:gd name="connsiteY23" fmla="*/ 319604 h 494772"/>
                <a:gd name="connsiteX24" fmla="*/ 51836 w 379314"/>
                <a:gd name="connsiteY24" fmla="*/ 84958 h 494772"/>
                <a:gd name="connsiteX25" fmla="*/ 61216 w 379314"/>
                <a:gd name="connsiteY25" fmla="*/ 77406 h 494772"/>
                <a:gd name="connsiteX26" fmla="*/ 123010 w 379314"/>
                <a:gd name="connsiteY26" fmla="*/ 235180 h 494772"/>
                <a:gd name="connsiteX27" fmla="*/ 122339 w 379314"/>
                <a:gd name="connsiteY27" fmla="*/ 235851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14" h="494772">
                  <a:moveTo>
                    <a:pt x="326020" y="324421"/>
                  </a:moveTo>
                  <a:lnTo>
                    <a:pt x="313189" y="256651"/>
                  </a:lnTo>
                  <a:lnTo>
                    <a:pt x="231291" y="206530"/>
                  </a:lnTo>
                  <a:lnTo>
                    <a:pt x="183161" y="130886"/>
                  </a:lnTo>
                  <a:lnTo>
                    <a:pt x="145060" y="161645"/>
                  </a:lnTo>
                  <a:lnTo>
                    <a:pt x="81760" y="0"/>
                  </a:lnTo>
                  <a:lnTo>
                    <a:pt x="0" y="65941"/>
                  </a:lnTo>
                  <a:lnTo>
                    <a:pt x="56074" y="346587"/>
                  </a:lnTo>
                  <a:lnTo>
                    <a:pt x="56861" y="350617"/>
                  </a:lnTo>
                  <a:lnTo>
                    <a:pt x="196154" y="427954"/>
                  </a:lnTo>
                  <a:lnTo>
                    <a:pt x="250027" y="494773"/>
                  </a:lnTo>
                  <a:lnTo>
                    <a:pt x="379315" y="390526"/>
                  </a:lnTo>
                  <a:close/>
                  <a:moveTo>
                    <a:pt x="158888" y="303299"/>
                  </a:moveTo>
                  <a:lnTo>
                    <a:pt x="194232" y="274833"/>
                  </a:lnTo>
                  <a:lnTo>
                    <a:pt x="165141" y="218946"/>
                  </a:lnTo>
                  <a:lnTo>
                    <a:pt x="161435" y="209264"/>
                  </a:lnTo>
                  <a:lnTo>
                    <a:pt x="171673" y="200994"/>
                  </a:lnTo>
                  <a:lnTo>
                    <a:pt x="196131" y="239466"/>
                  </a:lnTo>
                  <a:lnTo>
                    <a:pt x="270571" y="286089"/>
                  </a:lnTo>
                  <a:lnTo>
                    <a:pt x="281296" y="342695"/>
                  </a:lnTo>
                  <a:lnTo>
                    <a:pt x="312726" y="383368"/>
                  </a:lnTo>
                  <a:lnTo>
                    <a:pt x="257161" y="428184"/>
                  </a:lnTo>
                  <a:lnTo>
                    <a:pt x="228117" y="392169"/>
                  </a:lnTo>
                  <a:lnTo>
                    <a:pt x="99085" y="319604"/>
                  </a:lnTo>
                  <a:lnTo>
                    <a:pt x="51836" y="84958"/>
                  </a:lnTo>
                  <a:lnTo>
                    <a:pt x="61216" y="77406"/>
                  </a:lnTo>
                  <a:lnTo>
                    <a:pt x="123010" y="235180"/>
                  </a:lnTo>
                  <a:lnTo>
                    <a:pt x="122339" y="235851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B269A3-603C-6894-0D9D-2B41559FC188}"/>
                </a:ext>
              </a:extLst>
            </p:cNvPr>
            <p:cNvSpPr/>
            <p:nvPr/>
          </p:nvSpPr>
          <p:spPr>
            <a:xfrm>
              <a:off x="8170682" y="2333618"/>
              <a:ext cx="424802" cy="429503"/>
            </a:xfrm>
            <a:custGeom>
              <a:avLst/>
              <a:gdLst>
                <a:gd name="connsiteX0" fmla="*/ 212436 w 424802"/>
                <a:gd name="connsiteY0" fmla="*/ 429504 h 429503"/>
                <a:gd name="connsiteX1" fmla="*/ 0 w 424802"/>
                <a:gd name="connsiteY1" fmla="*/ 115506 h 429503"/>
                <a:gd name="connsiteX2" fmla="*/ 62049 w 424802"/>
                <a:gd name="connsiteY2" fmla="*/ 0 h 429503"/>
                <a:gd name="connsiteX3" fmla="*/ 362753 w 424802"/>
                <a:gd name="connsiteY3" fmla="*/ 0 h 429503"/>
                <a:gd name="connsiteX4" fmla="*/ 424803 w 424802"/>
                <a:gd name="connsiteY4" fmla="*/ 115506 h 429503"/>
                <a:gd name="connsiteX5" fmla="*/ 55356 w 424802"/>
                <a:gd name="connsiteY5" fmla="*/ 112680 h 429503"/>
                <a:gd name="connsiteX6" fmla="*/ 212436 w 424802"/>
                <a:gd name="connsiteY6" fmla="*/ 344826 h 429503"/>
                <a:gd name="connsiteX7" fmla="*/ 369446 w 424802"/>
                <a:gd name="connsiteY7" fmla="*/ 112680 h 429503"/>
                <a:gd name="connsiteX8" fmla="*/ 334404 w 424802"/>
                <a:gd name="connsiteY8" fmla="*/ 47434 h 429503"/>
                <a:gd name="connsiteX9" fmla="*/ 90399 w 424802"/>
                <a:gd name="connsiteY9" fmla="*/ 47434 h 4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802" h="429503">
                  <a:moveTo>
                    <a:pt x="212436" y="429504"/>
                  </a:moveTo>
                  <a:lnTo>
                    <a:pt x="0" y="115506"/>
                  </a:lnTo>
                  <a:lnTo>
                    <a:pt x="62049" y="0"/>
                  </a:lnTo>
                  <a:lnTo>
                    <a:pt x="362753" y="0"/>
                  </a:lnTo>
                  <a:lnTo>
                    <a:pt x="424803" y="115506"/>
                  </a:lnTo>
                  <a:close/>
                  <a:moveTo>
                    <a:pt x="55356" y="112680"/>
                  </a:moveTo>
                  <a:lnTo>
                    <a:pt x="212436" y="344826"/>
                  </a:lnTo>
                  <a:lnTo>
                    <a:pt x="369446" y="112680"/>
                  </a:lnTo>
                  <a:lnTo>
                    <a:pt x="334404" y="47434"/>
                  </a:lnTo>
                  <a:lnTo>
                    <a:pt x="90399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28537-304F-0134-14EC-5D4CD68C54A0}"/>
                </a:ext>
              </a:extLst>
            </p:cNvPr>
            <p:cNvSpPr/>
            <p:nvPr/>
          </p:nvSpPr>
          <p:spPr>
            <a:xfrm>
              <a:off x="8198360" y="2423994"/>
              <a:ext cx="369445" cy="47434"/>
            </a:xfrm>
            <a:custGeom>
              <a:avLst/>
              <a:gdLst>
                <a:gd name="connsiteX0" fmla="*/ 0 w 369445"/>
                <a:gd name="connsiteY0" fmla="*/ 0 h 47434"/>
                <a:gd name="connsiteX1" fmla="*/ 369446 w 369445"/>
                <a:gd name="connsiteY1" fmla="*/ 0 h 47434"/>
                <a:gd name="connsiteX2" fmla="*/ 369446 w 369445"/>
                <a:gd name="connsiteY2" fmla="*/ 47434 h 47434"/>
                <a:gd name="connsiteX3" fmla="*/ 0 w 369445"/>
                <a:gd name="connsiteY3" fmla="*/ 47434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445" h="47434">
                  <a:moveTo>
                    <a:pt x="0" y="0"/>
                  </a:moveTo>
                  <a:lnTo>
                    <a:pt x="369446" y="0"/>
                  </a:lnTo>
                  <a:lnTo>
                    <a:pt x="369446" y="47434"/>
                  </a:lnTo>
                  <a:lnTo>
                    <a:pt x="0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7C1D10-4CFD-A2A8-16FD-3B402A9EBB46}"/>
                </a:ext>
              </a:extLst>
            </p:cNvPr>
            <p:cNvSpPr/>
            <p:nvPr/>
          </p:nvSpPr>
          <p:spPr>
            <a:xfrm rot="20730569">
              <a:off x="8324127" y="2443224"/>
              <a:ext cx="47412" cy="282045"/>
            </a:xfrm>
            <a:custGeom>
              <a:avLst/>
              <a:gdLst>
                <a:gd name="connsiteX0" fmla="*/ 0 w 47412"/>
                <a:gd name="connsiteY0" fmla="*/ 0 h 282045"/>
                <a:gd name="connsiteX1" fmla="*/ 47413 w 47412"/>
                <a:gd name="connsiteY1" fmla="*/ 0 h 282045"/>
                <a:gd name="connsiteX2" fmla="*/ 47413 w 47412"/>
                <a:gd name="connsiteY2" fmla="*/ 282046 h 282045"/>
                <a:gd name="connsiteX3" fmla="*/ 0 w 47412"/>
                <a:gd name="connsiteY3" fmla="*/ 282046 h 28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12" h="282045">
                  <a:moveTo>
                    <a:pt x="0" y="0"/>
                  </a:moveTo>
                  <a:lnTo>
                    <a:pt x="47413" y="0"/>
                  </a:lnTo>
                  <a:lnTo>
                    <a:pt x="47413" y="282046"/>
                  </a:lnTo>
                  <a:lnTo>
                    <a:pt x="0" y="282046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D77BD0-5A2A-4D3C-B13E-035EECA60976}"/>
                </a:ext>
              </a:extLst>
            </p:cNvPr>
            <p:cNvSpPr/>
            <p:nvPr/>
          </p:nvSpPr>
          <p:spPr>
            <a:xfrm rot="17069056">
              <a:off x="8277336" y="2560539"/>
              <a:ext cx="282045" cy="47412"/>
            </a:xfrm>
            <a:custGeom>
              <a:avLst/>
              <a:gdLst>
                <a:gd name="connsiteX0" fmla="*/ 0 w 282045"/>
                <a:gd name="connsiteY0" fmla="*/ 0 h 47412"/>
                <a:gd name="connsiteX1" fmla="*/ 282045 w 282045"/>
                <a:gd name="connsiteY1" fmla="*/ 0 h 47412"/>
                <a:gd name="connsiteX2" fmla="*/ 282045 w 282045"/>
                <a:gd name="connsiteY2" fmla="*/ 47413 h 47412"/>
                <a:gd name="connsiteX3" fmla="*/ 0 w 282045"/>
                <a:gd name="connsiteY3" fmla="*/ 47413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45" h="47412">
                  <a:moveTo>
                    <a:pt x="0" y="0"/>
                  </a:moveTo>
                  <a:lnTo>
                    <a:pt x="282045" y="0"/>
                  </a:lnTo>
                  <a:lnTo>
                    <a:pt x="282045" y="47413"/>
                  </a:lnTo>
                  <a:lnTo>
                    <a:pt x="0" y="47413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57BE21-C02A-C928-D9E4-467189DFA357}"/>
                </a:ext>
              </a:extLst>
            </p:cNvPr>
            <p:cNvSpPr/>
            <p:nvPr/>
          </p:nvSpPr>
          <p:spPr>
            <a:xfrm rot="18478685">
              <a:off x="8290481" y="2378799"/>
              <a:ext cx="114655" cy="47424"/>
            </a:xfrm>
            <a:custGeom>
              <a:avLst/>
              <a:gdLst>
                <a:gd name="connsiteX0" fmla="*/ 0 w 114655"/>
                <a:gd name="connsiteY0" fmla="*/ 0 h 47424"/>
                <a:gd name="connsiteX1" fmla="*/ 114656 w 114655"/>
                <a:gd name="connsiteY1" fmla="*/ 0 h 47424"/>
                <a:gd name="connsiteX2" fmla="*/ 114656 w 114655"/>
                <a:gd name="connsiteY2" fmla="*/ 47425 h 47424"/>
                <a:gd name="connsiteX3" fmla="*/ 0 w 114655"/>
                <a:gd name="connsiteY3" fmla="*/ 47425 h 4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55" h="47424">
                  <a:moveTo>
                    <a:pt x="0" y="0"/>
                  </a:moveTo>
                  <a:lnTo>
                    <a:pt x="114656" y="0"/>
                  </a:lnTo>
                  <a:lnTo>
                    <a:pt x="114656" y="47425"/>
                  </a:lnTo>
                  <a:lnTo>
                    <a:pt x="0" y="47425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E1E2F19-0B48-1881-A568-842CC85487F7}"/>
                </a:ext>
              </a:extLst>
            </p:cNvPr>
            <p:cNvSpPr/>
            <p:nvPr/>
          </p:nvSpPr>
          <p:spPr>
            <a:xfrm rot="19321839">
              <a:off x="8394657" y="2345178"/>
              <a:ext cx="47424" cy="114669"/>
            </a:xfrm>
            <a:custGeom>
              <a:avLst/>
              <a:gdLst>
                <a:gd name="connsiteX0" fmla="*/ 0 w 47424"/>
                <a:gd name="connsiteY0" fmla="*/ 0 h 114669"/>
                <a:gd name="connsiteX1" fmla="*/ 47425 w 47424"/>
                <a:gd name="connsiteY1" fmla="*/ 0 h 114669"/>
                <a:gd name="connsiteX2" fmla="*/ 47425 w 47424"/>
                <a:gd name="connsiteY2" fmla="*/ 114670 h 114669"/>
                <a:gd name="connsiteX3" fmla="*/ 0 w 47424"/>
                <a:gd name="connsiteY3" fmla="*/ 114670 h 1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4" h="114669">
                  <a:moveTo>
                    <a:pt x="0" y="0"/>
                  </a:moveTo>
                  <a:lnTo>
                    <a:pt x="47425" y="0"/>
                  </a:lnTo>
                  <a:lnTo>
                    <a:pt x="47425" y="114670"/>
                  </a:lnTo>
                  <a:lnTo>
                    <a:pt x="0" y="114670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0C5F405-4DB0-5AE7-A75A-53BC73A577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5090527"/>
              </p:ext>
            </p:extLst>
          </p:nvPr>
        </p:nvGraphicFramePr>
        <p:xfrm>
          <a:off x="1461941" y="2405314"/>
          <a:ext cx="3393459" cy="1978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156CCAC-5D79-DB48-42A3-AE382A9654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8194714"/>
              </p:ext>
            </p:extLst>
          </p:nvPr>
        </p:nvGraphicFramePr>
        <p:xfrm>
          <a:off x="1402168" y="4424136"/>
          <a:ext cx="3539300" cy="2091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77A66EC-53F9-EDBB-3469-2D65DBC691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559244"/>
              </p:ext>
            </p:extLst>
          </p:nvPr>
        </p:nvGraphicFramePr>
        <p:xfrm>
          <a:off x="4928321" y="2439881"/>
          <a:ext cx="3737787" cy="1978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FF6F1A95-CB68-DA92-7742-B02C91FA97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680774"/>
              </p:ext>
            </p:extLst>
          </p:nvPr>
        </p:nvGraphicFramePr>
        <p:xfrm>
          <a:off x="4977970" y="4523683"/>
          <a:ext cx="3592919" cy="1987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2" name="Rectangle 2">
            <a:extLst>
              <a:ext uri="{FF2B5EF4-FFF2-40B4-BE49-F238E27FC236}">
                <a16:creationId xmlns:a16="http://schemas.microsoft.com/office/drawing/2014/main" id="{7F91EE9F-834B-AE91-FACF-1E2D617CA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229100"/>
            <a:ext cx="8959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kern="0">
                <a:latin typeface="Arial" panose="020B0604020202020204" pitchFamily="34" charset="0"/>
                <a:cs typeface="Arial"/>
                <a:sym typeface="Arial"/>
              </a:rPr>
              <a:t>Baseline 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225251A1-1C64-73C2-6E95-697418A28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6341915"/>
            <a:ext cx="8959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kern="0">
                <a:latin typeface="Arial" panose="020B0604020202020204" pitchFamily="34" charset="0"/>
                <a:cs typeface="Arial"/>
                <a:sym typeface="Arial"/>
              </a:rPr>
              <a:t>Baseline 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919E062E-3569-9777-D920-9C4DC0F57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5639" y="4229100"/>
            <a:ext cx="8959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kern="0">
                <a:latin typeface="Arial" panose="020B0604020202020204" pitchFamily="34" charset="0"/>
                <a:cs typeface="Arial"/>
                <a:sym typeface="Arial"/>
              </a:rPr>
              <a:t>Baseline 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487331A5-6295-7A38-8797-6076526A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154" y="6321623"/>
            <a:ext cx="8959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kern="0">
                <a:latin typeface="Arial" panose="020B0604020202020204" pitchFamily="34" charset="0"/>
                <a:cs typeface="Arial"/>
                <a:sym typeface="Arial"/>
              </a:rPr>
              <a:t>Baseline 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865ADC4-B378-7E3B-2A55-6E3DEE555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419" y="6334944"/>
            <a:ext cx="10229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kern="0">
                <a:latin typeface="Arial" panose="020B0604020202020204" pitchFamily="34" charset="0"/>
                <a:cs typeface="Arial"/>
                <a:sym typeface="Arial"/>
              </a:rPr>
              <a:t>Proposed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30166A68-C5FF-D6A4-C7BB-30EE990EC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018" y="6318631"/>
            <a:ext cx="10069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kern="0">
                <a:latin typeface="Arial" panose="020B0604020202020204" pitchFamily="34" charset="0"/>
                <a:cs typeface="Arial"/>
                <a:sym typeface="Arial"/>
              </a:rPr>
              <a:t>Proposed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83936AAA-FD99-990C-4BD1-98F683981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682" y="4229100"/>
            <a:ext cx="10483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kern="0">
                <a:latin typeface="Arial" panose="020B0604020202020204" pitchFamily="34" charset="0"/>
                <a:cs typeface="Arial"/>
                <a:sym typeface="Arial"/>
              </a:rPr>
              <a:t>Proposed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7D364704-38B0-B48B-5C19-463782EE7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3275" y="4208079"/>
            <a:ext cx="1029128" cy="31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kern="0">
                <a:latin typeface="Arial" panose="020B0604020202020204" pitchFamily="34" charset="0"/>
                <a:cs typeface="Arial"/>
                <a:sym typeface="Arial"/>
              </a:rPr>
              <a:t>Proposed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3C4DB-AA33-4244-7169-A7A3E80EFA7C}"/>
              </a:ext>
            </a:extLst>
          </p:cNvPr>
          <p:cNvSpPr txBox="1"/>
          <p:nvPr/>
        </p:nvSpPr>
        <p:spPr>
          <a:xfrm>
            <a:off x="8997420" y="3551686"/>
            <a:ext cx="270404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 dirty="0">
                <a:cs typeface="Arial"/>
              </a:rPr>
              <a:t>We observe a cost saving of </a:t>
            </a:r>
            <a:r>
              <a:rPr lang="en-US" sz="1400" b="1" kern="0" dirty="0">
                <a:solidFill>
                  <a:schemeClr val="tx2"/>
                </a:solidFill>
                <a:cs typeface="Arial"/>
              </a:rPr>
              <a:t>$5 million</a:t>
            </a:r>
            <a:r>
              <a:rPr lang="en-US" sz="1400" kern="0" dirty="0">
                <a:cs typeface="Arial"/>
              </a:rPr>
              <a:t> when optimizing for service versus a saving of </a:t>
            </a:r>
            <a:r>
              <a:rPr lang="en-US" sz="1400" b="1" kern="0" dirty="0">
                <a:solidFill>
                  <a:schemeClr val="tx2"/>
                </a:solidFill>
                <a:cs typeface="Arial"/>
              </a:rPr>
              <a:t>$12.5 million </a:t>
            </a:r>
            <a:r>
              <a:rPr lang="en-US" sz="1400" kern="0" dirty="0">
                <a:cs typeface="Arial"/>
              </a:rPr>
              <a:t>when optimizing for cost</a:t>
            </a:r>
          </a:p>
        </p:txBody>
      </p:sp>
    </p:spTree>
    <p:extLst>
      <p:ext uri="{BB962C8B-B14F-4D97-AF65-F5344CB8AC3E}">
        <p14:creationId xmlns:p14="http://schemas.microsoft.com/office/powerpoint/2010/main" val="172617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3031F2-0E49-52EF-B940-49DDF692ADBB}"/>
              </a:ext>
            </a:extLst>
          </p:cNvPr>
          <p:cNvSpPr/>
          <p:nvPr/>
        </p:nvSpPr>
        <p:spPr>
          <a:xfrm rot="16200000">
            <a:off x="-472946" y="4937253"/>
            <a:ext cx="2057550" cy="564749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1600" b="1" kern="0">
                <a:solidFill>
                  <a:srgbClr val="FFFFFF"/>
                </a:solidFill>
                <a:latin typeface="Arial"/>
                <a:sym typeface="Arial"/>
              </a:rPr>
              <a:t>Cost Incurred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(in Million</a:t>
            </a:r>
            <a:r>
              <a:rPr lang="en-US" sz="1600" b="1" kern="0">
                <a:solidFill>
                  <a:srgbClr val="FFFFFF"/>
                </a:solidFill>
                <a:latin typeface="Arial"/>
                <a:sym typeface="Arial"/>
              </a:rPr>
              <a:t> Dollars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1BCE72-A0D5-7788-DB07-C06837167A14}"/>
              </a:ext>
            </a:extLst>
          </p:cNvPr>
          <p:cNvSpPr/>
          <p:nvPr/>
        </p:nvSpPr>
        <p:spPr>
          <a:xfrm>
            <a:off x="980586" y="4190852"/>
            <a:ext cx="3778735" cy="2057551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C082DDC-280B-7D91-FB94-7B6B0F4803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848" imgH="857" progId="TCLayout.ActiveDocument.1">
                  <p:embed/>
                </p:oleObj>
              </mc:Choice>
              <mc:Fallback>
                <p:oleObj name="think-cell Slide" r:id="rId5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082DDC-280B-7D91-FB94-7B6B0F4803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E17891F-7B8B-ABA3-A352-E052C0CA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br>
              <a:rPr lang="en-US"/>
            </a:b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825A9-7231-1837-07B5-F85F0BC0B89C}"/>
              </a:ext>
            </a:extLst>
          </p:cNvPr>
          <p:cNvSpPr/>
          <p:nvPr/>
        </p:nvSpPr>
        <p:spPr>
          <a:xfrm>
            <a:off x="987320" y="1884218"/>
            <a:ext cx="3778734" cy="219170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D49B98-C926-725B-58E5-070D3ED61C36}"/>
              </a:ext>
            </a:extLst>
          </p:cNvPr>
          <p:cNvSpPr/>
          <p:nvPr/>
        </p:nvSpPr>
        <p:spPr>
          <a:xfrm rot="16200000">
            <a:off x="-471058" y="2632056"/>
            <a:ext cx="2057103" cy="561421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1600" b="1" kern="0">
                <a:solidFill>
                  <a:srgbClr val="FFFFFF"/>
                </a:solidFill>
                <a:latin typeface="Arial"/>
                <a:sym typeface="Arial"/>
              </a:rPr>
              <a:t>Miles Travelled 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(in Million </a:t>
            </a:r>
            <a:r>
              <a:rPr lang="en-US" sz="1600" b="1" kern="0">
                <a:solidFill>
                  <a:srgbClr val="FFFFFF"/>
                </a:solidFill>
                <a:latin typeface="Arial"/>
                <a:sym typeface="Arial"/>
              </a:rPr>
              <a:t>Miles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C7CA13-D0A2-51CD-A487-C35237E21193}"/>
              </a:ext>
            </a:extLst>
          </p:cNvPr>
          <p:cNvSpPr txBox="1"/>
          <p:nvPr/>
        </p:nvSpPr>
        <p:spPr>
          <a:xfrm>
            <a:off x="6492536" y="4573723"/>
            <a:ext cx="5382771" cy="2595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219170">
              <a:buClr>
                <a:srgbClr val="000000"/>
              </a:buClr>
              <a:buSzPct val="100000"/>
            </a:pPr>
            <a:endParaRPr lang="en-US" sz="1400" kern="0" dirty="0">
              <a:solidFill>
                <a:srgbClr val="000000"/>
              </a:solidFill>
              <a:cs typeface="Arial"/>
            </a:endParaRPr>
          </a:p>
          <a:p>
            <a:pPr marL="285750" indent="-285750" defTabSz="1219170">
              <a:buClr>
                <a:srgbClr val="000000"/>
              </a:buClr>
              <a:buSzPct val="100000"/>
              <a:buFont typeface="Calibri" panose="020B0604020202020204" pitchFamily="34" charset="0"/>
              <a:buChar char="-"/>
            </a:pPr>
            <a:r>
              <a:rPr lang="en-US" sz="1400" kern="0" dirty="0">
                <a:solidFill>
                  <a:srgbClr val="000000"/>
                </a:solidFill>
                <a:ea typeface="+mn-lt"/>
                <a:cs typeface="+mn-lt"/>
              </a:rPr>
              <a:t>The savings of 60 million miles in distance justify incurring an additional cost of $8 million.</a:t>
            </a:r>
            <a:endParaRPr lang="en-US" dirty="0">
              <a:cs typeface="Arial" panose="020B0604020202020204"/>
            </a:endParaRPr>
          </a:p>
          <a:p>
            <a:pPr marL="285750" indent="-285750" defTabSz="1219170"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US" sz="1400" kern="0" dirty="0">
                <a:solidFill>
                  <a:srgbClr val="000000"/>
                </a:solidFill>
                <a:ea typeface="+mn-lt"/>
                <a:cs typeface="+mn-lt"/>
                <a:sym typeface="Arial"/>
              </a:rPr>
              <a:t>Prioritizing cost and service optimization prompted cities to shift away from coastal areas.</a:t>
            </a:r>
            <a:endParaRPr lang="en-US" dirty="0">
              <a:ea typeface="+mn-lt"/>
              <a:cs typeface="+mn-lt"/>
            </a:endParaRPr>
          </a:p>
          <a:p>
            <a:pPr marL="285750" indent="-285750" defTabSz="1219170">
              <a:buClr>
                <a:srgbClr val="000000"/>
              </a:buClr>
              <a:buSzPct val="100000"/>
              <a:buFont typeface="Calibri"/>
              <a:buChar char="-"/>
            </a:pPr>
            <a:r>
              <a:rPr lang="en-IN" sz="1400" dirty="0">
                <a:effectLst/>
                <a:latin typeface="Helvetica Neue" panose="02000503000000020004" pitchFamily="2" charset="0"/>
              </a:rPr>
              <a:t>When accounting for the additional mileage from ports to Logistic Centres, the proposed alternative loses its initial appeal</a:t>
            </a:r>
          </a:p>
          <a:p>
            <a:pPr marL="285750" indent="-285750" defTabSz="1219170">
              <a:buClr>
                <a:srgbClr val="000000"/>
              </a:buClr>
              <a:buSzPct val="100000"/>
              <a:buFont typeface="Calibri"/>
              <a:buChar char="-"/>
            </a:pPr>
            <a:endParaRPr lang="en-US" dirty="0">
              <a:ea typeface="+mn-lt"/>
              <a:cs typeface="+mn-lt"/>
            </a:endParaRPr>
          </a:p>
          <a:p>
            <a:pPr marL="177800" indent="-177800" defTabSz="1219170">
              <a:buClr>
                <a:srgbClr val="000000"/>
              </a:buClr>
              <a:buSzPct val="100000"/>
              <a:buFont typeface="Calibri" panose="020B0604020202020204" pitchFamily="34" charset="0"/>
              <a:buChar char="-"/>
            </a:pPr>
            <a:endParaRPr lang="en-US" sz="1400" kern="0" dirty="0">
              <a:solidFill>
                <a:srgbClr val="000000"/>
              </a:solidFill>
              <a:cs typeface="Arial"/>
            </a:endParaRPr>
          </a:p>
          <a:p>
            <a:pPr marL="177800" indent="-177800" defTabSz="1219170">
              <a:buClr>
                <a:srgbClr val="000000"/>
              </a:buClr>
              <a:buSzPct val="100000"/>
              <a:buFont typeface="Calibri" panose="020B0604020202020204" pitchFamily="34" charset="0"/>
              <a:buChar char="-"/>
            </a:pPr>
            <a:endParaRPr lang="en-IN" sz="1867" kern="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6DFEEC-6405-7798-A232-E9F66FC07FA7}"/>
              </a:ext>
            </a:extLst>
          </p:cNvPr>
          <p:cNvCxnSpPr>
            <a:cxnSpLocks/>
          </p:cNvCxnSpPr>
          <p:nvPr/>
        </p:nvCxnSpPr>
        <p:spPr>
          <a:xfrm>
            <a:off x="4876800" y="1619314"/>
            <a:ext cx="0" cy="5137234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ot"/>
          </a:ln>
          <a:effectLst/>
        </p:spPr>
      </p:cxnSp>
      <p:sp>
        <p:nvSpPr>
          <p:cNvPr id="26" name="Rectangle 2">
            <a:extLst>
              <a:ext uri="{FF2B5EF4-FFF2-40B4-BE49-F238E27FC236}">
                <a16:creationId xmlns:a16="http://schemas.microsoft.com/office/drawing/2014/main" id="{5A0DA8B3-2126-0B85-AAA8-076E70783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036" y="5250008"/>
            <a:ext cx="22785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Key Insights:</a:t>
            </a:r>
            <a:endParaRPr lang="en-US" altLang="en-US" sz="1600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2E9303C-72B1-E36F-4C4E-4E875A8E2F57}"/>
              </a:ext>
            </a:extLst>
          </p:cNvPr>
          <p:cNvGrpSpPr>
            <a:grpSpLocks noChangeAspect="1"/>
          </p:cNvGrpSpPr>
          <p:nvPr/>
        </p:nvGrpSpPr>
        <p:grpSpPr>
          <a:xfrm>
            <a:off x="5222302" y="5652182"/>
            <a:ext cx="533102" cy="498602"/>
            <a:chOff x="8004522" y="2333618"/>
            <a:chExt cx="758000" cy="70894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5ECE662-7B5B-9A97-575D-5CCFBB573F29}"/>
                </a:ext>
              </a:extLst>
            </p:cNvPr>
            <p:cNvSpPr/>
            <p:nvPr/>
          </p:nvSpPr>
          <p:spPr>
            <a:xfrm>
              <a:off x="8383213" y="2547791"/>
              <a:ext cx="379309" cy="494772"/>
            </a:xfrm>
            <a:custGeom>
              <a:avLst/>
              <a:gdLst>
                <a:gd name="connsiteX0" fmla="*/ 297576 w 379309"/>
                <a:gd name="connsiteY0" fmla="*/ 0 h 494772"/>
                <a:gd name="connsiteX1" fmla="*/ 234253 w 379309"/>
                <a:gd name="connsiteY1" fmla="*/ 161643 h 494772"/>
                <a:gd name="connsiteX2" fmla="*/ 196106 w 379309"/>
                <a:gd name="connsiteY2" fmla="*/ 130884 h 494772"/>
                <a:gd name="connsiteX3" fmla="*/ 148022 w 379309"/>
                <a:gd name="connsiteY3" fmla="*/ 206530 h 494772"/>
                <a:gd name="connsiteX4" fmla="*/ 66079 w 379309"/>
                <a:gd name="connsiteY4" fmla="*/ 256651 h 494772"/>
                <a:gd name="connsiteX5" fmla="*/ 53293 w 379309"/>
                <a:gd name="connsiteY5" fmla="*/ 324421 h 494772"/>
                <a:gd name="connsiteX6" fmla="*/ 0 w 379309"/>
                <a:gd name="connsiteY6" fmla="*/ 390526 h 494772"/>
                <a:gd name="connsiteX7" fmla="*/ 129285 w 379309"/>
                <a:gd name="connsiteY7" fmla="*/ 494773 h 494772"/>
                <a:gd name="connsiteX8" fmla="*/ 183159 w 379309"/>
                <a:gd name="connsiteY8" fmla="*/ 427954 h 494772"/>
                <a:gd name="connsiteX9" fmla="*/ 322450 w 379309"/>
                <a:gd name="connsiteY9" fmla="*/ 350619 h 494772"/>
                <a:gd name="connsiteX10" fmla="*/ 375027 w 379309"/>
                <a:gd name="connsiteY10" fmla="*/ 88570 h 494772"/>
                <a:gd name="connsiteX11" fmla="*/ 379310 w 379309"/>
                <a:gd name="connsiteY11" fmla="*/ 65941 h 494772"/>
                <a:gd name="connsiteX12" fmla="*/ 185080 w 379309"/>
                <a:gd name="connsiteY12" fmla="*/ 274833 h 494772"/>
                <a:gd name="connsiteX13" fmla="*/ 220426 w 379309"/>
                <a:gd name="connsiteY13" fmla="*/ 303299 h 494772"/>
                <a:gd name="connsiteX14" fmla="*/ 253801 w 379309"/>
                <a:gd name="connsiteY14" fmla="*/ 241691 h 494772"/>
                <a:gd name="connsiteX15" fmla="*/ 256858 w 379309"/>
                <a:gd name="connsiteY15" fmla="*/ 235761 h 494772"/>
                <a:gd name="connsiteX16" fmla="*/ 256279 w 379309"/>
                <a:gd name="connsiteY16" fmla="*/ 235180 h 494772"/>
                <a:gd name="connsiteX17" fmla="*/ 318096 w 379309"/>
                <a:gd name="connsiteY17" fmla="*/ 77406 h 494772"/>
                <a:gd name="connsiteX18" fmla="*/ 327476 w 379309"/>
                <a:gd name="connsiteY18" fmla="*/ 84979 h 494772"/>
                <a:gd name="connsiteX19" fmla="*/ 280229 w 379309"/>
                <a:gd name="connsiteY19" fmla="*/ 319604 h 494772"/>
                <a:gd name="connsiteX20" fmla="*/ 153790 w 379309"/>
                <a:gd name="connsiteY20" fmla="*/ 389969 h 494772"/>
                <a:gd name="connsiteX21" fmla="*/ 122127 w 379309"/>
                <a:gd name="connsiteY21" fmla="*/ 428184 h 494772"/>
                <a:gd name="connsiteX22" fmla="*/ 66562 w 379309"/>
                <a:gd name="connsiteY22" fmla="*/ 383368 h 494772"/>
                <a:gd name="connsiteX23" fmla="*/ 96209 w 379309"/>
                <a:gd name="connsiteY23" fmla="*/ 346635 h 494772"/>
                <a:gd name="connsiteX24" fmla="*/ 108718 w 379309"/>
                <a:gd name="connsiteY24" fmla="*/ 286089 h 494772"/>
                <a:gd name="connsiteX25" fmla="*/ 180308 w 379309"/>
                <a:gd name="connsiteY25" fmla="*/ 242293 h 494772"/>
                <a:gd name="connsiteX26" fmla="*/ 207640 w 379309"/>
                <a:gd name="connsiteY26" fmla="*/ 201018 h 494772"/>
                <a:gd name="connsiteX27" fmla="*/ 217900 w 379309"/>
                <a:gd name="connsiteY27" fmla="*/ 209264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09" h="494772">
                  <a:moveTo>
                    <a:pt x="297576" y="0"/>
                  </a:moveTo>
                  <a:lnTo>
                    <a:pt x="234253" y="161643"/>
                  </a:lnTo>
                  <a:lnTo>
                    <a:pt x="196106" y="130884"/>
                  </a:lnTo>
                  <a:lnTo>
                    <a:pt x="148022" y="206530"/>
                  </a:lnTo>
                  <a:lnTo>
                    <a:pt x="66079" y="256651"/>
                  </a:lnTo>
                  <a:lnTo>
                    <a:pt x="53293" y="324421"/>
                  </a:lnTo>
                  <a:lnTo>
                    <a:pt x="0" y="390526"/>
                  </a:lnTo>
                  <a:lnTo>
                    <a:pt x="129285" y="494773"/>
                  </a:lnTo>
                  <a:lnTo>
                    <a:pt x="183159" y="427954"/>
                  </a:lnTo>
                  <a:lnTo>
                    <a:pt x="322450" y="350619"/>
                  </a:lnTo>
                  <a:lnTo>
                    <a:pt x="375027" y="88570"/>
                  </a:lnTo>
                  <a:lnTo>
                    <a:pt x="379310" y="65941"/>
                  </a:lnTo>
                  <a:close/>
                  <a:moveTo>
                    <a:pt x="185080" y="274833"/>
                  </a:moveTo>
                  <a:lnTo>
                    <a:pt x="220426" y="303299"/>
                  </a:lnTo>
                  <a:lnTo>
                    <a:pt x="253801" y="241691"/>
                  </a:lnTo>
                  <a:lnTo>
                    <a:pt x="256858" y="235761"/>
                  </a:lnTo>
                  <a:lnTo>
                    <a:pt x="256279" y="235180"/>
                  </a:lnTo>
                  <a:lnTo>
                    <a:pt x="318096" y="77406"/>
                  </a:lnTo>
                  <a:lnTo>
                    <a:pt x="327476" y="84979"/>
                  </a:lnTo>
                  <a:lnTo>
                    <a:pt x="280229" y="319604"/>
                  </a:lnTo>
                  <a:lnTo>
                    <a:pt x="153790" y="389969"/>
                  </a:lnTo>
                  <a:lnTo>
                    <a:pt x="122127" y="428184"/>
                  </a:lnTo>
                  <a:lnTo>
                    <a:pt x="66562" y="383368"/>
                  </a:lnTo>
                  <a:lnTo>
                    <a:pt x="96209" y="346635"/>
                  </a:lnTo>
                  <a:lnTo>
                    <a:pt x="108718" y="286089"/>
                  </a:lnTo>
                  <a:lnTo>
                    <a:pt x="180308" y="242293"/>
                  </a:lnTo>
                  <a:lnTo>
                    <a:pt x="207640" y="201018"/>
                  </a:lnTo>
                  <a:lnTo>
                    <a:pt x="217900" y="20926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ADEB4A-60F8-DBEE-37BE-41BB9456EEF0}"/>
                </a:ext>
              </a:extLst>
            </p:cNvPr>
            <p:cNvSpPr/>
            <p:nvPr/>
          </p:nvSpPr>
          <p:spPr>
            <a:xfrm>
              <a:off x="8004522" y="2547791"/>
              <a:ext cx="379314" cy="494772"/>
            </a:xfrm>
            <a:custGeom>
              <a:avLst/>
              <a:gdLst>
                <a:gd name="connsiteX0" fmla="*/ 326020 w 379314"/>
                <a:gd name="connsiteY0" fmla="*/ 324421 h 494772"/>
                <a:gd name="connsiteX1" fmla="*/ 313189 w 379314"/>
                <a:gd name="connsiteY1" fmla="*/ 256651 h 494772"/>
                <a:gd name="connsiteX2" fmla="*/ 231291 w 379314"/>
                <a:gd name="connsiteY2" fmla="*/ 206530 h 494772"/>
                <a:gd name="connsiteX3" fmla="*/ 183161 w 379314"/>
                <a:gd name="connsiteY3" fmla="*/ 130886 h 494772"/>
                <a:gd name="connsiteX4" fmla="*/ 145060 w 379314"/>
                <a:gd name="connsiteY4" fmla="*/ 161645 h 494772"/>
                <a:gd name="connsiteX5" fmla="*/ 81760 w 379314"/>
                <a:gd name="connsiteY5" fmla="*/ 0 h 494772"/>
                <a:gd name="connsiteX6" fmla="*/ 0 w 379314"/>
                <a:gd name="connsiteY6" fmla="*/ 65941 h 494772"/>
                <a:gd name="connsiteX7" fmla="*/ 56074 w 379314"/>
                <a:gd name="connsiteY7" fmla="*/ 346587 h 494772"/>
                <a:gd name="connsiteX8" fmla="*/ 56861 w 379314"/>
                <a:gd name="connsiteY8" fmla="*/ 350617 h 494772"/>
                <a:gd name="connsiteX9" fmla="*/ 196154 w 379314"/>
                <a:gd name="connsiteY9" fmla="*/ 427954 h 494772"/>
                <a:gd name="connsiteX10" fmla="*/ 250027 w 379314"/>
                <a:gd name="connsiteY10" fmla="*/ 494773 h 494772"/>
                <a:gd name="connsiteX11" fmla="*/ 379315 w 379314"/>
                <a:gd name="connsiteY11" fmla="*/ 390526 h 494772"/>
                <a:gd name="connsiteX12" fmla="*/ 158888 w 379314"/>
                <a:gd name="connsiteY12" fmla="*/ 303299 h 494772"/>
                <a:gd name="connsiteX13" fmla="*/ 194232 w 379314"/>
                <a:gd name="connsiteY13" fmla="*/ 274833 h 494772"/>
                <a:gd name="connsiteX14" fmla="*/ 165141 w 379314"/>
                <a:gd name="connsiteY14" fmla="*/ 218946 h 494772"/>
                <a:gd name="connsiteX15" fmla="*/ 161435 w 379314"/>
                <a:gd name="connsiteY15" fmla="*/ 209264 h 494772"/>
                <a:gd name="connsiteX16" fmla="*/ 171673 w 379314"/>
                <a:gd name="connsiteY16" fmla="*/ 200994 h 494772"/>
                <a:gd name="connsiteX17" fmla="*/ 196131 w 379314"/>
                <a:gd name="connsiteY17" fmla="*/ 239466 h 494772"/>
                <a:gd name="connsiteX18" fmla="*/ 270571 w 379314"/>
                <a:gd name="connsiteY18" fmla="*/ 286089 h 494772"/>
                <a:gd name="connsiteX19" fmla="*/ 281296 w 379314"/>
                <a:gd name="connsiteY19" fmla="*/ 342695 h 494772"/>
                <a:gd name="connsiteX20" fmla="*/ 312726 w 379314"/>
                <a:gd name="connsiteY20" fmla="*/ 383368 h 494772"/>
                <a:gd name="connsiteX21" fmla="*/ 257161 w 379314"/>
                <a:gd name="connsiteY21" fmla="*/ 428184 h 494772"/>
                <a:gd name="connsiteX22" fmla="*/ 228117 w 379314"/>
                <a:gd name="connsiteY22" fmla="*/ 392169 h 494772"/>
                <a:gd name="connsiteX23" fmla="*/ 99085 w 379314"/>
                <a:gd name="connsiteY23" fmla="*/ 319604 h 494772"/>
                <a:gd name="connsiteX24" fmla="*/ 51836 w 379314"/>
                <a:gd name="connsiteY24" fmla="*/ 84958 h 494772"/>
                <a:gd name="connsiteX25" fmla="*/ 61216 w 379314"/>
                <a:gd name="connsiteY25" fmla="*/ 77406 h 494772"/>
                <a:gd name="connsiteX26" fmla="*/ 123010 w 379314"/>
                <a:gd name="connsiteY26" fmla="*/ 235180 h 494772"/>
                <a:gd name="connsiteX27" fmla="*/ 122339 w 379314"/>
                <a:gd name="connsiteY27" fmla="*/ 235851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14" h="494772">
                  <a:moveTo>
                    <a:pt x="326020" y="324421"/>
                  </a:moveTo>
                  <a:lnTo>
                    <a:pt x="313189" y="256651"/>
                  </a:lnTo>
                  <a:lnTo>
                    <a:pt x="231291" y="206530"/>
                  </a:lnTo>
                  <a:lnTo>
                    <a:pt x="183161" y="130886"/>
                  </a:lnTo>
                  <a:lnTo>
                    <a:pt x="145060" y="161645"/>
                  </a:lnTo>
                  <a:lnTo>
                    <a:pt x="81760" y="0"/>
                  </a:lnTo>
                  <a:lnTo>
                    <a:pt x="0" y="65941"/>
                  </a:lnTo>
                  <a:lnTo>
                    <a:pt x="56074" y="346587"/>
                  </a:lnTo>
                  <a:lnTo>
                    <a:pt x="56861" y="350617"/>
                  </a:lnTo>
                  <a:lnTo>
                    <a:pt x="196154" y="427954"/>
                  </a:lnTo>
                  <a:lnTo>
                    <a:pt x="250027" y="494773"/>
                  </a:lnTo>
                  <a:lnTo>
                    <a:pt x="379315" y="390526"/>
                  </a:lnTo>
                  <a:close/>
                  <a:moveTo>
                    <a:pt x="158888" y="303299"/>
                  </a:moveTo>
                  <a:lnTo>
                    <a:pt x="194232" y="274833"/>
                  </a:lnTo>
                  <a:lnTo>
                    <a:pt x="165141" y="218946"/>
                  </a:lnTo>
                  <a:lnTo>
                    <a:pt x="161435" y="209264"/>
                  </a:lnTo>
                  <a:lnTo>
                    <a:pt x="171673" y="200994"/>
                  </a:lnTo>
                  <a:lnTo>
                    <a:pt x="196131" y="239466"/>
                  </a:lnTo>
                  <a:lnTo>
                    <a:pt x="270571" y="286089"/>
                  </a:lnTo>
                  <a:lnTo>
                    <a:pt x="281296" y="342695"/>
                  </a:lnTo>
                  <a:lnTo>
                    <a:pt x="312726" y="383368"/>
                  </a:lnTo>
                  <a:lnTo>
                    <a:pt x="257161" y="428184"/>
                  </a:lnTo>
                  <a:lnTo>
                    <a:pt x="228117" y="392169"/>
                  </a:lnTo>
                  <a:lnTo>
                    <a:pt x="99085" y="319604"/>
                  </a:lnTo>
                  <a:lnTo>
                    <a:pt x="51836" y="84958"/>
                  </a:lnTo>
                  <a:lnTo>
                    <a:pt x="61216" y="77406"/>
                  </a:lnTo>
                  <a:lnTo>
                    <a:pt x="123010" y="235180"/>
                  </a:lnTo>
                  <a:lnTo>
                    <a:pt x="122339" y="235851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713141A-D30F-718A-076F-AAED31BF0388}"/>
                </a:ext>
              </a:extLst>
            </p:cNvPr>
            <p:cNvSpPr/>
            <p:nvPr/>
          </p:nvSpPr>
          <p:spPr>
            <a:xfrm>
              <a:off x="8170682" y="2333618"/>
              <a:ext cx="424802" cy="429503"/>
            </a:xfrm>
            <a:custGeom>
              <a:avLst/>
              <a:gdLst>
                <a:gd name="connsiteX0" fmla="*/ 212436 w 424802"/>
                <a:gd name="connsiteY0" fmla="*/ 429504 h 429503"/>
                <a:gd name="connsiteX1" fmla="*/ 0 w 424802"/>
                <a:gd name="connsiteY1" fmla="*/ 115506 h 429503"/>
                <a:gd name="connsiteX2" fmla="*/ 62049 w 424802"/>
                <a:gd name="connsiteY2" fmla="*/ 0 h 429503"/>
                <a:gd name="connsiteX3" fmla="*/ 362753 w 424802"/>
                <a:gd name="connsiteY3" fmla="*/ 0 h 429503"/>
                <a:gd name="connsiteX4" fmla="*/ 424803 w 424802"/>
                <a:gd name="connsiteY4" fmla="*/ 115506 h 429503"/>
                <a:gd name="connsiteX5" fmla="*/ 55356 w 424802"/>
                <a:gd name="connsiteY5" fmla="*/ 112680 h 429503"/>
                <a:gd name="connsiteX6" fmla="*/ 212436 w 424802"/>
                <a:gd name="connsiteY6" fmla="*/ 344826 h 429503"/>
                <a:gd name="connsiteX7" fmla="*/ 369446 w 424802"/>
                <a:gd name="connsiteY7" fmla="*/ 112680 h 429503"/>
                <a:gd name="connsiteX8" fmla="*/ 334404 w 424802"/>
                <a:gd name="connsiteY8" fmla="*/ 47434 h 429503"/>
                <a:gd name="connsiteX9" fmla="*/ 90399 w 424802"/>
                <a:gd name="connsiteY9" fmla="*/ 47434 h 4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802" h="429503">
                  <a:moveTo>
                    <a:pt x="212436" y="429504"/>
                  </a:moveTo>
                  <a:lnTo>
                    <a:pt x="0" y="115506"/>
                  </a:lnTo>
                  <a:lnTo>
                    <a:pt x="62049" y="0"/>
                  </a:lnTo>
                  <a:lnTo>
                    <a:pt x="362753" y="0"/>
                  </a:lnTo>
                  <a:lnTo>
                    <a:pt x="424803" y="115506"/>
                  </a:lnTo>
                  <a:close/>
                  <a:moveTo>
                    <a:pt x="55356" y="112680"/>
                  </a:moveTo>
                  <a:lnTo>
                    <a:pt x="212436" y="344826"/>
                  </a:lnTo>
                  <a:lnTo>
                    <a:pt x="369446" y="112680"/>
                  </a:lnTo>
                  <a:lnTo>
                    <a:pt x="334404" y="47434"/>
                  </a:lnTo>
                  <a:lnTo>
                    <a:pt x="90399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BC152FB-5C1C-6201-3A93-7E410FA05D36}"/>
                </a:ext>
              </a:extLst>
            </p:cNvPr>
            <p:cNvSpPr/>
            <p:nvPr/>
          </p:nvSpPr>
          <p:spPr>
            <a:xfrm>
              <a:off x="8198360" y="2423994"/>
              <a:ext cx="369445" cy="47434"/>
            </a:xfrm>
            <a:custGeom>
              <a:avLst/>
              <a:gdLst>
                <a:gd name="connsiteX0" fmla="*/ 0 w 369445"/>
                <a:gd name="connsiteY0" fmla="*/ 0 h 47434"/>
                <a:gd name="connsiteX1" fmla="*/ 369446 w 369445"/>
                <a:gd name="connsiteY1" fmla="*/ 0 h 47434"/>
                <a:gd name="connsiteX2" fmla="*/ 369446 w 369445"/>
                <a:gd name="connsiteY2" fmla="*/ 47434 h 47434"/>
                <a:gd name="connsiteX3" fmla="*/ 0 w 369445"/>
                <a:gd name="connsiteY3" fmla="*/ 47434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445" h="47434">
                  <a:moveTo>
                    <a:pt x="0" y="0"/>
                  </a:moveTo>
                  <a:lnTo>
                    <a:pt x="369446" y="0"/>
                  </a:lnTo>
                  <a:lnTo>
                    <a:pt x="369446" y="47434"/>
                  </a:lnTo>
                  <a:lnTo>
                    <a:pt x="0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D3724A6-A0A6-8BB6-61CA-B82847116783}"/>
                </a:ext>
              </a:extLst>
            </p:cNvPr>
            <p:cNvSpPr/>
            <p:nvPr/>
          </p:nvSpPr>
          <p:spPr>
            <a:xfrm rot="20730569">
              <a:off x="8324127" y="2443224"/>
              <a:ext cx="47412" cy="282045"/>
            </a:xfrm>
            <a:custGeom>
              <a:avLst/>
              <a:gdLst>
                <a:gd name="connsiteX0" fmla="*/ 0 w 47412"/>
                <a:gd name="connsiteY0" fmla="*/ 0 h 282045"/>
                <a:gd name="connsiteX1" fmla="*/ 47413 w 47412"/>
                <a:gd name="connsiteY1" fmla="*/ 0 h 282045"/>
                <a:gd name="connsiteX2" fmla="*/ 47413 w 47412"/>
                <a:gd name="connsiteY2" fmla="*/ 282046 h 282045"/>
                <a:gd name="connsiteX3" fmla="*/ 0 w 47412"/>
                <a:gd name="connsiteY3" fmla="*/ 282046 h 28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12" h="282045">
                  <a:moveTo>
                    <a:pt x="0" y="0"/>
                  </a:moveTo>
                  <a:lnTo>
                    <a:pt x="47413" y="0"/>
                  </a:lnTo>
                  <a:lnTo>
                    <a:pt x="47413" y="282046"/>
                  </a:lnTo>
                  <a:lnTo>
                    <a:pt x="0" y="282046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66652A-03BD-059D-0C12-8C2CA462B8ED}"/>
                </a:ext>
              </a:extLst>
            </p:cNvPr>
            <p:cNvSpPr/>
            <p:nvPr/>
          </p:nvSpPr>
          <p:spPr>
            <a:xfrm rot="17069056">
              <a:off x="8277336" y="2560539"/>
              <a:ext cx="282045" cy="47412"/>
            </a:xfrm>
            <a:custGeom>
              <a:avLst/>
              <a:gdLst>
                <a:gd name="connsiteX0" fmla="*/ 0 w 282045"/>
                <a:gd name="connsiteY0" fmla="*/ 0 h 47412"/>
                <a:gd name="connsiteX1" fmla="*/ 282045 w 282045"/>
                <a:gd name="connsiteY1" fmla="*/ 0 h 47412"/>
                <a:gd name="connsiteX2" fmla="*/ 282045 w 282045"/>
                <a:gd name="connsiteY2" fmla="*/ 47413 h 47412"/>
                <a:gd name="connsiteX3" fmla="*/ 0 w 282045"/>
                <a:gd name="connsiteY3" fmla="*/ 47413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45" h="47412">
                  <a:moveTo>
                    <a:pt x="0" y="0"/>
                  </a:moveTo>
                  <a:lnTo>
                    <a:pt x="282045" y="0"/>
                  </a:lnTo>
                  <a:lnTo>
                    <a:pt x="282045" y="47413"/>
                  </a:lnTo>
                  <a:lnTo>
                    <a:pt x="0" y="47413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F844DC-279E-92A6-EF76-BEF6FC620C7B}"/>
                </a:ext>
              </a:extLst>
            </p:cNvPr>
            <p:cNvSpPr/>
            <p:nvPr/>
          </p:nvSpPr>
          <p:spPr>
            <a:xfrm rot="18478685">
              <a:off x="8290481" y="2378799"/>
              <a:ext cx="114655" cy="47424"/>
            </a:xfrm>
            <a:custGeom>
              <a:avLst/>
              <a:gdLst>
                <a:gd name="connsiteX0" fmla="*/ 0 w 114655"/>
                <a:gd name="connsiteY0" fmla="*/ 0 h 47424"/>
                <a:gd name="connsiteX1" fmla="*/ 114656 w 114655"/>
                <a:gd name="connsiteY1" fmla="*/ 0 h 47424"/>
                <a:gd name="connsiteX2" fmla="*/ 114656 w 114655"/>
                <a:gd name="connsiteY2" fmla="*/ 47425 h 47424"/>
                <a:gd name="connsiteX3" fmla="*/ 0 w 114655"/>
                <a:gd name="connsiteY3" fmla="*/ 47425 h 4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55" h="47424">
                  <a:moveTo>
                    <a:pt x="0" y="0"/>
                  </a:moveTo>
                  <a:lnTo>
                    <a:pt x="114656" y="0"/>
                  </a:lnTo>
                  <a:lnTo>
                    <a:pt x="114656" y="47425"/>
                  </a:lnTo>
                  <a:lnTo>
                    <a:pt x="0" y="47425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D9197B-9E74-E61D-307E-4B72F15F805F}"/>
                </a:ext>
              </a:extLst>
            </p:cNvPr>
            <p:cNvSpPr/>
            <p:nvPr/>
          </p:nvSpPr>
          <p:spPr>
            <a:xfrm rot="19321839">
              <a:off x="8394657" y="2345178"/>
              <a:ext cx="47424" cy="114669"/>
            </a:xfrm>
            <a:custGeom>
              <a:avLst/>
              <a:gdLst>
                <a:gd name="connsiteX0" fmla="*/ 0 w 47424"/>
                <a:gd name="connsiteY0" fmla="*/ 0 h 114669"/>
                <a:gd name="connsiteX1" fmla="*/ 47425 w 47424"/>
                <a:gd name="connsiteY1" fmla="*/ 0 h 114669"/>
                <a:gd name="connsiteX2" fmla="*/ 47425 w 47424"/>
                <a:gd name="connsiteY2" fmla="*/ 114670 h 114669"/>
                <a:gd name="connsiteX3" fmla="*/ 0 w 47424"/>
                <a:gd name="connsiteY3" fmla="*/ 114670 h 1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4" h="114669">
                  <a:moveTo>
                    <a:pt x="0" y="0"/>
                  </a:moveTo>
                  <a:lnTo>
                    <a:pt x="47425" y="0"/>
                  </a:lnTo>
                  <a:lnTo>
                    <a:pt x="47425" y="114670"/>
                  </a:lnTo>
                  <a:lnTo>
                    <a:pt x="0" y="114670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EC5C687-CC03-A1B5-762D-32F9F1F2FD0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6869473"/>
              </p:ext>
            </p:extLst>
          </p:nvPr>
        </p:nvGraphicFramePr>
        <p:xfrm>
          <a:off x="2216569" y="1898492"/>
          <a:ext cx="2542752" cy="219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E2AD8D4B-AA16-1E25-2C21-88532390457E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92292228"/>
              </p:ext>
            </p:extLst>
          </p:nvPr>
        </p:nvGraphicFramePr>
        <p:xfrm>
          <a:off x="2216415" y="4254348"/>
          <a:ext cx="2559138" cy="2108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5" name="Title 1">
            <a:extLst>
              <a:ext uri="{FF2B5EF4-FFF2-40B4-BE49-F238E27FC236}">
                <a16:creationId xmlns:a16="http://schemas.microsoft.com/office/drawing/2014/main" id="{CE519E05-8BA6-DA41-8CEC-73B600605999}"/>
              </a:ext>
            </a:extLst>
          </p:cNvPr>
          <p:cNvSpPr txBox="1">
            <a:spLocks/>
          </p:cNvSpPr>
          <p:nvPr/>
        </p:nvSpPr>
        <p:spPr bwMode="gray">
          <a:xfrm>
            <a:off x="662642" y="394599"/>
            <a:ext cx="10379475" cy="221599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effectLst/>
                <a:latin typeface="Arial"/>
                <a:cs typeface="Arial"/>
              </a:rPr>
              <a:t>When factoring in the distance from ports to Logistic Centres, the decrease in miles travelled is found to be marginal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7CB072-9EE8-F5EF-AE4E-1E59CE38B2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588607"/>
              </p:ext>
            </p:extLst>
          </p:nvPr>
        </p:nvGraphicFramePr>
        <p:xfrm>
          <a:off x="6706914" y="1716830"/>
          <a:ext cx="4610608" cy="2623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FB2FACC-07F3-B65B-5BFF-D95DB21AFFAB}"/>
              </a:ext>
            </a:extLst>
          </p:cNvPr>
          <p:cNvSpPr/>
          <p:nvPr/>
        </p:nvSpPr>
        <p:spPr>
          <a:xfrm>
            <a:off x="6491292" y="1642209"/>
            <a:ext cx="5038066" cy="2777413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8CF56-B3DE-0CBB-B536-F821C3B27D1D}"/>
              </a:ext>
            </a:extLst>
          </p:cNvPr>
          <p:cNvSpPr txBox="1"/>
          <p:nvPr/>
        </p:nvSpPr>
        <p:spPr>
          <a:xfrm>
            <a:off x="1120203" y="2396057"/>
            <a:ext cx="1332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/>
              <a:t>Service Level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F11D2-62D8-E2E8-71D0-1D6802DFB9E0}"/>
              </a:ext>
            </a:extLst>
          </p:cNvPr>
          <p:cNvSpPr txBox="1"/>
          <p:nvPr/>
        </p:nvSpPr>
        <p:spPr>
          <a:xfrm>
            <a:off x="1078834" y="4773958"/>
            <a:ext cx="1332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/>
              <a:t>Service Level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F42ED-3DF1-3313-81CF-0D71E2760DA7}"/>
              </a:ext>
            </a:extLst>
          </p:cNvPr>
          <p:cNvSpPr txBox="1"/>
          <p:nvPr/>
        </p:nvSpPr>
        <p:spPr>
          <a:xfrm>
            <a:off x="1042220" y="5646940"/>
            <a:ext cx="1332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/>
              <a:t>Cost</a:t>
            </a:r>
            <a:r>
              <a:rPr lang="en-US" sz="1000" dirty="0"/>
              <a:t> </a:t>
            </a:r>
            <a:r>
              <a:rPr lang="en-US" sz="1200" dirty="0"/>
              <a:t>Optimization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4B87CB-55E1-C09D-A44A-67C127E85686}"/>
              </a:ext>
            </a:extLst>
          </p:cNvPr>
          <p:cNvSpPr txBox="1"/>
          <p:nvPr/>
        </p:nvSpPr>
        <p:spPr>
          <a:xfrm>
            <a:off x="1042220" y="3360105"/>
            <a:ext cx="1332492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/>
              <a:t>Cost</a:t>
            </a:r>
            <a:r>
              <a:rPr lang="en-US" sz="1000" dirty="0"/>
              <a:t> </a:t>
            </a:r>
            <a:r>
              <a:rPr lang="en-US" sz="1200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531222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6CCBA3B-5DCA-84B2-C0D2-7D6092EFA6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18225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6CCBA3B-5DCA-84B2-C0D2-7D6092EF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" name="Rectangle 118">
            <a:extLst>
              <a:ext uri="{FF2B5EF4-FFF2-40B4-BE49-F238E27FC236}">
                <a16:creationId xmlns:a16="http://schemas.microsoft.com/office/drawing/2014/main" id="{8D599378-2D7E-C9F0-5EBF-6ADBB1EA1559}"/>
              </a:ext>
            </a:extLst>
          </p:cNvPr>
          <p:cNvSpPr/>
          <p:nvPr/>
        </p:nvSpPr>
        <p:spPr>
          <a:xfrm>
            <a:off x="406228" y="1554131"/>
            <a:ext cx="4822443" cy="5234271"/>
          </a:xfrm>
          <a:prstGeom prst="rect">
            <a:avLst/>
          </a:prstGeom>
          <a:solidFill>
            <a:srgbClr val="F5F5F5"/>
          </a:solidFill>
          <a:ln w="28575"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4E6C40-7FB0-B145-B7C7-D73005D8F7CE}"/>
              </a:ext>
            </a:extLst>
          </p:cNvPr>
          <p:cNvSpPr/>
          <p:nvPr/>
        </p:nvSpPr>
        <p:spPr>
          <a:xfrm>
            <a:off x="3821961" y="1554131"/>
            <a:ext cx="4822443" cy="5234271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C8887-5232-A50A-2CD2-F63F25DE9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547239"/>
            <a:ext cx="11461772" cy="599949"/>
          </a:xfrm>
        </p:spPr>
        <p:txBody>
          <a:bodyPr vert="horz"/>
          <a:lstStyle/>
          <a:p>
            <a:r>
              <a:rPr lang="en-US">
                <a:cs typeface="Arial"/>
              </a:rPr>
              <a:t>Scenario 2</a:t>
            </a:r>
            <a:br>
              <a:rPr lang="en-US">
                <a:cs typeface="Arial"/>
              </a:rPr>
            </a:br>
            <a:r>
              <a:rPr lang="en-US" sz="1900">
                <a:cs typeface="Arial"/>
              </a:rPr>
              <a:t>Customer demands are optimally assigned to DCs and DCs are served from optimal LC locations</a:t>
            </a:r>
            <a:endParaRPr lang="en-US" sz="19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2647DF-A0AC-0420-C5A5-B60C78D82DEB}"/>
              </a:ext>
            </a:extLst>
          </p:cNvPr>
          <p:cNvSpPr/>
          <p:nvPr/>
        </p:nvSpPr>
        <p:spPr>
          <a:xfrm>
            <a:off x="8866090" y="1538288"/>
            <a:ext cx="3325910" cy="533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1E1821-0E44-2CBA-1AD4-104D37C4E1C5}"/>
              </a:ext>
            </a:extLst>
          </p:cNvPr>
          <p:cNvSpPr/>
          <p:nvPr/>
        </p:nvSpPr>
        <p:spPr>
          <a:xfrm>
            <a:off x="9021060" y="2503462"/>
            <a:ext cx="365760" cy="3657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A22376-7702-7370-9933-BEC7FA93F8F8}"/>
              </a:ext>
            </a:extLst>
          </p:cNvPr>
          <p:cNvSpPr/>
          <p:nvPr/>
        </p:nvSpPr>
        <p:spPr>
          <a:xfrm>
            <a:off x="9021060" y="3694211"/>
            <a:ext cx="365760" cy="3657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F1E7B7-D382-63D2-2F5C-B4F36F136F0A}"/>
              </a:ext>
            </a:extLst>
          </p:cNvPr>
          <p:cNvSpPr/>
          <p:nvPr/>
        </p:nvSpPr>
        <p:spPr>
          <a:xfrm>
            <a:off x="9021060" y="4854635"/>
            <a:ext cx="365760" cy="3657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3</a:t>
            </a: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0A2C7C42-4FF5-44C3-A158-6BF6B775C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910" y="1756179"/>
            <a:ext cx="22785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Key Task:</a:t>
            </a:r>
            <a:endParaRPr lang="en-US" altLang="en-US" sz="1600" kern="0">
              <a:solidFill>
                <a:schemeClr val="tx2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49337D-62AD-6342-4E12-0D2FFD97FC4B}"/>
              </a:ext>
            </a:extLst>
          </p:cNvPr>
          <p:cNvGrpSpPr>
            <a:grpSpLocks noChangeAspect="1"/>
          </p:cNvGrpSpPr>
          <p:nvPr/>
        </p:nvGrpSpPr>
        <p:grpSpPr>
          <a:xfrm>
            <a:off x="9021060" y="1720192"/>
            <a:ext cx="457309" cy="458256"/>
            <a:chOff x="8001000" y="3814671"/>
            <a:chExt cx="762000" cy="762000"/>
          </a:xfrm>
          <a:solidFill>
            <a:schemeClr val="tx2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880D44-6E38-9EA8-8BCA-3603B5C82FF3}"/>
                </a:ext>
              </a:extLst>
            </p:cNvPr>
            <p:cNvSpPr/>
            <p:nvPr/>
          </p:nvSpPr>
          <p:spPr>
            <a:xfrm>
              <a:off x="8382000" y="3815147"/>
              <a:ext cx="381000" cy="761523"/>
            </a:xfrm>
            <a:custGeom>
              <a:avLst/>
              <a:gdLst>
                <a:gd name="connsiteX0" fmla="*/ 288369 w 381000"/>
                <a:gd name="connsiteY0" fmla="*/ 405289 h 761523"/>
                <a:gd name="connsiteX1" fmla="*/ 289560 w 381000"/>
                <a:gd name="connsiteY1" fmla="*/ 381000 h 761523"/>
                <a:gd name="connsiteX2" fmla="*/ 288369 w 381000"/>
                <a:gd name="connsiteY2" fmla="*/ 356711 h 761523"/>
                <a:gd name="connsiteX3" fmla="*/ 381000 w 381000"/>
                <a:gd name="connsiteY3" fmla="*/ 252413 h 761523"/>
                <a:gd name="connsiteX4" fmla="*/ 309563 w 381000"/>
                <a:gd name="connsiteY4" fmla="*/ 128826 h 761523"/>
                <a:gd name="connsiteX5" fmla="*/ 172879 w 381000"/>
                <a:gd name="connsiteY5" fmla="*/ 156686 h 761523"/>
                <a:gd name="connsiteX6" fmla="*/ 130969 w 381000"/>
                <a:gd name="connsiteY6" fmla="*/ 132398 h 761523"/>
                <a:gd name="connsiteX7" fmla="*/ 86677 w 381000"/>
                <a:gd name="connsiteY7" fmla="*/ 0 h 761523"/>
                <a:gd name="connsiteX8" fmla="*/ 0 w 381000"/>
                <a:gd name="connsiteY8" fmla="*/ 0 h 761523"/>
                <a:gd name="connsiteX9" fmla="*/ 0 w 381000"/>
                <a:gd name="connsiteY9" fmla="*/ 47625 h 761523"/>
                <a:gd name="connsiteX10" fmla="*/ 52388 w 381000"/>
                <a:gd name="connsiteY10" fmla="*/ 47625 h 761523"/>
                <a:gd name="connsiteX11" fmla="*/ 85725 w 381000"/>
                <a:gd name="connsiteY11" fmla="*/ 147399 h 761523"/>
                <a:gd name="connsiteX12" fmla="*/ 92154 w 381000"/>
                <a:gd name="connsiteY12" fmla="*/ 166926 h 761523"/>
                <a:gd name="connsiteX13" fmla="*/ 110728 w 381000"/>
                <a:gd name="connsiteY13" fmla="*/ 175498 h 761523"/>
                <a:gd name="connsiteX14" fmla="*/ 145494 w 381000"/>
                <a:gd name="connsiteY14" fmla="*/ 195501 h 761523"/>
                <a:gd name="connsiteX15" fmla="*/ 162401 w 381000"/>
                <a:gd name="connsiteY15" fmla="*/ 207407 h 761523"/>
                <a:gd name="connsiteX16" fmla="*/ 182642 w 381000"/>
                <a:gd name="connsiteY16" fmla="*/ 203359 h 761523"/>
                <a:gd name="connsiteX17" fmla="*/ 285750 w 381000"/>
                <a:gd name="connsiteY17" fmla="*/ 182404 h 761523"/>
                <a:gd name="connsiteX18" fmla="*/ 322898 w 381000"/>
                <a:gd name="connsiteY18" fmla="*/ 246698 h 761523"/>
                <a:gd name="connsiteX19" fmla="*/ 253127 w 381000"/>
                <a:gd name="connsiteY19" fmla="*/ 325279 h 761523"/>
                <a:gd name="connsiteX20" fmla="*/ 239554 w 381000"/>
                <a:gd name="connsiteY20" fmla="*/ 340519 h 761523"/>
                <a:gd name="connsiteX21" fmla="*/ 241459 w 381000"/>
                <a:gd name="connsiteY21" fmla="*/ 360998 h 761523"/>
                <a:gd name="connsiteX22" fmla="*/ 242411 w 381000"/>
                <a:gd name="connsiteY22" fmla="*/ 381000 h 761523"/>
                <a:gd name="connsiteX23" fmla="*/ 241459 w 381000"/>
                <a:gd name="connsiteY23" fmla="*/ 401003 h 761523"/>
                <a:gd name="connsiteX24" fmla="*/ 239554 w 381000"/>
                <a:gd name="connsiteY24" fmla="*/ 421481 h 761523"/>
                <a:gd name="connsiteX25" fmla="*/ 253127 w 381000"/>
                <a:gd name="connsiteY25" fmla="*/ 436721 h 761523"/>
                <a:gd name="connsiteX26" fmla="*/ 322898 w 381000"/>
                <a:gd name="connsiteY26" fmla="*/ 515303 h 761523"/>
                <a:gd name="connsiteX27" fmla="*/ 285988 w 381000"/>
                <a:gd name="connsiteY27" fmla="*/ 579358 h 761523"/>
                <a:gd name="connsiteX28" fmla="*/ 183118 w 381000"/>
                <a:gd name="connsiteY28" fmla="*/ 558165 h 761523"/>
                <a:gd name="connsiteX29" fmla="*/ 162878 w 381000"/>
                <a:gd name="connsiteY29" fmla="*/ 554117 h 761523"/>
                <a:gd name="connsiteX30" fmla="*/ 145971 w 381000"/>
                <a:gd name="connsiteY30" fmla="*/ 566023 h 761523"/>
                <a:gd name="connsiteX31" fmla="*/ 111204 w 381000"/>
                <a:gd name="connsiteY31" fmla="*/ 586026 h 761523"/>
                <a:gd name="connsiteX32" fmla="*/ 92392 w 381000"/>
                <a:gd name="connsiteY32" fmla="*/ 594836 h 761523"/>
                <a:gd name="connsiteX33" fmla="*/ 85963 w 381000"/>
                <a:gd name="connsiteY33" fmla="*/ 614363 h 761523"/>
                <a:gd name="connsiteX34" fmla="*/ 52626 w 381000"/>
                <a:gd name="connsiteY34" fmla="*/ 713899 h 761523"/>
                <a:gd name="connsiteX35" fmla="*/ 0 w 381000"/>
                <a:gd name="connsiteY35" fmla="*/ 713899 h 761523"/>
                <a:gd name="connsiteX36" fmla="*/ 0 w 381000"/>
                <a:gd name="connsiteY36" fmla="*/ 761524 h 761523"/>
                <a:gd name="connsiteX37" fmla="*/ 86916 w 381000"/>
                <a:gd name="connsiteY37" fmla="*/ 761524 h 761523"/>
                <a:gd name="connsiteX38" fmla="*/ 130969 w 381000"/>
                <a:gd name="connsiteY38" fmla="*/ 629126 h 761523"/>
                <a:gd name="connsiteX39" fmla="*/ 172879 w 381000"/>
                <a:gd name="connsiteY39" fmla="*/ 605076 h 761523"/>
                <a:gd name="connsiteX40" fmla="*/ 309563 w 381000"/>
                <a:gd name="connsiteY40" fmla="*/ 633174 h 761523"/>
                <a:gd name="connsiteX41" fmla="*/ 381000 w 381000"/>
                <a:gd name="connsiteY41" fmla="*/ 509588 h 761523"/>
                <a:gd name="connsiteX42" fmla="*/ 288369 w 381000"/>
                <a:gd name="connsiteY42" fmla="*/ 405289 h 76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81000" h="761523">
                  <a:moveTo>
                    <a:pt x="288369" y="405289"/>
                  </a:moveTo>
                  <a:cubicBezTo>
                    <a:pt x="289084" y="397193"/>
                    <a:pt x="289560" y="389334"/>
                    <a:pt x="289560" y="381000"/>
                  </a:cubicBezTo>
                  <a:cubicBezTo>
                    <a:pt x="289560" y="372904"/>
                    <a:pt x="289084" y="364808"/>
                    <a:pt x="288369" y="356711"/>
                  </a:cubicBezTo>
                  <a:lnTo>
                    <a:pt x="381000" y="252413"/>
                  </a:lnTo>
                  <a:lnTo>
                    <a:pt x="309563" y="128826"/>
                  </a:lnTo>
                  <a:lnTo>
                    <a:pt x="172879" y="156686"/>
                  </a:lnTo>
                  <a:cubicBezTo>
                    <a:pt x="159782" y="147399"/>
                    <a:pt x="145733" y="139303"/>
                    <a:pt x="130969" y="132398"/>
                  </a:cubicBezTo>
                  <a:lnTo>
                    <a:pt x="86677" y="0"/>
                  </a:lnTo>
                  <a:lnTo>
                    <a:pt x="0" y="0"/>
                  </a:lnTo>
                  <a:lnTo>
                    <a:pt x="0" y="47625"/>
                  </a:lnTo>
                  <a:lnTo>
                    <a:pt x="52388" y="47625"/>
                  </a:lnTo>
                  <a:lnTo>
                    <a:pt x="85725" y="147399"/>
                  </a:lnTo>
                  <a:lnTo>
                    <a:pt x="92154" y="166926"/>
                  </a:lnTo>
                  <a:lnTo>
                    <a:pt x="110728" y="175498"/>
                  </a:lnTo>
                  <a:cubicBezTo>
                    <a:pt x="123111" y="181213"/>
                    <a:pt x="134779" y="188119"/>
                    <a:pt x="145494" y="195501"/>
                  </a:cubicBezTo>
                  <a:lnTo>
                    <a:pt x="162401" y="207407"/>
                  </a:lnTo>
                  <a:lnTo>
                    <a:pt x="182642" y="203359"/>
                  </a:lnTo>
                  <a:lnTo>
                    <a:pt x="285750" y="182404"/>
                  </a:lnTo>
                  <a:lnTo>
                    <a:pt x="322898" y="246698"/>
                  </a:lnTo>
                  <a:lnTo>
                    <a:pt x="253127" y="325279"/>
                  </a:lnTo>
                  <a:lnTo>
                    <a:pt x="239554" y="340519"/>
                  </a:lnTo>
                  <a:lnTo>
                    <a:pt x="241459" y="360998"/>
                  </a:lnTo>
                  <a:cubicBezTo>
                    <a:pt x="242173" y="369332"/>
                    <a:pt x="242411" y="375523"/>
                    <a:pt x="242411" y="381000"/>
                  </a:cubicBezTo>
                  <a:cubicBezTo>
                    <a:pt x="242411" y="386715"/>
                    <a:pt x="242173" y="392906"/>
                    <a:pt x="241459" y="401003"/>
                  </a:cubicBezTo>
                  <a:lnTo>
                    <a:pt x="239554" y="421481"/>
                  </a:lnTo>
                  <a:lnTo>
                    <a:pt x="253127" y="436721"/>
                  </a:lnTo>
                  <a:lnTo>
                    <a:pt x="322898" y="515303"/>
                  </a:lnTo>
                  <a:lnTo>
                    <a:pt x="285988" y="579358"/>
                  </a:lnTo>
                  <a:lnTo>
                    <a:pt x="183118" y="558165"/>
                  </a:lnTo>
                  <a:lnTo>
                    <a:pt x="162878" y="554117"/>
                  </a:lnTo>
                  <a:lnTo>
                    <a:pt x="145971" y="566023"/>
                  </a:lnTo>
                  <a:cubicBezTo>
                    <a:pt x="135493" y="573405"/>
                    <a:pt x="123825" y="580073"/>
                    <a:pt x="111204" y="586026"/>
                  </a:cubicBezTo>
                  <a:lnTo>
                    <a:pt x="92392" y="594836"/>
                  </a:lnTo>
                  <a:lnTo>
                    <a:pt x="85963" y="614363"/>
                  </a:lnTo>
                  <a:lnTo>
                    <a:pt x="52626" y="713899"/>
                  </a:lnTo>
                  <a:lnTo>
                    <a:pt x="0" y="713899"/>
                  </a:lnTo>
                  <a:lnTo>
                    <a:pt x="0" y="761524"/>
                  </a:lnTo>
                  <a:lnTo>
                    <a:pt x="86916" y="761524"/>
                  </a:lnTo>
                  <a:lnTo>
                    <a:pt x="130969" y="629126"/>
                  </a:lnTo>
                  <a:cubicBezTo>
                    <a:pt x="145733" y="622221"/>
                    <a:pt x="159782" y="614363"/>
                    <a:pt x="172879" y="605076"/>
                  </a:cubicBezTo>
                  <a:lnTo>
                    <a:pt x="309563" y="633174"/>
                  </a:lnTo>
                  <a:lnTo>
                    <a:pt x="381000" y="509588"/>
                  </a:lnTo>
                  <a:lnTo>
                    <a:pt x="288369" y="405289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75CDAAB-4315-FCA1-69F2-39E194837C19}"/>
                </a:ext>
              </a:extLst>
            </p:cNvPr>
            <p:cNvSpPr/>
            <p:nvPr/>
          </p:nvSpPr>
          <p:spPr>
            <a:xfrm>
              <a:off x="8382000" y="4076608"/>
              <a:ext cx="119062" cy="238125"/>
            </a:xfrm>
            <a:custGeom>
              <a:avLst/>
              <a:gdLst>
                <a:gd name="connsiteX0" fmla="*/ 0 w 119062"/>
                <a:gd name="connsiteY0" fmla="*/ 0 h 238125"/>
                <a:gd name="connsiteX1" fmla="*/ 0 w 119062"/>
                <a:gd name="connsiteY1" fmla="*/ 47625 h 238125"/>
                <a:gd name="connsiteX2" fmla="*/ 71438 w 119062"/>
                <a:gd name="connsiteY2" fmla="*/ 119063 h 238125"/>
                <a:gd name="connsiteX3" fmla="*/ 0 w 119062"/>
                <a:gd name="connsiteY3" fmla="*/ 190500 h 238125"/>
                <a:gd name="connsiteX4" fmla="*/ 0 w 119062"/>
                <a:gd name="connsiteY4" fmla="*/ 238125 h 238125"/>
                <a:gd name="connsiteX5" fmla="*/ 119063 w 119062"/>
                <a:gd name="connsiteY5" fmla="*/ 119063 h 238125"/>
                <a:gd name="connsiteX6" fmla="*/ 0 w 119062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62" h="238125">
                  <a:moveTo>
                    <a:pt x="0" y="0"/>
                  </a:moveTo>
                  <a:lnTo>
                    <a:pt x="0" y="47625"/>
                  </a:lnTo>
                  <a:cubicBezTo>
                    <a:pt x="39291" y="47625"/>
                    <a:pt x="71438" y="79772"/>
                    <a:pt x="71438" y="119063"/>
                  </a:cubicBezTo>
                  <a:cubicBezTo>
                    <a:pt x="71438" y="158353"/>
                    <a:pt x="39291" y="190500"/>
                    <a:pt x="0" y="190500"/>
                  </a:cubicBezTo>
                  <a:lnTo>
                    <a:pt x="0" y="238125"/>
                  </a:lnTo>
                  <a:cubicBezTo>
                    <a:pt x="65723" y="238125"/>
                    <a:pt x="119063" y="184785"/>
                    <a:pt x="119063" y="119063"/>
                  </a:cubicBezTo>
                  <a:cubicBezTo>
                    <a:pt x="119063" y="53340"/>
                    <a:pt x="65723" y="0"/>
                    <a:pt x="0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E5B9172-3D5B-F4F3-90FB-03F18D8846E2}"/>
                </a:ext>
              </a:extLst>
            </p:cNvPr>
            <p:cNvSpPr/>
            <p:nvPr/>
          </p:nvSpPr>
          <p:spPr>
            <a:xfrm>
              <a:off x="8143875" y="3814671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5A1FF85-A555-4126-14A9-B82C12C49B88}"/>
                </a:ext>
              </a:extLst>
            </p:cNvPr>
            <p:cNvSpPr/>
            <p:nvPr/>
          </p:nvSpPr>
          <p:spPr>
            <a:xfrm>
              <a:off x="8239125" y="3814883"/>
              <a:ext cx="95250" cy="190050"/>
            </a:xfrm>
            <a:custGeom>
              <a:avLst/>
              <a:gdLst>
                <a:gd name="connsiteX0" fmla="*/ 71438 w 95250"/>
                <a:gd name="connsiteY0" fmla="*/ 142663 h 190050"/>
                <a:gd name="connsiteX1" fmla="*/ 47625 w 95250"/>
                <a:gd name="connsiteY1" fmla="*/ 118850 h 190050"/>
                <a:gd name="connsiteX2" fmla="*/ 47625 w 95250"/>
                <a:gd name="connsiteY2" fmla="*/ 71225 h 190050"/>
                <a:gd name="connsiteX3" fmla="*/ 71438 w 95250"/>
                <a:gd name="connsiteY3" fmla="*/ 47413 h 190050"/>
                <a:gd name="connsiteX4" fmla="*/ 95250 w 95250"/>
                <a:gd name="connsiteY4" fmla="*/ 71225 h 190050"/>
                <a:gd name="connsiteX5" fmla="*/ 95250 w 95250"/>
                <a:gd name="connsiteY5" fmla="*/ 4074 h 190050"/>
                <a:gd name="connsiteX6" fmla="*/ 4048 w 95250"/>
                <a:gd name="connsiteY6" fmla="*/ 47651 h 190050"/>
                <a:gd name="connsiteX7" fmla="*/ 0 w 95250"/>
                <a:gd name="connsiteY7" fmla="*/ 71225 h 190050"/>
                <a:gd name="connsiteX8" fmla="*/ 0 w 95250"/>
                <a:gd name="connsiteY8" fmla="*/ 118850 h 190050"/>
                <a:gd name="connsiteX9" fmla="*/ 71676 w 95250"/>
                <a:gd name="connsiteY9" fmla="*/ 190050 h 190050"/>
                <a:gd name="connsiteX10" fmla="*/ 95250 w 95250"/>
                <a:gd name="connsiteY10" fmla="*/ 186002 h 190050"/>
                <a:gd name="connsiteX11" fmla="*/ 95250 w 95250"/>
                <a:gd name="connsiteY11" fmla="*/ 118850 h 190050"/>
                <a:gd name="connsiteX12" fmla="*/ 71438 w 95250"/>
                <a:gd name="connsiteY12" fmla="*/ 142663 h 1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050">
                  <a:moveTo>
                    <a:pt x="71438" y="142663"/>
                  </a:moveTo>
                  <a:cubicBezTo>
                    <a:pt x="58341" y="142663"/>
                    <a:pt x="47625" y="131947"/>
                    <a:pt x="47625" y="118850"/>
                  </a:cubicBezTo>
                  <a:lnTo>
                    <a:pt x="47625" y="71225"/>
                  </a:lnTo>
                  <a:cubicBezTo>
                    <a:pt x="47625" y="58128"/>
                    <a:pt x="58341" y="47413"/>
                    <a:pt x="71438" y="47413"/>
                  </a:cubicBezTo>
                  <a:cubicBezTo>
                    <a:pt x="84534" y="47413"/>
                    <a:pt x="95250" y="58128"/>
                    <a:pt x="95250" y="71225"/>
                  </a:cubicBezTo>
                  <a:lnTo>
                    <a:pt x="95250" y="4074"/>
                  </a:lnTo>
                  <a:cubicBezTo>
                    <a:pt x="58102" y="-9023"/>
                    <a:pt x="17145" y="10503"/>
                    <a:pt x="4048" y="47651"/>
                  </a:cubicBezTo>
                  <a:cubicBezTo>
                    <a:pt x="1429" y="55271"/>
                    <a:pt x="0" y="63129"/>
                    <a:pt x="0" y="71225"/>
                  </a:cubicBezTo>
                  <a:lnTo>
                    <a:pt x="0" y="118850"/>
                  </a:lnTo>
                  <a:cubicBezTo>
                    <a:pt x="0" y="158379"/>
                    <a:pt x="32147" y="190288"/>
                    <a:pt x="71676" y="190050"/>
                  </a:cubicBezTo>
                  <a:cubicBezTo>
                    <a:pt x="79772" y="190050"/>
                    <a:pt x="87630" y="188621"/>
                    <a:pt x="95250" y="186002"/>
                  </a:cubicBezTo>
                  <a:lnTo>
                    <a:pt x="95250" y="118850"/>
                  </a:lnTo>
                  <a:cubicBezTo>
                    <a:pt x="95250" y="131947"/>
                    <a:pt x="84534" y="142663"/>
                    <a:pt x="71438" y="142663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A8ADDA3-13AD-05C3-BF4E-38030961687F}"/>
                </a:ext>
              </a:extLst>
            </p:cNvPr>
            <p:cNvSpPr/>
            <p:nvPr/>
          </p:nvSpPr>
          <p:spPr>
            <a:xfrm>
              <a:off x="8001000" y="4052796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AF9CB55-ABCA-F385-EC61-315095853F5A}"/>
                </a:ext>
              </a:extLst>
            </p:cNvPr>
            <p:cNvSpPr/>
            <p:nvPr/>
          </p:nvSpPr>
          <p:spPr>
            <a:xfrm>
              <a:off x="8096250" y="4052796"/>
              <a:ext cx="142875" cy="190500"/>
            </a:xfrm>
            <a:custGeom>
              <a:avLst/>
              <a:gdLst>
                <a:gd name="connsiteX0" fmla="*/ 71438 w 142875"/>
                <a:gd name="connsiteY0" fmla="*/ 47625 h 190500"/>
                <a:gd name="connsiteX1" fmla="*/ 95250 w 142875"/>
                <a:gd name="connsiteY1" fmla="*/ 71438 h 190500"/>
                <a:gd name="connsiteX2" fmla="*/ 95250 w 142875"/>
                <a:gd name="connsiteY2" fmla="*/ 119063 h 190500"/>
                <a:gd name="connsiteX3" fmla="*/ 71438 w 142875"/>
                <a:gd name="connsiteY3" fmla="*/ 142875 h 190500"/>
                <a:gd name="connsiteX4" fmla="*/ 47625 w 142875"/>
                <a:gd name="connsiteY4" fmla="*/ 119063 h 190500"/>
                <a:gd name="connsiteX5" fmla="*/ 47625 w 142875"/>
                <a:gd name="connsiteY5" fmla="*/ 71438 h 190500"/>
                <a:gd name="connsiteX6" fmla="*/ 71438 w 142875"/>
                <a:gd name="connsiteY6" fmla="*/ 47625 h 190500"/>
                <a:gd name="connsiteX7" fmla="*/ 71438 w 142875"/>
                <a:gd name="connsiteY7" fmla="*/ 0 h 190500"/>
                <a:gd name="connsiteX8" fmla="*/ 0 w 142875"/>
                <a:gd name="connsiteY8" fmla="*/ 71438 h 190500"/>
                <a:gd name="connsiteX9" fmla="*/ 0 w 142875"/>
                <a:gd name="connsiteY9" fmla="*/ 119063 h 190500"/>
                <a:gd name="connsiteX10" fmla="*/ 71438 w 142875"/>
                <a:gd name="connsiteY10" fmla="*/ 190500 h 190500"/>
                <a:gd name="connsiteX11" fmla="*/ 142875 w 142875"/>
                <a:gd name="connsiteY11" fmla="*/ 119063 h 190500"/>
                <a:gd name="connsiteX12" fmla="*/ 142875 w 142875"/>
                <a:gd name="connsiteY12" fmla="*/ 71438 h 190500"/>
                <a:gd name="connsiteX13" fmla="*/ 71438 w 142875"/>
                <a:gd name="connsiteY13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875" h="190500">
                  <a:moveTo>
                    <a:pt x="71438" y="47625"/>
                  </a:moveTo>
                  <a:cubicBezTo>
                    <a:pt x="84534" y="47625"/>
                    <a:pt x="95250" y="58341"/>
                    <a:pt x="95250" y="71438"/>
                  </a:cubicBezTo>
                  <a:lnTo>
                    <a:pt x="95250" y="119063"/>
                  </a:lnTo>
                  <a:cubicBezTo>
                    <a:pt x="95250" y="132159"/>
                    <a:pt x="84534" y="142875"/>
                    <a:pt x="71438" y="142875"/>
                  </a:cubicBezTo>
                  <a:cubicBezTo>
                    <a:pt x="58341" y="142875"/>
                    <a:pt x="47625" y="132159"/>
                    <a:pt x="47625" y="119063"/>
                  </a:cubicBezTo>
                  <a:lnTo>
                    <a:pt x="47625" y="71438"/>
                  </a:lnTo>
                  <a:cubicBezTo>
                    <a:pt x="47625" y="58341"/>
                    <a:pt x="58341" y="47625"/>
                    <a:pt x="71438" y="47625"/>
                  </a:cubicBezTo>
                  <a:moveTo>
                    <a:pt x="71438" y="0"/>
                  </a:moveTo>
                  <a:cubicBezTo>
                    <a:pt x="31909" y="0"/>
                    <a:pt x="0" y="31909"/>
                    <a:pt x="0" y="71438"/>
                  </a:cubicBezTo>
                  <a:lnTo>
                    <a:pt x="0" y="119063"/>
                  </a:lnTo>
                  <a:cubicBezTo>
                    <a:pt x="0" y="158591"/>
                    <a:pt x="31909" y="190500"/>
                    <a:pt x="71438" y="190500"/>
                  </a:cubicBezTo>
                  <a:cubicBezTo>
                    <a:pt x="110966" y="190500"/>
                    <a:pt x="142875" y="158591"/>
                    <a:pt x="142875" y="119063"/>
                  </a:cubicBezTo>
                  <a:lnTo>
                    <a:pt x="142875" y="71438"/>
                  </a:lnTo>
                  <a:cubicBezTo>
                    <a:pt x="142875" y="31909"/>
                    <a:pt x="110966" y="0"/>
                    <a:pt x="71438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E5B7003-ADC9-8B8C-796A-67BEC829937D}"/>
                </a:ext>
              </a:extLst>
            </p:cNvPr>
            <p:cNvSpPr/>
            <p:nvPr/>
          </p:nvSpPr>
          <p:spPr>
            <a:xfrm>
              <a:off x="8286750" y="4052796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6C342B-E8A2-A038-1552-29DC3C1BA631}"/>
                </a:ext>
              </a:extLst>
            </p:cNvPr>
            <p:cNvSpPr/>
            <p:nvPr/>
          </p:nvSpPr>
          <p:spPr>
            <a:xfrm>
              <a:off x="8143875" y="4290921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8BC86F8-7815-3AD5-D2FE-6FE32924DACB}"/>
                </a:ext>
              </a:extLst>
            </p:cNvPr>
            <p:cNvSpPr/>
            <p:nvPr/>
          </p:nvSpPr>
          <p:spPr>
            <a:xfrm>
              <a:off x="8239125" y="4291133"/>
              <a:ext cx="95250" cy="190050"/>
            </a:xfrm>
            <a:custGeom>
              <a:avLst/>
              <a:gdLst>
                <a:gd name="connsiteX0" fmla="*/ 71438 w 95250"/>
                <a:gd name="connsiteY0" fmla="*/ 142663 h 190050"/>
                <a:gd name="connsiteX1" fmla="*/ 47625 w 95250"/>
                <a:gd name="connsiteY1" fmla="*/ 118850 h 190050"/>
                <a:gd name="connsiteX2" fmla="*/ 47625 w 95250"/>
                <a:gd name="connsiteY2" fmla="*/ 71225 h 190050"/>
                <a:gd name="connsiteX3" fmla="*/ 71438 w 95250"/>
                <a:gd name="connsiteY3" fmla="*/ 47413 h 190050"/>
                <a:gd name="connsiteX4" fmla="*/ 95250 w 95250"/>
                <a:gd name="connsiteY4" fmla="*/ 71225 h 190050"/>
                <a:gd name="connsiteX5" fmla="*/ 95250 w 95250"/>
                <a:gd name="connsiteY5" fmla="*/ 4074 h 190050"/>
                <a:gd name="connsiteX6" fmla="*/ 4048 w 95250"/>
                <a:gd name="connsiteY6" fmla="*/ 47651 h 190050"/>
                <a:gd name="connsiteX7" fmla="*/ 0 w 95250"/>
                <a:gd name="connsiteY7" fmla="*/ 71225 h 190050"/>
                <a:gd name="connsiteX8" fmla="*/ 0 w 95250"/>
                <a:gd name="connsiteY8" fmla="*/ 118850 h 190050"/>
                <a:gd name="connsiteX9" fmla="*/ 71676 w 95250"/>
                <a:gd name="connsiteY9" fmla="*/ 190050 h 190050"/>
                <a:gd name="connsiteX10" fmla="*/ 95250 w 95250"/>
                <a:gd name="connsiteY10" fmla="*/ 186002 h 190050"/>
                <a:gd name="connsiteX11" fmla="*/ 95250 w 95250"/>
                <a:gd name="connsiteY11" fmla="*/ 118850 h 190050"/>
                <a:gd name="connsiteX12" fmla="*/ 71438 w 95250"/>
                <a:gd name="connsiteY12" fmla="*/ 142663 h 1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050">
                  <a:moveTo>
                    <a:pt x="71438" y="142663"/>
                  </a:moveTo>
                  <a:cubicBezTo>
                    <a:pt x="58341" y="142663"/>
                    <a:pt x="47625" y="131947"/>
                    <a:pt x="47625" y="118850"/>
                  </a:cubicBezTo>
                  <a:lnTo>
                    <a:pt x="47625" y="71225"/>
                  </a:lnTo>
                  <a:cubicBezTo>
                    <a:pt x="47625" y="58128"/>
                    <a:pt x="58341" y="47413"/>
                    <a:pt x="71438" y="47413"/>
                  </a:cubicBezTo>
                  <a:cubicBezTo>
                    <a:pt x="84534" y="47413"/>
                    <a:pt x="95250" y="58128"/>
                    <a:pt x="95250" y="71225"/>
                  </a:cubicBezTo>
                  <a:lnTo>
                    <a:pt x="95250" y="4074"/>
                  </a:lnTo>
                  <a:cubicBezTo>
                    <a:pt x="58102" y="-9023"/>
                    <a:pt x="17145" y="10503"/>
                    <a:pt x="4048" y="47651"/>
                  </a:cubicBezTo>
                  <a:cubicBezTo>
                    <a:pt x="1429" y="55271"/>
                    <a:pt x="0" y="63129"/>
                    <a:pt x="0" y="71225"/>
                  </a:cubicBezTo>
                  <a:lnTo>
                    <a:pt x="0" y="118850"/>
                  </a:lnTo>
                  <a:cubicBezTo>
                    <a:pt x="0" y="158379"/>
                    <a:pt x="32147" y="190288"/>
                    <a:pt x="71676" y="190050"/>
                  </a:cubicBezTo>
                  <a:cubicBezTo>
                    <a:pt x="79772" y="190050"/>
                    <a:pt x="87630" y="188621"/>
                    <a:pt x="95250" y="186002"/>
                  </a:cubicBezTo>
                  <a:lnTo>
                    <a:pt x="95250" y="118850"/>
                  </a:lnTo>
                  <a:cubicBezTo>
                    <a:pt x="95250" y="131947"/>
                    <a:pt x="84534" y="142663"/>
                    <a:pt x="71438" y="142663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3962889-6775-D3D0-E56F-427D0D1D4AAA}"/>
                </a:ext>
              </a:extLst>
            </p:cNvPr>
            <p:cNvSpPr/>
            <p:nvPr/>
          </p:nvSpPr>
          <p:spPr>
            <a:xfrm>
              <a:off x="8001000" y="4529046"/>
              <a:ext cx="47625" cy="47625"/>
            </a:xfrm>
            <a:custGeom>
              <a:avLst/>
              <a:gdLst>
                <a:gd name="connsiteX0" fmla="*/ 0 w 47625"/>
                <a:gd name="connsiteY0" fmla="*/ 0 h 47625"/>
                <a:gd name="connsiteX1" fmla="*/ 47625 w 47625"/>
                <a:gd name="connsiteY1" fmla="*/ 0 h 47625"/>
                <a:gd name="connsiteX2" fmla="*/ 47625 w 47625"/>
                <a:gd name="connsiteY2" fmla="*/ 47625 h 47625"/>
                <a:gd name="connsiteX3" fmla="*/ 0 w 47625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0" y="0"/>
                  </a:moveTo>
                  <a:lnTo>
                    <a:pt x="47625" y="0"/>
                  </a:lnTo>
                  <a:lnTo>
                    <a:pt x="47625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002CE8-AD3A-E42A-86A2-165803264333}"/>
                </a:ext>
              </a:extLst>
            </p:cNvPr>
            <p:cNvSpPr/>
            <p:nvPr/>
          </p:nvSpPr>
          <p:spPr>
            <a:xfrm>
              <a:off x="8100536" y="4529046"/>
              <a:ext cx="134302" cy="47625"/>
            </a:xfrm>
            <a:custGeom>
              <a:avLst/>
              <a:gdLst>
                <a:gd name="connsiteX0" fmla="*/ 67151 w 134302"/>
                <a:gd name="connsiteY0" fmla="*/ 0 h 47625"/>
                <a:gd name="connsiteX1" fmla="*/ 0 w 134302"/>
                <a:gd name="connsiteY1" fmla="*/ 47625 h 47625"/>
                <a:gd name="connsiteX2" fmla="*/ 134303 w 134302"/>
                <a:gd name="connsiteY2" fmla="*/ 47625 h 47625"/>
                <a:gd name="connsiteX3" fmla="*/ 67151 w 134302"/>
                <a:gd name="connsiteY3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02" h="47625">
                  <a:moveTo>
                    <a:pt x="67151" y="0"/>
                  </a:moveTo>
                  <a:cubicBezTo>
                    <a:pt x="36909" y="0"/>
                    <a:pt x="10001" y="19050"/>
                    <a:pt x="0" y="47625"/>
                  </a:cubicBezTo>
                  <a:lnTo>
                    <a:pt x="134303" y="47625"/>
                  </a:lnTo>
                  <a:cubicBezTo>
                    <a:pt x="124301" y="19050"/>
                    <a:pt x="97393" y="0"/>
                    <a:pt x="67151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032897E-A730-7B50-FCB9-1737B39C28BA}"/>
                </a:ext>
              </a:extLst>
            </p:cNvPr>
            <p:cNvSpPr/>
            <p:nvPr/>
          </p:nvSpPr>
          <p:spPr>
            <a:xfrm>
              <a:off x="8286750" y="4529046"/>
              <a:ext cx="47625" cy="47625"/>
            </a:xfrm>
            <a:custGeom>
              <a:avLst/>
              <a:gdLst>
                <a:gd name="connsiteX0" fmla="*/ 0 w 47625"/>
                <a:gd name="connsiteY0" fmla="*/ 0 h 47625"/>
                <a:gd name="connsiteX1" fmla="*/ 47625 w 47625"/>
                <a:gd name="connsiteY1" fmla="*/ 0 h 47625"/>
                <a:gd name="connsiteX2" fmla="*/ 47625 w 47625"/>
                <a:gd name="connsiteY2" fmla="*/ 47625 h 47625"/>
                <a:gd name="connsiteX3" fmla="*/ 0 w 47625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0" y="0"/>
                  </a:moveTo>
                  <a:lnTo>
                    <a:pt x="47625" y="0"/>
                  </a:lnTo>
                  <a:lnTo>
                    <a:pt x="47625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8D11BBE-1995-23F8-F53D-86C0A512D5B4}"/>
                </a:ext>
              </a:extLst>
            </p:cNvPr>
            <p:cNvSpPr/>
            <p:nvPr/>
          </p:nvSpPr>
          <p:spPr>
            <a:xfrm>
              <a:off x="8001000" y="3814671"/>
              <a:ext cx="95250" cy="190500"/>
            </a:xfrm>
            <a:custGeom>
              <a:avLst/>
              <a:gdLst>
                <a:gd name="connsiteX0" fmla="*/ 23813 w 95250"/>
                <a:gd name="connsiteY0" fmla="*/ 0 h 190500"/>
                <a:gd name="connsiteX1" fmla="*/ 0 w 95250"/>
                <a:gd name="connsiteY1" fmla="*/ 4286 h 190500"/>
                <a:gd name="connsiteX2" fmla="*/ 0 w 95250"/>
                <a:gd name="connsiteY2" fmla="*/ 71438 h 190500"/>
                <a:gd name="connsiteX3" fmla="*/ 23813 w 95250"/>
                <a:gd name="connsiteY3" fmla="*/ 47625 h 190500"/>
                <a:gd name="connsiteX4" fmla="*/ 47625 w 95250"/>
                <a:gd name="connsiteY4" fmla="*/ 71438 h 190500"/>
                <a:gd name="connsiteX5" fmla="*/ 47625 w 95250"/>
                <a:gd name="connsiteY5" fmla="*/ 119063 h 190500"/>
                <a:gd name="connsiteX6" fmla="*/ 23813 w 95250"/>
                <a:gd name="connsiteY6" fmla="*/ 142875 h 190500"/>
                <a:gd name="connsiteX7" fmla="*/ 0 w 95250"/>
                <a:gd name="connsiteY7" fmla="*/ 119063 h 190500"/>
                <a:gd name="connsiteX8" fmla="*/ 0 w 95250"/>
                <a:gd name="connsiteY8" fmla="*/ 186214 h 190500"/>
                <a:gd name="connsiteX9" fmla="*/ 23813 w 95250"/>
                <a:gd name="connsiteY9" fmla="*/ 190500 h 190500"/>
                <a:gd name="connsiteX10" fmla="*/ 95250 w 95250"/>
                <a:gd name="connsiteY10" fmla="*/ 119063 h 190500"/>
                <a:gd name="connsiteX11" fmla="*/ 95250 w 95250"/>
                <a:gd name="connsiteY11" fmla="*/ 71438 h 190500"/>
                <a:gd name="connsiteX12" fmla="*/ 23813 w 95250"/>
                <a:gd name="connsiteY1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0">
                  <a:moveTo>
                    <a:pt x="23813" y="0"/>
                  </a:moveTo>
                  <a:cubicBezTo>
                    <a:pt x="15478" y="0"/>
                    <a:pt x="7382" y="1667"/>
                    <a:pt x="0" y="4286"/>
                  </a:cubicBezTo>
                  <a:lnTo>
                    <a:pt x="0" y="71438"/>
                  </a:lnTo>
                  <a:cubicBezTo>
                    <a:pt x="0" y="58341"/>
                    <a:pt x="10716" y="47625"/>
                    <a:pt x="23813" y="47625"/>
                  </a:cubicBezTo>
                  <a:cubicBezTo>
                    <a:pt x="36909" y="47625"/>
                    <a:pt x="47625" y="58341"/>
                    <a:pt x="47625" y="71438"/>
                  </a:cubicBezTo>
                  <a:lnTo>
                    <a:pt x="47625" y="119063"/>
                  </a:lnTo>
                  <a:cubicBezTo>
                    <a:pt x="47625" y="132159"/>
                    <a:pt x="36909" y="142875"/>
                    <a:pt x="23813" y="142875"/>
                  </a:cubicBezTo>
                  <a:cubicBezTo>
                    <a:pt x="10716" y="142875"/>
                    <a:pt x="0" y="132159"/>
                    <a:pt x="0" y="119063"/>
                  </a:cubicBezTo>
                  <a:lnTo>
                    <a:pt x="0" y="186214"/>
                  </a:lnTo>
                  <a:cubicBezTo>
                    <a:pt x="7382" y="188833"/>
                    <a:pt x="15478" y="190500"/>
                    <a:pt x="23813" y="190500"/>
                  </a:cubicBezTo>
                  <a:cubicBezTo>
                    <a:pt x="63341" y="190500"/>
                    <a:pt x="95250" y="158591"/>
                    <a:pt x="95250" y="119063"/>
                  </a:cubicBezTo>
                  <a:lnTo>
                    <a:pt x="95250" y="71438"/>
                  </a:lnTo>
                  <a:cubicBezTo>
                    <a:pt x="95250" y="31909"/>
                    <a:pt x="63341" y="0"/>
                    <a:pt x="23813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4D722D8-EDDE-91A8-5449-748BC9BD15B7}"/>
                </a:ext>
              </a:extLst>
            </p:cNvPr>
            <p:cNvSpPr/>
            <p:nvPr/>
          </p:nvSpPr>
          <p:spPr>
            <a:xfrm>
              <a:off x="8001000" y="4290921"/>
              <a:ext cx="95250" cy="190500"/>
            </a:xfrm>
            <a:custGeom>
              <a:avLst/>
              <a:gdLst>
                <a:gd name="connsiteX0" fmla="*/ 23813 w 95250"/>
                <a:gd name="connsiteY0" fmla="*/ 0 h 190500"/>
                <a:gd name="connsiteX1" fmla="*/ 0 w 95250"/>
                <a:gd name="connsiteY1" fmla="*/ 4286 h 190500"/>
                <a:gd name="connsiteX2" fmla="*/ 0 w 95250"/>
                <a:gd name="connsiteY2" fmla="*/ 71438 h 190500"/>
                <a:gd name="connsiteX3" fmla="*/ 23813 w 95250"/>
                <a:gd name="connsiteY3" fmla="*/ 47625 h 190500"/>
                <a:gd name="connsiteX4" fmla="*/ 47625 w 95250"/>
                <a:gd name="connsiteY4" fmla="*/ 71438 h 190500"/>
                <a:gd name="connsiteX5" fmla="*/ 47625 w 95250"/>
                <a:gd name="connsiteY5" fmla="*/ 119063 h 190500"/>
                <a:gd name="connsiteX6" fmla="*/ 23813 w 95250"/>
                <a:gd name="connsiteY6" fmla="*/ 142875 h 190500"/>
                <a:gd name="connsiteX7" fmla="*/ 0 w 95250"/>
                <a:gd name="connsiteY7" fmla="*/ 119063 h 190500"/>
                <a:gd name="connsiteX8" fmla="*/ 0 w 95250"/>
                <a:gd name="connsiteY8" fmla="*/ 186214 h 190500"/>
                <a:gd name="connsiteX9" fmla="*/ 23813 w 95250"/>
                <a:gd name="connsiteY9" fmla="*/ 190500 h 190500"/>
                <a:gd name="connsiteX10" fmla="*/ 95250 w 95250"/>
                <a:gd name="connsiteY10" fmla="*/ 119063 h 190500"/>
                <a:gd name="connsiteX11" fmla="*/ 95250 w 95250"/>
                <a:gd name="connsiteY11" fmla="*/ 71438 h 190500"/>
                <a:gd name="connsiteX12" fmla="*/ 23813 w 95250"/>
                <a:gd name="connsiteY1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0">
                  <a:moveTo>
                    <a:pt x="23813" y="0"/>
                  </a:moveTo>
                  <a:cubicBezTo>
                    <a:pt x="15478" y="0"/>
                    <a:pt x="7382" y="1667"/>
                    <a:pt x="0" y="4286"/>
                  </a:cubicBezTo>
                  <a:lnTo>
                    <a:pt x="0" y="71438"/>
                  </a:lnTo>
                  <a:cubicBezTo>
                    <a:pt x="0" y="58341"/>
                    <a:pt x="10716" y="47625"/>
                    <a:pt x="23813" y="47625"/>
                  </a:cubicBezTo>
                  <a:cubicBezTo>
                    <a:pt x="36909" y="47625"/>
                    <a:pt x="47625" y="58341"/>
                    <a:pt x="47625" y="71438"/>
                  </a:cubicBezTo>
                  <a:lnTo>
                    <a:pt x="47625" y="119063"/>
                  </a:lnTo>
                  <a:cubicBezTo>
                    <a:pt x="47625" y="132159"/>
                    <a:pt x="36909" y="142875"/>
                    <a:pt x="23813" y="142875"/>
                  </a:cubicBezTo>
                  <a:cubicBezTo>
                    <a:pt x="10716" y="142875"/>
                    <a:pt x="0" y="132159"/>
                    <a:pt x="0" y="119063"/>
                  </a:cubicBezTo>
                  <a:lnTo>
                    <a:pt x="0" y="186214"/>
                  </a:lnTo>
                  <a:cubicBezTo>
                    <a:pt x="7382" y="188833"/>
                    <a:pt x="15478" y="190500"/>
                    <a:pt x="23813" y="190500"/>
                  </a:cubicBezTo>
                  <a:cubicBezTo>
                    <a:pt x="63341" y="190500"/>
                    <a:pt x="95250" y="158591"/>
                    <a:pt x="95250" y="119063"/>
                  </a:cubicBezTo>
                  <a:lnTo>
                    <a:pt x="95250" y="71438"/>
                  </a:lnTo>
                  <a:cubicBezTo>
                    <a:pt x="95250" y="31909"/>
                    <a:pt x="63341" y="0"/>
                    <a:pt x="23813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98667B2-7469-46CF-1A49-010DD32B5B69}"/>
              </a:ext>
            </a:extLst>
          </p:cNvPr>
          <p:cNvSpPr txBox="1"/>
          <p:nvPr/>
        </p:nvSpPr>
        <p:spPr>
          <a:xfrm>
            <a:off x="9386681" y="4838840"/>
            <a:ext cx="267345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ea typeface="+mn-lt"/>
                <a:cs typeface="Arial"/>
              </a:rPr>
              <a:t>Identify optimal locations that minimize the objective - cost or service by assigning the DC demands to the LC Locations selected 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</a:rPr>
              <a:t>– stage 2</a:t>
            </a:r>
            <a:endParaRPr lang="en-US" sz="1400" kern="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D1647-3A40-E981-4997-8BA2DAE2246B}"/>
              </a:ext>
            </a:extLst>
          </p:cNvPr>
          <p:cNvSpPr txBox="1"/>
          <p:nvPr/>
        </p:nvSpPr>
        <p:spPr>
          <a:xfrm>
            <a:off x="9405802" y="2382437"/>
            <a:ext cx="26337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</a:rPr>
              <a:t>Aggregate demands at customer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CCACFD-93F0-3E61-5FB3-E45DC4AD6F77}"/>
              </a:ext>
            </a:extLst>
          </p:cNvPr>
          <p:cNvSpPr txBox="1"/>
          <p:nvPr/>
        </p:nvSpPr>
        <p:spPr>
          <a:xfrm>
            <a:off x="9409676" y="3552019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</a:rPr>
              <a:t>Assign demands to a DC by optimizing for the cost and service – stage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8456BD-6D75-BAB8-D3B3-DB37A9449B73}"/>
              </a:ext>
            </a:extLst>
          </p:cNvPr>
          <p:cNvSpPr/>
          <p:nvPr/>
        </p:nvSpPr>
        <p:spPr>
          <a:xfrm>
            <a:off x="6721004" y="1916953"/>
            <a:ext cx="1173345" cy="8766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6AB0EB-E2E5-D213-1BA7-9F57ADF4120F}"/>
              </a:ext>
            </a:extLst>
          </p:cNvPr>
          <p:cNvSpPr/>
          <p:nvPr/>
        </p:nvSpPr>
        <p:spPr>
          <a:xfrm>
            <a:off x="6721004" y="5514903"/>
            <a:ext cx="1173345" cy="8766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2FDC4-01BD-C819-1F42-97C921754B64}"/>
              </a:ext>
            </a:extLst>
          </p:cNvPr>
          <p:cNvSpPr/>
          <p:nvPr/>
        </p:nvSpPr>
        <p:spPr>
          <a:xfrm>
            <a:off x="6721004" y="3355321"/>
            <a:ext cx="1173345" cy="8766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E2AE35E-A1C5-A27B-4580-50603ADF29D4}"/>
              </a:ext>
            </a:extLst>
          </p:cNvPr>
          <p:cNvSpPr/>
          <p:nvPr/>
        </p:nvSpPr>
        <p:spPr>
          <a:xfrm>
            <a:off x="1279109" y="2087567"/>
            <a:ext cx="1200319" cy="1092424"/>
          </a:xfrm>
          <a:prstGeom prst="rect">
            <a:avLst/>
          </a:prstGeom>
          <a:solidFill>
            <a:srgbClr val="EFE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chemeClr val="tx1"/>
                </a:solidFill>
                <a:latin typeface="Arial"/>
                <a:sym typeface="Arial"/>
              </a:rPr>
              <a:t>LC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F6F7A14-8DA8-7336-C70A-4DB14BACCAD4}"/>
              </a:ext>
            </a:extLst>
          </p:cNvPr>
          <p:cNvSpPr/>
          <p:nvPr/>
        </p:nvSpPr>
        <p:spPr>
          <a:xfrm>
            <a:off x="1279107" y="5196257"/>
            <a:ext cx="1200319" cy="1092424"/>
          </a:xfrm>
          <a:prstGeom prst="rect">
            <a:avLst/>
          </a:prstGeom>
          <a:solidFill>
            <a:srgbClr val="EFE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chemeClr val="tx1"/>
                </a:solidFill>
                <a:latin typeface="Arial"/>
                <a:sym typeface="Arial"/>
              </a:rPr>
              <a:t>LC 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385CDB9-758D-00A2-7D12-4F2FC5469216}"/>
              </a:ext>
            </a:extLst>
          </p:cNvPr>
          <p:cNvSpPr/>
          <p:nvPr/>
        </p:nvSpPr>
        <p:spPr>
          <a:xfrm>
            <a:off x="1279109" y="3571107"/>
            <a:ext cx="1200319" cy="1092424"/>
          </a:xfrm>
          <a:prstGeom prst="rect">
            <a:avLst/>
          </a:prstGeom>
          <a:solidFill>
            <a:srgbClr val="EFE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chemeClr val="tx1"/>
                </a:solidFill>
                <a:latin typeface="Arial"/>
                <a:sym typeface="Arial"/>
              </a:rPr>
              <a:t>LC 2</a:t>
            </a:r>
          </a:p>
        </p:txBody>
      </p:sp>
      <p:sp>
        <p:nvSpPr>
          <p:cNvPr id="78" name="Rectangle: Rounded Corners 5">
            <a:extLst>
              <a:ext uri="{FF2B5EF4-FFF2-40B4-BE49-F238E27FC236}">
                <a16:creationId xmlns:a16="http://schemas.microsoft.com/office/drawing/2014/main" id="{FE607CF9-92A4-298E-5B67-CE7267D005CE}"/>
              </a:ext>
            </a:extLst>
          </p:cNvPr>
          <p:cNvSpPr/>
          <p:nvPr/>
        </p:nvSpPr>
        <p:spPr>
          <a:xfrm>
            <a:off x="4381055" y="2087566"/>
            <a:ext cx="687823" cy="5664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DC1</a:t>
            </a:r>
          </a:p>
        </p:txBody>
      </p:sp>
      <p:sp>
        <p:nvSpPr>
          <p:cNvPr id="79" name="Rectangle: Rounded Corners 9">
            <a:extLst>
              <a:ext uri="{FF2B5EF4-FFF2-40B4-BE49-F238E27FC236}">
                <a16:creationId xmlns:a16="http://schemas.microsoft.com/office/drawing/2014/main" id="{842F3F66-C8AA-047F-263E-2BBC07B61BE8}"/>
              </a:ext>
            </a:extLst>
          </p:cNvPr>
          <p:cNvSpPr/>
          <p:nvPr/>
        </p:nvSpPr>
        <p:spPr>
          <a:xfrm>
            <a:off x="4381054" y="5722238"/>
            <a:ext cx="687823" cy="5664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DCn</a:t>
            </a:r>
          </a:p>
        </p:txBody>
      </p:sp>
      <p:sp>
        <p:nvSpPr>
          <p:cNvPr id="80" name="Rectangle: Rounded Corners 10">
            <a:extLst>
              <a:ext uri="{FF2B5EF4-FFF2-40B4-BE49-F238E27FC236}">
                <a16:creationId xmlns:a16="http://schemas.microsoft.com/office/drawing/2014/main" id="{BD08051C-1BF1-1A3B-8302-1EA7CD4427AC}"/>
              </a:ext>
            </a:extLst>
          </p:cNvPr>
          <p:cNvSpPr/>
          <p:nvPr/>
        </p:nvSpPr>
        <p:spPr>
          <a:xfrm>
            <a:off x="4381055" y="4117318"/>
            <a:ext cx="687823" cy="5664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DC4</a:t>
            </a:r>
          </a:p>
        </p:txBody>
      </p:sp>
      <p:sp>
        <p:nvSpPr>
          <p:cNvPr id="81" name="Rectangle: Rounded Corners 11">
            <a:extLst>
              <a:ext uri="{FF2B5EF4-FFF2-40B4-BE49-F238E27FC236}">
                <a16:creationId xmlns:a16="http://schemas.microsoft.com/office/drawing/2014/main" id="{E6ED025A-F5FF-2CE4-3005-2D34874C2404}"/>
              </a:ext>
            </a:extLst>
          </p:cNvPr>
          <p:cNvSpPr/>
          <p:nvPr/>
        </p:nvSpPr>
        <p:spPr>
          <a:xfrm>
            <a:off x="4381054" y="3436238"/>
            <a:ext cx="687823" cy="5664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DC3</a:t>
            </a:r>
          </a:p>
        </p:txBody>
      </p:sp>
      <p:sp>
        <p:nvSpPr>
          <p:cNvPr id="82" name="Rectangle: Rounded Corners 12">
            <a:extLst>
              <a:ext uri="{FF2B5EF4-FFF2-40B4-BE49-F238E27FC236}">
                <a16:creationId xmlns:a16="http://schemas.microsoft.com/office/drawing/2014/main" id="{E263FE7B-72D5-A9FD-99A2-91D37F250A99}"/>
              </a:ext>
            </a:extLst>
          </p:cNvPr>
          <p:cNvSpPr/>
          <p:nvPr/>
        </p:nvSpPr>
        <p:spPr>
          <a:xfrm>
            <a:off x="4381055" y="2734929"/>
            <a:ext cx="687823" cy="5664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DC2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71982E8-2ABB-8439-16A9-25DF673BA95D}"/>
              </a:ext>
            </a:extLst>
          </p:cNvPr>
          <p:cNvSpPr txBox="1"/>
          <p:nvPr/>
        </p:nvSpPr>
        <p:spPr>
          <a:xfrm>
            <a:off x="6992308" y="4677560"/>
            <a:ext cx="74176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endParaRPr lang="en-US" sz="16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07285B2-9ADB-B294-E5E6-7E9DA789393E}"/>
              </a:ext>
            </a:extLst>
          </p:cNvPr>
          <p:cNvCxnSpPr/>
          <p:nvPr/>
        </p:nvCxnSpPr>
        <p:spPr>
          <a:xfrm flipV="1">
            <a:off x="2474032" y="2312119"/>
            <a:ext cx="1885443" cy="17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3341F6B-6532-798B-785D-ED2D71BEAB0B}"/>
              </a:ext>
            </a:extLst>
          </p:cNvPr>
          <p:cNvCxnSpPr>
            <a:cxnSpLocks/>
          </p:cNvCxnSpPr>
          <p:nvPr/>
        </p:nvCxnSpPr>
        <p:spPr>
          <a:xfrm flipV="1">
            <a:off x="2474031" y="2312118"/>
            <a:ext cx="1885443" cy="17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CAD6E06-A2AD-874F-FBCD-34A8BD1C8326}"/>
              </a:ext>
            </a:extLst>
          </p:cNvPr>
          <p:cNvCxnSpPr>
            <a:cxnSpLocks/>
          </p:cNvCxnSpPr>
          <p:nvPr/>
        </p:nvCxnSpPr>
        <p:spPr>
          <a:xfrm flipV="1">
            <a:off x="2474029" y="2312118"/>
            <a:ext cx="1885443" cy="1780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AE8ABD5-3A26-4F79-916F-F95E0D001DC3}"/>
              </a:ext>
            </a:extLst>
          </p:cNvPr>
          <p:cNvCxnSpPr>
            <a:cxnSpLocks/>
          </p:cNvCxnSpPr>
          <p:nvPr/>
        </p:nvCxnSpPr>
        <p:spPr>
          <a:xfrm>
            <a:off x="2480774" y="2557578"/>
            <a:ext cx="1898929" cy="5300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96C4F1E-C7C6-C59B-FBB1-D09886904F75}"/>
              </a:ext>
            </a:extLst>
          </p:cNvPr>
          <p:cNvCxnSpPr>
            <a:cxnSpLocks/>
          </p:cNvCxnSpPr>
          <p:nvPr/>
        </p:nvCxnSpPr>
        <p:spPr>
          <a:xfrm flipV="1">
            <a:off x="2487516" y="3788914"/>
            <a:ext cx="1885443" cy="17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07DCAD6-2B97-2447-FC45-420B33F0936A}"/>
              </a:ext>
            </a:extLst>
          </p:cNvPr>
          <p:cNvCxnSpPr>
            <a:cxnSpLocks/>
          </p:cNvCxnSpPr>
          <p:nvPr/>
        </p:nvCxnSpPr>
        <p:spPr>
          <a:xfrm flipV="1">
            <a:off x="2474029" y="3788913"/>
            <a:ext cx="1885443" cy="1780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78DDF75-8C7F-ADF1-5F87-F471C77DE044}"/>
              </a:ext>
            </a:extLst>
          </p:cNvPr>
          <p:cNvCxnSpPr>
            <a:cxnSpLocks/>
          </p:cNvCxnSpPr>
          <p:nvPr/>
        </p:nvCxnSpPr>
        <p:spPr>
          <a:xfrm>
            <a:off x="2474029" y="4000658"/>
            <a:ext cx="1878700" cy="5502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68D0C60-5C84-28E1-11E4-040E82B4A21D}"/>
              </a:ext>
            </a:extLst>
          </p:cNvPr>
          <p:cNvCxnSpPr>
            <a:cxnSpLocks/>
          </p:cNvCxnSpPr>
          <p:nvPr/>
        </p:nvCxnSpPr>
        <p:spPr>
          <a:xfrm flipV="1">
            <a:off x="2480771" y="4975747"/>
            <a:ext cx="1905675" cy="71075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B925D6-4887-F1FA-DC0D-FDBDB82FEC05}"/>
              </a:ext>
            </a:extLst>
          </p:cNvPr>
          <p:cNvCxnSpPr>
            <a:cxnSpLocks/>
          </p:cNvCxnSpPr>
          <p:nvPr/>
        </p:nvCxnSpPr>
        <p:spPr>
          <a:xfrm>
            <a:off x="2474027" y="5767415"/>
            <a:ext cx="1919160" cy="3209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 descr="User with solid fill">
            <a:extLst>
              <a:ext uri="{FF2B5EF4-FFF2-40B4-BE49-F238E27FC236}">
                <a16:creationId xmlns:a16="http://schemas.microsoft.com/office/drawing/2014/main" id="{473E8BA6-2D14-F149-0A5F-634F55A8C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4060" y="2159514"/>
            <a:ext cx="482825" cy="476083"/>
          </a:xfrm>
          <a:prstGeom prst="rect">
            <a:avLst/>
          </a:prstGeom>
        </p:spPr>
      </p:pic>
      <p:pic>
        <p:nvPicPr>
          <p:cNvPr id="94" name="Graphic 93" descr="User with solid fill">
            <a:extLst>
              <a:ext uri="{FF2B5EF4-FFF2-40B4-BE49-F238E27FC236}">
                <a16:creationId xmlns:a16="http://schemas.microsoft.com/office/drawing/2014/main" id="{721EDF31-298D-BD14-B7CB-F7281B5DB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2810" y="2780110"/>
            <a:ext cx="482825" cy="476083"/>
          </a:xfrm>
          <a:prstGeom prst="rect">
            <a:avLst/>
          </a:prstGeom>
        </p:spPr>
      </p:pic>
      <p:pic>
        <p:nvPicPr>
          <p:cNvPr id="95" name="Graphic 94" descr="User with solid fill">
            <a:extLst>
              <a:ext uri="{FF2B5EF4-FFF2-40B4-BE49-F238E27FC236}">
                <a16:creationId xmlns:a16="http://schemas.microsoft.com/office/drawing/2014/main" id="{C18CB524-D4EB-6FE5-2D68-04DC6482F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3501" y="3339810"/>
            <a:ext cx="482825" cy="476083"/>
          </a:xfrm>
          <a:prstGeom prst="rect">
            <a:avLst/>
          </a:prstGeom>
        </p:spPr>
      </p:pic>
      <p:pic>
        <p:nvPicPr>
          <p:cNvPr id="96" name="Graphic 95" descr="User with solid fill">
            <a:extLst>
              <a:ext uri="{FF2B5EF4-FFF2-40B4-BE49-F238E27FC236}">
                <a16:creationId xmlns:a16="http://schemas.microsoft.com/office/drawing/2014/main" id="{EB5A4DCF-2607-3104-7733-8511359E7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6758" y="4270393"/>
            <a:ext cx="482825" cy="476083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C9C3DF3C-DA07-E98A-AEE9-6F0B0141E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3960" y="5479160"/>
            <a:ext cx="482825" cy="476083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76AE1B1-69AE-9E8F-9810-76AC292FD0F1}"/>
              </a:ext>
            </a:extLst>
          </p:cNvPr>
          <p:cNvCxnSpPr>
            <a:cxnSpLocks/>
          </p:cNvCxnSpPr>
          <p:nvPr/>
        </p:nvCxnSpPr>
        <p:spPr>
          <a:xfrm>
            <a:off x="5238811" y="2382252"/>
            <a:ext cx="1480840" cy="404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8A60BB0-3A5B-5852-06D9-998A8FB89340}"/>
              </a:ext>
            </a:extLst>
          </p:cNvPr>
          <p:cNvCxnSpPr>
            <a:cxnSpLocks/>
          </p:cNvCxnSpPr>
          <p:nvPr/>
        </p:nvCxnSpPr>
        <p:spPr>
          <a:xfrm>
            <a:off x="5238811" y="3049844"/>
            <a:ext cx="1480840" cy="404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D0080FB-4B9B-CD0F-BD6C-8866E20F6EFB}"/>
              </a:ext>
            </a:extLst>
          </p:cNvPr>
          <p:cNvCxnSpPr>
            <a:cxnSpLocks/>
          </p:cNvCxnSpPr>
          <p:nvPr/>
        </p:nvCxnSpPr>
        <p:spPr>
          <a:xfrm>
            <a:off x="5238811" y="3845563"/>
            <a:ext cx="1480840" cy="404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7244B5-9F2B-AF3C-E2A6-6B55508A8CE8}"/>
              </a:ext>
            </a:extLst>
          </p:cNvPr>
          <p:cNvCxnSpPr>
            <a:cxnSpLocks/>
          </p:cNvCxnSpPr>
          <p:nvPr/>
        </p:nvCxnSpPr>
        <p:spPr>
          <a:xfrm>
            <a:off x="5238811" y="4506411"/>
            <a:ext cx="1480840" cy="404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FD7A16F-B8A7-B923-0810-3F862DCBA06B}"/>
              </a:ext>
            </a:extLst>
          </p:cNvPr>
          <p:cNvCxnSpPr>
            <a:cxnSpLocks/>
          </p:cNvCxnSpPr>
          <p:nvPr/>
        </p:nvCxnSpPr>
        <p:spPr>
          <a:xfrm>
            <a:off x="5238811" y="6003437"/>
            <a:ext cx="1480840" cy="404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A309D8AF-3FAE-A496-3503-EDC5660F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6456" y="2112517"/>
            <a:ext cx="482825" cy="476083"/>
          </a:xfrm>
          <a:prstGeom prst="rect">
            <a:avLst/>
          </a:prstGeom>
        </p:spPr>
      </p:pic>
      <p:pic>
        <p:nvPicPr>
          <p:cNvPr id="104" name="Graphic 103" descr="User with solid fill">
            <a:extLst>
              <a:ext uri="{FF2B5EF4-FFF2-40B4-BE49-F238E27FC236}">
                <a16:creationId xmlns:a16="http://schemas.microsoft.com/office/drawing/2014/main" id="{F68C0503-C361-EB22-12D7-BBA8E2FD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6457" y="3494906"/>
            <a:ext cx="482825" cy="476083"/>
          </a:xfrm>
          <a:prstGeom prst="rect">
            <a:avLst/>
          </a:prstGeom>
        </p:spPr>
      </p:pic>
      <p:pic>
        <p:nvPicPr>
          <p:cNvPr id="105" name="Graphic 104" descr="User with solid fill">
            <a:extLst>
              <a:ext uri="{FF2B5EF4-FFF2-40B4-BE49-F238E27FC236}">
                <a16:creationId xmlns:a16="http://schemas.microsoft.com/office/drawing/2014/main" id="{54027136-2E43-9265-ABC5-BA5E864E3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0933" y="3757897"/>
            <a:ext cx="482825" cy="476083"/>
          </a:xfrm>
          <a:prstGeom prst="rect">
            <a:avLst/>
          </a:prstGeom>
        </p:spPr>
      </p:pic>
      <p:pic>
        <p:nvPicPr>
          <p:cNvPr id="106" name="Graphic 105" descr="User with solid fill">
            <a:extLst>
              <a:ext uri="{FF2B5EF4-FFF2-40B4-BE49-F238E27FC236}">
                <a16:creationId xmlns:a16="http://schemas.microsoft.com/office/drawing/2014/main" id="{1A7C9DF8-F1C7-E003-05B7-43C812178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0632" y="5479160"/>
            <a:ext cx="482825" cy="476083"/>
          </a:xfrm>
          <a:prstGeom prst="rect">
            <a:avLst/>
          </a:prstGeom>
        </p:spPr>
      </p:pic>
      <p:pic>
        <p:nvPicPr>
          <p:cNvPr id="107" name="Graphic 106" descr="User with solid fill">
            <a:extLst>
              <a:ext uri="{FF2B5EF4-FFF2-40B4-BE49-F238E27FC236}">
                <a16:creationId xmlns:a16="http://schemas.microsoft.com/office/drawing/2014/main" id="{41B3FA85-321C-EA92-0CCC-53451BCCD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3960" y="5957940"/>
            <a:ext cx="482825" cy="476083"/>
          </a:xfrm>
          <a:prstGeom prst="rect">
            <a:avLst/>
          </a:prstGeom>
        </p:spPr>
      </p:pic>
      <p:pic>
        <p:nvPicPr>
          <p:cNvPr id="108" name="Graphic 107" descr="User with solid fill">
            <a:extLst>
              <a:ext uri="{FF2B5EF4-FFF2-40B4-BE49-F238E27FC236}">
                <a16:creationId xmlns:a16="http://schemas.microsoft.com/office/drawing/2014/main" id="{D2C9A81C-246E-69D8-41A7-BA44E719F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0632" y="5951196"/>
            <a:ext cx="482825" cy="476083"/>
          </a:xfrm>
          <a:prstGeom prst="rect">
            <a:avLst/>
          </a:prstGeom>
        </p:spPr>
      </p:pic>
      <p:sp>
        <p:nvSpPr>
          <p:cNvPr id="111" name="Arrow: Left 46">
            <a:extLst>
              <a:ext uri="{FF2B5EF4-FFF2-40B4-BE49-F238E27FC236}">
                <a16:creationId xmlns:a16="http://schemas.microsoft.com/office/drawing/2014/main" id="{5308C357-84FE-0197-28AC-38A3291B747F}"/>
              </a:ext>
            </a:extLst>
          </p:cNvPr>
          <p:cNvSpPr/>
          <p:nvPr/>
        </p:nvSpPr>
        <p:spPr>
          <a:xfrm>
            <a:off x="2652490" y="6297452"/>
            <a:ext cx="3783027" cy="539468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Flow of approach</a:t>
            </a: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FAADFC3-51A3-23A8-C928-F272CAB6689A}"/>
              </a:ext>
            </a:extLst>
          </p:cNvPr>
          <p:cNvSpPr/>
          <p:nvPr/>
        </p:nvSpPr>
        <p:spPr>
          <a:xfrm>
            <a:off x="1316970" y="2082931"/>
            <a:ext cx="218341" cy="401669"/>
          </a:xfrm>
          <a:custGeom>
            <a:avLst/>
            <a:gdLst>
              <a:gd name="connsiteX0" fmla="*/ 90616 w 205945"/>
              <a:gd name="connsiteY0" fmla="*/ 310978 h 370702"/>
              <a:gd name="connsiteX1" fmla="*/ 113270 w 205945"/>
              <a:gd name="connsiteY1" fmla="*/ 321276 h 370702"/>
              <a:gd name="connsiteX2" fmla="*/ 123568 w 205945"/>
              <a:gd name="connsiteY2" fmla="*/ 343930 h 370702"/>
              <a:gd name="connsiteX3" fmla="*/ 113270 w 205945"/>
              <a:gd name="connsiteY3" fmla="*/ 366584 h 370702"/>
              <a:gd name="connsiteX4" fmla="*/ 90616 w 205945"/>
              <a:gd name="connsiteY4" fmla="*/ 376881 h 370702"/>
              <a:gd name="connsiteX5" fmla="*/ 67962 w 205945"/>
              <a:gd name="connsiteY5" fmla="*/ 366584 h 370702"/>
              <a:gd name="connsiteX6" fmla="*/ 57665 w 205945"/>
              <a:gd name="connsiteY6" fmla="*/ 343930 h 370702"/>
              <a:gd name="connsiteX7" fmla="*/ 67962 w 205945"/>
              <a:gd name="connsiteY7" fmla="*/ 321276 h 370702"/>
              <a:gd name="connsiteX8" fmla="*/ 90616 w 205945"/>
              <a:gd name="connsiteY8" fmla="*/ 310978 h 370702"/>
              <a:gd name="connsiteX9" fmla="*/ 90616 w 205945"/>
              <a:gd name="connsiteY9" fmla="*/ 310978 h 370702"/>
              <a:gd name="connsiteX10" fmla="*/ 109151 w 205945"/>
              <a:gd name="connsiteY10" fmla="*/ 0 h 370702"/>
              <a:gd name="connsiteX11" fmla="*/ 185351 w 205945"/>
              <a:gd name="connsiteY11" fmla="*/ 26773 h 370702"/>
              <a:gd name="connsiteX12" fmla="*/ 208005 w 205945"/>
              <a:gd name="connsiteY12" fmla="*/ 86497 h 370702"/>
              <a:gd name="connsiteX13" fmla="*/ 191530 w 205945"/>
              <a:gd name="connsiteY13" fmla="*/ 135924 h 370702"/>
              <a:gd name="connsiteX14" fmla="*/ 156519 w 205945"/>
              <a:gd name="connsiteY14" fmla="*/ 172995 h 370702"/>
              <a:gd name="connsiteX15" fmla="*/ 125627 w 205945"/>
              <a:gd name="connsiteY15" fmla="*/ 208005 h 370702"/>
              <a:gd name="connsiteX16" fmla="*/ 111211 w 205945"/>
              <a:gd name="connsiteY16" fmla="*/ 249195 h 370702"/>
              <a:gd name="connsiteX17" fmla="*/ 111211 w 205945"/>
              <a:gd name="connsiteY17" fmla="*/ 271849 h 370702"/>
              <a:gd name="connsiteX18" fmla="*/ 72081 w 205945"/>
              <a:gd name="connsiteY18" fmla="*/ 271849 h 370702"/>
              <a:gd name="connsiteX19" fmla="*/ 72081 w 205945"/>
              <a:gd name="connsiteY19" fmla="*/ 245076 h 370702"/>
              <a:gd name="connsiteX20" fmla="*/ 88557 w 205945"/>
              <a:gd name="connsiteY20" fmla="*/ 191530 h 370702"/>
              <a:gd name="connsiteX21" fmla="*/ 125627 w 205945"/>
              <a:gd name="connsiteY21" fmla="*/ 150341 h 370702"/>
              <a:gd name="connsiteX22" fmla="*/ 152400 w 205945"/>
              <a:gd name="connsiteY22" fmla="*/ 119449 h 370702"/>
              <a:gd name="connsiteX23" fmla="*/ 162697 w 205945"/>
              <a:gd name="connsiteY23" fmla="*/ 86497 h 370702"/>
              <a:gd name="connsiteX24" fmla="*/ 150341 w 205945"/>
              <a:gd name="connsiteY24" fmla="*/ 49427 h 370702"/>
              <a:gd name="connsiteX25" fmla="*/ 109151 w 205945"/>
              <a:gd name="connsiteY25" fmla="*/ 35011 h 370702"/>
              <a:gd name="connsiteX26" fmla="*/ 61784 w 205945"/>
              <a:gd name="connsiteY26" fmla="*/ 53546 h 370702"/>
              <a:gd name="connsiteX27" fmla="*/ 41189 w 205945"/>
              <a:gd name="connsiteY27" fmla="*/ 102973 h 370702"/>
              <a:gd name="connsiteX28" fmla="*/ 0 w 205945"/>
              <a:gd name="connsiteY28" fmla="*/ 102973 h 370702"/>
              <a:gd name="connsiteX29" fmla="*/ 32951 w 205945"/>
              <a:gd name="connsiteY29" fmla="*/ 28832 h 370702"/>
              <a:gd name="connsiteX30" fmla="*/ 109151 w 205945"/>
              <a:gd name="connsiteY30" fmla="*/ 0 h 370702"/>
              <a:gd name="connsiteX31" fmla="*/ 109151 w 205945"/>
              <a:gd name="connsiteY31" fmla="*/ 0 h 3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5945" h="370702">
                <a:moveTo>
                  <a:pt x="90616" y="310978"/>
                </a:moveTo>
                <a:cubicBezTo>
                  <a:pt x="100914" y="310978"/>
                  <a:pt x="107092" y="315097"/>
                  <a:pt x="113270" y="321276"/>
                </a:cubicBezTo>
                <a:cubicBezTo>
                  <a:pt x="119449" y="327454"/>
                  <a:pt x="123568" y="335692"/>
                  <a:pt x="123568" y="343930"/>
                </a:cubicBezTo>
                <a:cubicBezTo>
                  <a:pt x="123568" y="354227"/>
                  <a:pt x="119449" y="360405"/>
                  <a:pt x="113270" y="366584"/>
                </a:cubicBezTo>
                <a:cubicBezTo>
                  <a:pt x="107092" y="372762"/>
                  <a:pt x="98854" y="376881"/>
                  <a:pt x="90616" y="376881"/>
                </a:cubicBezTo>
                <a:cubicBezTo>
                  <a:pt x="80319" y="376881"/>
                  <a:pt x="74141" y="372762"/>
                  <a:pt x="67962" y="366584"/>
                </a:cubicBezTo>
                <a:cubicBezTo>
                  <a:pt x="61784" y="360405"/>
                  <a:pt x="57665" y="352168"/>
                  <a:pt x="57665" y="343930"/>
                </a:cubicBezTo>
                <a:cubicBezTo>
                  <a:pt x="57665" y="333632"/>
                  <a:pt x="61784" y="327454"/>
                  <a:pt x="67962" y="321276"/>
                </a:cubicBezTo>
                <a:cubicBezTo>
                  <a:pt x="74141" y="315097"/>
                  <a:pt x="82378" y="310978"/>
                  <a:pt x="90616" y="310978"/>
                </a:cubicBezTo>
                <a:lnTo>
                  <a:pt x="90616" y="310978"/>
                </a:lnTo>
                <a:close/>
                <a:moveTo>
                  <a:pt x="109151" y="0"/>
                </a:moveTo>
                <a:cubicBezTo>
                  <a:pt x="144162" y="0"/>
                  <a:pt x="168876" y="10297"/>
                  <a:pt x="185351" y="26773"/>
                </a:cubicBezTo>
                <a:cubicBezTo>
                  <a:pt x="201827" y="43249"/>
                  <a:pt x="208005" y="63843"/>
                  <a:pt x="208005" y="86497"/>
                </a:cubicBezTo>
                <a:cubicBezTo>
                  <a:pt x="208005" y="105032"/>
                  <a:pt x="201827" y="121508"/>
                  <a:pt x="191530" y="135924"/>
                </a:cubicBezTo>
                <a:cubicBezTo>
                  <a:pt x="181232" y="150341"/>
                  <a:pt x="168876" y="162697"/>
                  <a:pt x="156519" y="172995"/>
                </a:cubicBezTo>
                <a:cubicBezTo>
                  <a:pt x="144162" y="183292"/>
                  <a:pt x="133865" y="195649"/>
                  <a:pt x="125627" y="208005"/>
                </a:cubicBezTo>
                <a:cubicBezTo>
                  <a:pt x="117389" y="220362"/>
                  <a:pt x="111211" y="232719"/>
                  <a:pt x="111211" y="249195"/>
                </a:cubicBezTo>
                <a:lnTo>
                  <a:pt x="111211" y="271849"/>
                </a:lnTo>
                <a:lnTo>
                  <a:pt x="72081" y="271849"/>
                </a:lnTo>
                <a:lnTo>
                  <a:pt x="72081" y="245076"/>
                </a:lnTo>
                <a:cubicBezTo>
                  <a:pt x="72081" y="224481"/>
                  <a:pt x="78259" y="205946"/>
                  <a:pt x="88557" y="191530"/>
                </a:cubicBezTo>
                <a:cubicBezTo>
                  <a:pt x="98854" y="177114"/>
                  <a:pt x="111211" y="162697"/>
                  <a:pt x="125627" y="150341"/>
                </a:cubicBezTo>
                <a:cubicBezTo>
                  <a:pt x="135924" y="140043"/>
                  <a:pt x="144162" y="129746"/>
                  <a:pt x="152400" y="119449"/>
                </a:cubicBezTo>
                <a:cubicBezTo>
                  <a:pt x="160638" y="109151"/>
                  <a:pt x="162697" y="98854"/>
                  <a:pt x="162697" y="86497"/>
                </a:cubicBezTo>
                <a:cubicBezTo>
                  <a:pt x="162697" y="70022"/>
                  <a:pt x="158578" y="57665"/>
                  <a:pt x="150341" y="49427"/>
                </a:cubicBezTo>
                <a:cubicBezTo>
                  <a:pt x="142103" y="41189"/>
                  <a:pt x="127686" y="35011"/>
                  <a:pt x="109151" y="35011"/>
                </a:cubicBezTo>
                <a:cubicBezTo>
                  <a:pt x="90616" y="35011"/>
                  <a:pt x="74141" y="41189"/>
                  <a:pt x="61784" y="53546"/>
                </a:cubicBezTo>
                <a:cubicBezTo>
                  <a:pt x="49427" y="65903"/>
                  <a:pt x="43249" y="82378"/>
                  <a:pt x="41189" y="102973"/>
                </a:cubicBezTo>
                <a:lnTo>
                  <a:pt x="0" y="102973"/>
                </a:lnTo>
                <a:cubicBezTo>
                  <a:pt x="2059" y="72081"/>
                  <a:pt x="12357" y="47368"/>
                  <a:pt x="32951" y="28832"/>
                </a:cubicBezTo>
                <a:cubicBezTo>
                  <a:pt x="53546" y="10297"/>
                  <a:pt x="78259" y="0"/>
                  <a:pt x="109151" y="0"/>
                </a:cubicBezTo>
                <a:lnTo>
                  <a:pt x="109151" y="0"/>
                </a:lnTo>
                <a:close/>
              </a:path>
            </a:pathLst>
          </a:custGeom>
          <a:solidFill>
            <a:schemeClr val="tx2"/>
          </a:solidFill>
          <a:ln w="205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0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39C61E5-237D-534F-8BF3-6319979FEE73}"/>
              </a:ext>
            </a:extLst>
          </p:cNvPr>
          <p:cNvSpPr/>
          <p:nvPr/>
        </p:nvSpPr>
        <p:spPr>
          <a:xfrm>
            <a:off x="1285999" y="3605853"/>
            <a:ext cx="218341" cy="401669"/>
          </a:xfrm>
          <a:custGeom>
            <a:avLst/>
            <a:gdLst>
              <a:gd name="connsiteX0" fmla="*/ 90616 w 205945"/>
              <a:gd name="connsiteY0" fmla="*/ 310978 h 370702"/>
              <a:gd name="connsiteX1" fmla="*/ 113270 w 205945"/>
              <a:gd name="connsiteY1" fmla="*/ 321276 h 370702"/>
              <a:gd name="connsiteX2" fmla="*/ 123568 w 205945"/>
              <a:gd name="connsiteY2" fmla="*/ 343930 h 370702"/>
              <a:gd name="connsiteX3" fmla="*/ 113270 w 205945"/>
              <a:gd name="connsiteY3" fmla="*/ 366584 h 370702"/>
              <a:gd name="connsiteX4" fmla="*/ 90616 w 205945"/>
              <a:gd name="connsiteY4" fmla="*/ 376881 h 370702"/>
              <a:gd name="connsiteX5" fmla="*/ 67962 w 205945"/>
              <a:gd name="connsiteY5" fmla="*/ 366584 h 370702"/>
              <a:gd name="connsiteX6" fmla="*/ 57665 w 205945"/>
              <a:gd name="connsiteY6" fmla="*/ 343930 h 370702"/>
              <a:gd name="connsiteX7" fmla="*/ 67962 w 205945"/>
              <a:gd name="connsiteY7" fmla="*/ 321276 h 370702"/>
              <a:gd name="connsiteX8" fmla="*/ 90616 w 205945"/>
              <a:gd name="connsiteY8" fmla="*/ 310978 h 370702"/>
              <a:gd name="connsiteX9" fmla="*/ 90616 w 205945"/>
              <a:gd name="connsiteY9" fmla="*/ 310978 h 370702"/>
              <a:gd name="connsiteX10" fmla="*/ 109151 w 205945"/>
              <a:gd name="connsiteY10" fmla="*/ 0 h 370702"/>
              <a:gd name="connsiteX11" fmla="*/ 185351 w 205945"/>
              <a:gd name="connsiteY11" fmla="*/ 26773 h 370702"/>
              <a:gd name="connsiteX12" fmla="*/ 208005 w 205945"/>
              <a:gd name="connsiteY12" fmla="*/ 86497 h 370702"/>
              <a:gd name="connsiteX13" fmla="*/ 191530 w 205945"/>
              <a:gd name="connsiteY13" fmla="*/ 135924 h 370702"/>
              <a:gd name="connsiteX14" fmla="*/ 156519 w 205945"/>
              <a:gd name="connsiteY14" fmla="*/ 172995 h 370702"/>
              <a:gd name="connsiteX15" fmla="*/ 125627 w 205945"/>
              <a:gd name="connsiteY15" fmla="*/ 208005 h 370702"/>
              <a:gd name="connsiteX16" fmla="*/ 111211 w 205945"/>
              <a:gd name="connsiteY16" fmla="*/ 249195 h 370702"/>
              <a:gd name="connsiteX17" fmla="*/ 111211 w 205945"/>
              <a:gd name="connsiteY17" fmla="*/ 271849 h 370702"/>
              <a:gd name="connsiteX18" fmla="*/ 72081 w 205945"/>
              <a:gd name="connsiteY18" fmla="*/ 271849 h 370702"/>
              <a:gd name="connsiteX19" fmla="*/ 72081 w 205945"/>
              <a:gd name="connsiteY19" fmla="*/ 245076 h 370702"/>
              <a:gd name="connsiteX20" fmla="*/ 88557 w 205945"/>
              <a:gd name="connsiteY20" fmla="*/ 191530 h 370702"/>
              <a:gd name="connsiteX21" fmla="*/ 125627 w 205945"/>
              <a:gd name="connsiteY21" fmla="*/ 150341 h 370702"/>
              <a:gd name="connsiteX22" fmla="*/ 152400 w 205945"/>
              <a:gd name="connsiteY22" fmla="*/ 119449 h 370702"/>
              <a:gd name="connsiteX23" fmla="*/ 162697 w 205945"/>
              <a:gd name="connsiteY23" fmla="*/ 86497 h 370702"/>
              <a:gd name="connsiteX24" fmla="*/ 150341 w 205945"/>
              <a:gd name="connsiteY24" fmla="*/ 49427 h 370702"/>
              <a:gd name="connsiteX25" fmla="*/ 109151 w 205945"/>
              <a:gd name="connsiteY25" fmla="*/ 35011 h 370702"/>
              <a:gd name="connsiteX26" fmla="*/ 61784 w 205945"/>
              <a:gd name="connsiteY26" fmla="*/ 53546 h 370702"/>
              <a:gd name="connsiteX27" fmla="*/ 41189 w 205945"/>
              <a:gd name="connsiteY27" fmla="*/ 102973 h 370702"/>
              <a:gd name="connsiteX28" fmla="*/ 0 w 205945"/>
              <a:gd name="connsiteY28" fmla="*/ 102973 h 370702"/>
              <a:gd name="connsiteX29" fmla="*/ 32951 w 205945"/>
              <a:gd name="connsiteY29" fmla="*/ 28832 h 370702"/>
              <a:gd name="connsiteX30" fmla="*/ 109151 w 205945"/>
              <a:gd name="connsiteY30" fmla="*/ 0 h 370702"/>
              <a:gd name="connsiteX31" fmla="*/ 109151 w 205945"/>
              <a:gd name="connsiteY31" fmla="*/ 0 h 3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5945" h="370702">
                <a:moveTo>
                  <a:pt x="90616" y="310978"/>
                </a:moveTo>
                <a:cubicBezTo>
                  <a:pt x="100914" y="310978"/>
                  <a:pt x="107092" y="315097"/>
                  <a:pt x="113270" y="321276"/>
                </a:cubicBezTo>
                <a:cubicBezTo>
                  <a:pt x="119449" y="327454"/>
                  <a:pt x="123568" y="335692"/>
                  <a:pt x="123568" y="343930"/>
                </a:cubicBezTo>
                <a:cubicBezTo>
                  <a:pt x="123568" y="354227"/>
                  <a:pt x="119449" y="360405"/>
                  <a:pt x="113270" y="366584"/>
                </a:cubicBezTo>
                <a:cubicBezTo>
                  <a:pt x="107092" y="372762"/>
                  <a:pt x="98854" y="376881"/>
                  <a:pt x="90616" y="376881"/>
                </a:cubicBezTo>
                <a:cubicBezTo>
                  <a:pt x="80319" y="376881"/>
                  <a:pt x="74141" y="372762"/>
                  <a:pt x="67962" y="366584"/>
                </a:cubicBezTo>
                <a:cubicBezTo>
                  <a:pt x="61784" y="360405"/>
                  <a:pt x="57665" y="352168"/>
                  <a:pt x="57665" y="343930"/>
                </a:cubicBezTo>
                <a:cubicBezTo>
                  <a:pt x="57665" y="333632"/>
                  <a:pt x="61784" y="327454"/>
                  <a:pt x="67962" y="321276"/>
                </a:cubicBezTo>
                <a:cubicBezTo>
                  <a:pt x="74141" y="315097"/>
                  <a:pt x="82378" y="310978"/>
                  <a:pt x="90616" y="310978"/>
                </a:cubicBezTo>
                <a:lnTo>
                  <a:pt x="90616" y="310978"/>
                </a:lnTo>
                <a:close/>
                <a:moveTo>
                  <a:pt x="109151" y="0"/>
                </a:moveTo>
                <a:cubicBezTo>
                  <a:pt x="144162" y="0"/>
                  <a:pt x="168876" y="10297"/>
                  <a:pt x="185351" y="26773"/>
                </a:cubicBezTo>
                <a:cubicBezTo>
                  <a:pt x="201827" y="43249"/>
                  <a:pt x="208005" y="63843"/>
                  <a:pt x="208005" y="86497"/>
                </a:cubicBezTo>
                <a:cubicBezTo>
                  <a:pt x="208005" y="105032"/>
                  <a:pt x="201827" y="121508"/>
                  <a:pt x="191530" y="135924"/>
                </a:cubicBezTo>
                <a:cubicBezTo>
                  <a:pt x="181232" y="150341"/>
                  <a:pt x="168876" y="162697"/>
                  <a:pt x="156519" y="172995"/>
                </a:cubicBezTo>
                <a:cubicBezTo>
                  <a:pt x="144162" y="183292"/>
                  <a:pt x="133865" y="195649"/>
                  <a:pt x="125627" y="208005"/>
                </a:cubicBezTo>
                <a:cubicBezTo>
                  <a:pt x="117389" y="220362"/>
                  <a:pt x="111211" y="232719"/>
                  <a:pt x="111211" y="249195"/>
                </a:cubicBezTo>
                <a:lnTo>
                  <a:pt x="111211" y="271849"/>
                </a:lnTo>
                <a:lnTo>
                  <a:pt x="72081" y="271849"/>
                </a:lnTo>
                <a:lnTo>
                  <a:pt x="72081" y="245076"/>
                </a:lnTo>
                <a:cubicBezTo>
                  <a:pt x="72081" y="224481"/>
                  <a:pt x="78259" y="205946"/>
                  <a:pt x="88557" y="191530"/>
                </a:cubicBezTo>
                <a:cubicBezTo>
                  <a:pt x="98854" y="177114"/>
                  <a:pt x="111211" y="162697"/>
                  <a:pt x="125627" y="150341"/>
                </a:cubicBezTo>
                <a:cubicBezTo>
                  <a:pt x="135924" y="140043"/>
                  <a:pt x="144162" y="129746"/>
                  <a:pt x="152400" y="119449"/>
                </a:cubicBezTo>
                <a:cubicBezTo>
                  <a:pt x="160638" y="109151"/>
                  <a:pt x="162697" y="98854"/>
                  <a:pt x="162697" y="86497"/>
                </a:cubicBezTo>
                <a:cubicBezTo>
                  <a:pt x="162697" y="70022"/>
                  <a:pt x="158578" y="57665"/>
                  <a:pt x="150341" y="49427"/>
                </a:cubicBezTo>
                <a:cubicBezTo>
                  <a:pt x="142103" y="41189"/>
                  <a:pt x="127686" y="35011"/>
                  <a:pt x="109151" y="35011"/>
                </a:cubicBezTo>
                <a:cubicBezTo>
                  <a:pt x="90616" y="35011"/>
                  <a:pt x="74141" y="41189"/>
                  <a:pt x="61784" y="53546"/>
                </a:cubicBezTo>
                <a:cubicBezTo>
                  <a:pt x="49427" y="65903"/>
                  <a:pt x="43249" y="82378"/>
                  <a:pt x="41189" y="102973"/>
                </a:cubicBezTo>
                <a:lnTo>
                  <a:pt x="0" y="102973"/>
                </a:lnTo>
                <a:cubicBezTo>
                  <a:pt x="2059" y="72081"/>
                  <a:pt x="12357" y="47368"/>
                  <a:pt x="32951" y="28832"/>
                </a:cubicBezTo>
                <a:cubicBezTo>
                  <a:pt x="53546" y="10297"/>
                  <a:pt x="78259" y="0"/>
                  <a:pt x="109151" y="0"/>
                </a:cubicBezTo>
                <a:lnTo>
                  <a:pt x="109151" y="0"/>
                </a:lnTo>
                <a:close/>
              </a:path>
            </a:pathLst>
          </a:custGeom>
          <a:solidFill>
            <a:schemeClr val="tx2"/>
          </a:solidFill>
          <a:ln w="205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0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FD1429CC-138D-68D3-F8DF-6A63D7090FCE}"/>
              </a:ext>
            </a:extLst>
          </p:cNvPr>
          <p:cNvSpPr/>
          <p:nvPr/>
        </p:nvSpPr>
        <p:spPr>
          <a:xfrm>
            <a:off x="1316970" y="5261769"/>
            <a:ext cx="218341" cy="401669"/>
          </a:xfrm>
          <a:custGeom>
            <a:avLst/>
            <a:gdLst>
              <a:gd name="connsiteX0" fmla="*/ 90616 w 205945"/>
              <a:gd name="connsiteY0" fmla="*/ 310978 h 370702"/>
              <a:gd name="connsiteX1" fmla="*/ 113270 w 205945"/>
              <a:gd name="connsiteY1" fmla="*/ 321276 h 370702"/>
              <a:gd name="connsiteX2" fmla="*/ 123568 w 205945"/>
              <a:gd name="connsiteY2" fmla="*/ 343930 h 370702"/>
              <a:gd name="connsiteX3" fmla="*/ 113270 w 205945"/>
              <a:gd name="connsiteY3" fmla="*/ 366584 h 370702"/>
              <a:gd name="connsiteX4" fmla="*/ 90616 w 205945"/>
              <a:gd name="connsiteY4" fmla="*/ 376881 h 370702"/>
              <a:gd name="connsiteX5" fmla="*/ 67962 w 205945"/>
              <a:gd name="connsiteY5" fmla="*/ 366584 h 370702"/>
              <a:gd name="connsiteX6" fmla="*/ 57665 w 205945"/>
              <a:gd name="connsiteY6" fmla="*/ 343930 h 370702"/>
              <a:gd name="connsiteX7" fmla="*/ 67962 w 205945"/>
              <a:gd name="connsiteY7" fmla="*/ 321276 h 370702"/>
              <a:gd name="connsiteX8" fmla="*/ 90616 w 205945"/>
              <a:gd name="connsiteY8" fmla="*/ 310978 h 370702"/>
              <a:gd name="connsiteX9" fmla="*/ 90616 w 205945"/>
              <a:gd name="connsiteY9" fmla="*/ 310978 h 370702"/>
              <a:gd name="connsiteX10" fmla="*/ 109151 w 205945"/>
              <a:gd name="connsiteY10" fmla="*/ 0 h 370702"/>
              <a:gd name="connsiteX11" fmla="*/ 185351 w 205945"/>
              <a:gd name="connsiteY11" fmla="*/ 26773 h 370702"/>
              <a:gd name="connsiteX12" fmla="*/ 208005 w 205945"/>
              <a:gd name="connsiteY12" fmla="*/ 86497 h 370702"/>
              <a:gd name="connsiteX13" fmla="*/ 191530 w 205945"/>
              <a:gd name="connsiteY13" fmla="*/ 135924 h 370702"/>
              <a:gd name="connsiteX14" fmla="*/ 156519 w 205945"/>
              <a:gd name="connsiteY14" fmla="*/ 172995 h 370702"/>
              <a:gd name="connsiteX15" fmla="*/ 125627 w 205945"/>
              <a:gd name="connsiteY15" fmla="*/ 208005 h 370702"/>
              <a:gd name="connsiteX16" fmla="*/ 111211 w 205945"/>
              <a:gd name="connsiteY16" fmla="*/ 249195 h 370702"/>
              <a:gd name="connsiteX17" fmla="*/ 111211 w 205945"/>
              <a:gd name="connsiteY17" fmla="*/ 271849 h 370702"/>
              <a:gd name="connsiteX18" fmla="*/ 72081 w 205945"/>
              <a:gd name="connsiteY18" fmla="*/ 271849 h 370702"/>
              <a:gd name="connsiteX19" fmla="*/ 72081 w 205945"/>
              <a:gd name="connsiteY19" fmla="*/ 245076 h 370702"/>
              <a:gd name="connsiteX20" fmla="*/ 88557 w 205945"/>
              <a:gd name="connsiteY20" fmla="*/ 191530 h 370702"/>
              <a:gd name="connsiteX21" fmla="*/ 125627 w 205945"/>
              <a:gd name="connsiteY21" fmla="*/ 150341 h 370702"/>
              <a:gd name="connsiteX22" fmla="*/ 152400 w 205945"/>
              <a:gd name="connsiteY22" fmla="*/ 119449 h 370702"/>
              <a:gd name="connsiteX23" fmla="*/ 162697 w 205945"/>
              <a:gd name="connsiteY23" fmla="*/ 86497 h 370702"/>
              <a:gd name="connsiteX24" fmla="*/ 150341 w 205945"/>
              <a:gd name="connsiteY24" fmla="*/ 49427 h 370702"/>
              <a:gd name="connsiteX25" fmla="*/ 109151 w 205945"/>
              <a:gd name="connsiteY25" fmla="*/ 35011 h 370702"/>
              <a:gd name="connsiteX26" fmla="*/ 61784 w 205945"/>
              <a:gd name="connsiteY26" fmla="*/ 53546 h 370702"/>
              <a:gd name="connsiteX27" fmla="*/ 41189 w 205945"/>
              <a:gd name="connsiteY27" fmla="*/ 102973 h 370702"/>
              <a:gd name="connsiteX28" fmla="*/ 0 w 205945"/>
              <a:gd name="connsiteY28" fmla="*/ 102973 h 370702"/>
              <a:gd name="connsiteX29" fmla="*/ 32951 w 205945"/>
              <a:gd name="connsiteY29" fmla="*/ 28832 h 370702"/>
              <a:gd name="connsiteX30" fmla="*/ 109151 w 205945"/>
              <a:gd name="connsiteY30" fmla="*/ 0 h 370702"/>
              <a:gd name="connsiteX31" fmla="*/ 109151 w 205945"/>
              <a:gd name="connsiteY31" fmla="*/ 0 h 3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5945" h="370702">
                <a:moveTo>
                  <a:pt x="90616" y="310978"/>
                </a:moveTo>
                <a:cubicBezTo>
                  <a:pt x="100914" y="310978"/>
                  <a:pt x="107092" y="315097"/>
                  <a:pt x="113270" y="321276"/>
                </a:cubicBezTo>
                <a:cubicBezTo>
                  <a:pt x="119449" y="327454"/>
                  <a:pt x="123568" y="335692"/>
                  <a:pt x="123568" y="343930"/>
                </a:cubicBezTo>
                <a:cubicBezTo>
                  <a:pt x="123568" y="354227"/>
                  <a:pt x="119449" y="360405"/>
                  <a:pt x="113270" y="366584"/>
                </a:cubicBezTo>
                <a:cubicBezTo>
                  <a:pt x="107092" y="372762"/>
                  <a:pt x="98854" y="376881"/>
                  <a:pt x="90616" y="376881"/>
                </a:cubicBezTo>
                <a:cubicBezTo>
                  <a:pt x="80319" y="376881"/>
                  <a:pt x="74141" y="372762"/>
                  <a:pt x="67962" y="366584"/>
                </a:cubicBezTo>
                <a:cubicBezTo>
                  <a:pt x="61784" y="360405"/>
                  <a:pt x="57665" y="352168"/>
                  <a:pt x="57665" y="343930"/>
                </a:cubicBezTo>
                <a:cubicBezTo>
                  <a:pt x="57665" y="333632"/>
                  <a:pt x="61784" y="327454"/>
                  <a:pt x="67962" y="321276"/>
                </a:cubicBezTo>
                <a:cubicBezTo>
                  <a:pt x="74141" y="315097"/>
                  <a:pt x="82378" y="310978"/>
                  <a:pt x="90616" y="310978"/>
                </a:cubicBezTo>
                <a:lnTo>
                  <a:pt x="90616" y="310978"/>
                </a:lnTo>
                <a:close/>
                <a:moveTo>
                  <a:pt x="109151" y="0"/>
                </a:moveTo>
                <a:cubicBezTo>
                  <a:pt x="144162" y="0"/>
                  <a:pt x="168876" y="10297"/>
                  <a:pt x="185351" y="26773"/>
                </a:cubicBezTo>
                <a:cubicBezTo>
                  <a:pt x="201827" y="43249"/>
                  <a:pt x="208005" y="63843"/>
                  <a:pt x="208005" y="86497"/>
                </a:cubicBezTo>
                <a:cubicBezTo>
                  <a:pt x="208005" y="105032"/>
                  <a:pt x="201827" y="121508"/>
                  <a:pt x="191530" y="135924"/>
                </a:cubicBezTo>
                <a:cubicBezTo>
                  <a:pt x="181232" y="150341"/>
                  <a:pt x="168876" y="162697"/>
                  <a:pt x="156519" y="172995"/>
                </a:cubicBezTo>
                <a:cubicBezTo>
                  <a:pt x="144162" y="183292"/>
                  <a:pt x="133865" y="195649"/>
                  <a:pt x="125627" y="208005"/>
                </a:cubicBezTo>
                <a:cubicBezTo>
                  <a:pt x="117389" y="220362"/>
                  <a:pt x="111211" y="232719"/>
                  <a:pt x="111211" y="249195"/>
                </a:cubicBezTo>
                <a:lnTo>
                  <a:pt x="111211" y="271849"/>
                </a:lnTo>
                <a:lnTo>
                  <a:pt x="72081" y="271849"/>
                </a:lnTo>
                <a:lnTo>
                  <a:pt x="72081" y="245076"/>
                </a:lnTo>
                <a:cubicBezTo>
                  <a:pt x="72081" y="224481"/>
                  <a:pt x="78259" y="205946"/>
                  <a:pt x="88557" y="191530"/>
                </a:cubicBezTo>
                <a:cubicBezTo>
                  <a:pt x="98854" y="177114"/>
                  <a:pt x="111211" y="162697"/>
                  <a:pt x="125627" y="150341"/>
                </a:cubicBezTo>
                <a:cubicBezTo>
                  <a:pt x="135924" y="140043"/>
                  <a:pt x="144162" y="129746"/>
                  <a:pt x="152400" y="119449"/>
                </a:cubicBezTo>
                <a:cubicBezTo>
                  <a:pt x="160638" y="109151"/>
                  <a:pt x="162697" y="98854"/>
                  <a:pt x="162697" y="86497"/>
                </a:cubicBezTo>
                <a:cubicBezTo>
                  <a:pt x="162697" y="70022"/>
                  <a:pt x="158578" y="57665"/>
                  <a:pt x="150341" y="49427"/>
                </a:cubicBezTo>
                <a:cubicBezTo>
                  <a:pt x="142103" y="41189"/>
                  <a:pt x="127686" y="35011"/>
                  <a:pt x="109151" y="35011"/>
                </a:cubicBezTo>
                <a:cubicBezTo>
                  <a:pt x="90616" y="35011"/>
                  <a:pt x="74141" y="41189"/>
                  <a:pt x="61784" y="53546"/>
                </a:cubicBezTo>
                <a:cubicBezTo>
                  <a:pt x="49427" y="65903"/>
                  <a:pt x="43249" y="82378"/>
                  <a:pt x="41189" y="102973"/>
                </a:cubicBezTo>
                <a:lnTo>
                  <a:pt x="0" y="102973"/>
                </a:lnTo>
                <a:cubicBezTo>
                  <a:pt x="2059" y="72081"/>
                  <a:pt x="12357" y="47368"/>
                  <a:pt x="32951" y="28832"/>
                </a:cubicBezTo>
                <a:cubicBezTo>
                  <a:pt x="53546" y="10297"/>
                  <a:pt x="78259" y="0"/>
                  <a:pt x="109151" y="0"/>
                </a:cubicBezTo>
                <a:lnTo>
                  <a:pt x="109151" y="0"/>
                </a:lnTo>
                <a:close/>
              </a:path>
            </a:pathLst>
          </a:custGeom>
          <a:solidFill>
            <a:schemeClr val="tx2"/>
          </a:solidFill>
          <a:ln w="205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A5CA10-8F5A-E2F9-6416-AA7107E6E88D}"/>
              </a:ext>
            </a:extLst>
          </p:cNvPr>
          <p:cNvSpPr txBox="1"/>
          <p:nvPr/>
        </p:nvSpPr>
        <p:spPr>
          <a:xfrm>
            <a:off x="4355339" y="4748207"/>
            <a:ext cx="74176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endParaRPr lang="en-US" sz="16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2" name="Rectangle 2">
            <a:extLst>
              <a:ext uri="{FF2B5EF4-FFF2-40B4-BE49-F238E27FC236}">
                <a16:creationId xmlns:a16="http://schemas.microsoft.com/office/drawing/2014/main" id="{A1B141FF-C42B-285A-025C-90387C509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4608" y="1537060"/>
            <a:ext cx="12477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>
                <a:solidFill>
                  <a:schemeClr val="tx2"/>
                </a:solidFill>
                <a:latin typeface="Arial" panose="020B0604020202020204" pitchFamily="34" charset="0"/>
                <a:cs typeface="Arial"/>
                <a:sym typeface="Arial"/>
              </a:rPr>
              <a:t>Stage 1</a:t>
            </a:r>
            <a:endParaRPr lang="en-US" altLang="en-US" sz="16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123" name="Rectangle 2">
            <a:extLst>
              <a:ext uri="{FF2B5EF4-FFF2-40B4-BE49-F238E27FC236}">
                <a16:creationId xmlns:a16="http://schemas.microsoft.com/office/drawing/2014/main" id="{48DA2B3F-DF4F-B9DD-33F0-150DD03EF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672" y="1543512"/>
            <a:ext cx="11386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>
                <a:solidFill>
                  <a:schemeClr val="tx2"/>
                </a:solidFill>
                <a:latin typeface="Arial" panose="020B0604020202020204" pitchFamily="34" charset="0"/>
                <a:cs typeface="Arial"/>
                <a:sym typeface="Arial"/>
              </a:rPr>
              <a:t>Stage 2</a:t>
            </a:r>
            <a:endParaRPr lang="en-US" altLang="en-US" sz="16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8235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C9C6E1C-E9DB-0211-2F8C-85760DEE7CF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6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9C6E1C-E9DB-0211-2F8C-85760DEE7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DA04B76-1331-8B1B-0427-26E2A3DE85AE}"/>
              </a:ext>
            </a:extLst>
          </p:cNvPr>
          <p:cNvSpPr/>
          <p:nvPr/>
        </p:nvSpPr>
        <p:spPr>
          <a:xfrm>
            <a:off x="324734" y="6043942"/>
            <a:ext cx="1676400" cy="72737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0F9A-2525-90DE-4874-4F736EBD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26" y="381000"/>
            <a:ext cx="5734706" cy="830997"/>
          </a:xfrm>
        </p:spPr>
        <p:txBody>
          <a:bodyPr vert="horz"/>
          <a:lstStyle/>
          <a:p>
            <a:r>
              <a:rPr lang="en-US"/>
              <a:t>Results and insights of the grey field analysis</a:t>
            </a:r>
            <a:br>
              <a:rPr lang="en-US"/>
            </a:br>
            <a:br>
              <a:rPr lang="en-US"/>
            </a:br>
            <a:endParaRPr lang="en-US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3C4ECA-BBCD-9D90-D45F-714EE921223D}"/>
              </a:ext>
            </a:extLst>
          </p:cNvPr>
          <p:cNvSpPr/>
          <p:nvPr/>
        </p:nvSpPr>
        <p:spPr>
          <a:xfrm>
            <a:off x="489082" y="1600201"/>
            <a:ext cx="1852800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8E62E-3145-5F20-86B6-B36AB48FE8C8}"/>
              </a:ext>
            </a:extLst>
          </p:cNvPr>
          <p:cNvSpPr/>
          <p:nvPr/>
        </p:nvSpPr>
        <p:spPr>
          <a:xfrm>
            <a:off x="2612721" y="1600201"/>
            <a:ext cx="1852800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LC Location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B420B-2713-1A33-7348-9EBAD90C4449}"/>
              </a:ext>
            </a:extLst>
          </p:cNvPr>
          <p:cNvSpPr/>
          <p:nvPr/>
        </p:nvSpPr>
        <p:spPr>
          <a:xfrm>
            <a:off x="4697259" y="1595243"/>
            <a:ext cx="1852800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Travelled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E4C88F-7420-1533-6D1E-CF0428D6E772}"/>
              </a:ext>
            </a:extLst>
          </p:cNvPr>
          <p:cNvCxnSpPr/>
          <p:nvPr/>
        </p:nvCxnSpPr>
        <p:spPr>
          <a:xfrm>
            <a:off x="489082" y="3663142"/>
            <a:ext cx="6110434" cy="22194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8347D3-2313-6821-ED08-A56FF72DAF04}"/>
              </a:ext>
            </a:extLst>
          </p:cNvPr>
          <p:cNvCxnSpPr/>
          <p:nvPr/>
        </p:nvCxnSpPr>
        <p:spPr>
          <a:xfrm flipV="1">
            <a:off x="489082" y="5548358"/>
            <a:ext cx="6103036" cy="22194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A74C9CD-E99C-8AC2-D5F1-4E68868318FD}"/>
              </a:ext>
            </a:extLst>
          </p:cNvPr>
          <p:cNvSpPr/>
          <p:nvPr/>
        </p:nvSpPr>
        <p:spPr>
          <a:xfrm>
            <a:off x="2613337" y="2045984"/>
            <a:ext cx="1849215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it-IT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Glendale, CA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it-IT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Cincinnati, OH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it-IT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Oklahoma City, OK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254CB-EACF-705A-5990-B057AB4C82B7}"/>
              </a:ext>
            </a:extLst>
          </p:cNvPr>
          <p:cNvSpPr/>
          <p:nvPr/>
        </p:nvSpPr>
        <p:spPr>
          <a:xfrm>
            <a:off x="2612721" y="3939768"/>
            <a:ext cx="1849215" cy="139805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Knoxville, TN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Anaheim, CA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Salt lake City, UT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endParaRPr lang="en-US" sz="1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EC20E-7021-7A54-502E-22E32A8939ED}"/>
              </a:ext>
            </a:extLst>
          </p:cNvPr>
          <p:cNvSpPr/>
          <p:nvPr/>
        </p:nvSpPr>
        <p:spPr>
          <a:xfrm>
            <a:off x="495674" y="2054561"/>
            <a:ext cx="1849213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941447-6941-B7FE-BFC4-8B16BE53C28B}"/>
              </a:ext>
            </a:extLst>
          </p:cNvPr>
          <p:cNvSpPr/>
          <p:nvPr/>
        </p:nvSpPr>
        <p:spPr>
          <a:xfrm>
            <a:off x="489082" y="3934528"/>
            <a:ext cx="1854208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08F7-ED39-0634-CA3A-2651BA066B69}"/>
              </a:ext>
            </a:extLst>
          </p:cNvPr>
          <p:cNvSpPr/>
          <p:nvPr/>
        </p:nvSpPr>
        <p:spPr>
          <a:xfrm>
            <a:off x="495674" y="3148518"/>
            <a:ext cx="1847616" cy="274348"/>
          </a:xfrm>
          <a:prstGeom prst="rect">
            <a:avLst/>
          </a:prstGeom>
          <a:solidFill>
            <a:schemeClr val="tx2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Cost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060D84-6E42-11CF-76C8-AB3F664CAF1D}"/>
              </a:ext>
            </a:extLst>
          </p:cNvPr>
          <p:cNvSpPr/>
          <p:nvPr/>
        </p:nvSpPr>
        <p:spPr>
          <a:xfrm>
            <a:off x="489082" y="5028879"/>
            <a:ext cx="1854208" cy="300036"/>
          </a:xfrm>
          <a:prstGeom prst="rect">
            <a:avLst/>
          </a:prstGeom>
          <a:solidFill>
            <a:schemeClr val="tx2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C8FD8-F57C-30CB-0F83-BB13A1D8CDBA}"/>
              </a:ext>
            </a:extLst>
          </p:cNvPr>
          <p:cNvSpPr txBox="1"/>
          <p:nvPr/>
        </p:nvSpPr>
        <p:spPr>
          <a:xfrm>
            <a:off x="2214410" y="5851793"/>
            <a:ext cx="9572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fontAlgn="base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Distance considered is between Logistic Centres and Distribution Centres.</a:t>
            </a:r>
            <a:r>
              <a:rPr lang="en-IN" sz="1400" b="0" i="0" dirty="0">
                <a:solidFill>
                  <a:srgbClr val="1E1E1E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</a:p>
          <a:p>
            <a:pPr marL="177800" indent="-177800" fontAlgn="base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Optimal demand at the DC is already solved in stage 1 before proceeding to solve stage 2. </a:t>
            </a:r>
            <a:r>
              <a:rPr lang="en-US" sz="1400" b="0" i="0" dirty="0">
                <a:solidFill>
                  <a:srgbClr val="1E1E1E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​</a:t>
            </a:r>
          </a:p>
          <a:p>
            <a:pPr marL="177800" indent="-177800" fontAlgn="base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rial" panose="020B0604020202020204" pitchFamily="34" charset="0"/>
              </a:rPr>
              <a:t>California is still the better place from cost savings and service level point of view.</a:t>
            </a:r>
            <a:endParaRPr lang="en-IN" sz="1400" b="0" i="0" dirty="0">
              <a:solidFill>
                <a:srgbClr val="1E1E1E"/>
              </a:solidFill>
              <a:effectLst/>
              <a:highlight>
                <a:srgbClr val="F5F5F5"/>
              </a:highlight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8D08B-303B-C8AE-CAF2-D7E50554EC72}"/>
              </a:ext>
            </a:extLst>
          </p:cNvPr>
          <p:cNvSpPr txBox="1"/>
          <p:nvPr/>
        </p:nvSpPr>
        <p:spPr>
          <a:xfrm>
            <a:off x="5119649" y="2366619"/>
            <a:ext cx="1085851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667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1.3M</a:t>
            </a:r>
            <a:r>
              <a:rPr lang="en-US" sz="1400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AA243-D273-F8CA-B30F-6E04A4C7BD8E}"/>
              </a:ext>
            </a:extLst>
          </p:cNvPr>
          <p:cNvSpPr txBox="1"/>
          <p:nvPr/>
        </p:nvSpPr>
        <p:spPr>
          <a:xfrm>
            <a:off x="5104572" y="4254737"/>
            <a:ext cx="1085851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667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0.9M</a:t>
            </a:r>
            <a:r>
              <a:rPr lang="en-US" sz="1400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Miles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0B428-2C72-A6F5-3164-025AA811216F}"/>
              </a:ext>
            </a:extLst>
          </p:cNvPr>
          <p:cNvSpPr/>
          <p:nvPr/>
        </p:nvSpPr>
        <p:spPr>
          <a:xfrm>
            <a:off x="4699053" y="2052513"/>
            <a:ext cx="1849215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7311F3-9BA8-E876-C043-310C7B5FB5A1}"/>
              </a:ext>
            </a:extLst>
          </p:cNvPr>
          <p:cNvSpPr/>
          <p:nvPr/>
        </p:nvSpPr>
        <p:spPr>
          <a:xfrm>
            <a:off x="4699051" y="3953708"/>
            <a:ext cx="1849215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680A9DB9-1145-F1AF-0316-4AAD3374E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74" y="5730519"/>
            <a:ext cx="22785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>
                <a:solidFill>
                  <a:schemeClr val="tx2"/>
                </a:solidFill>
                <a:latin typeface="Arial" panose="020B0604020202020204" pitchFamily="34" charset="0"/>
                <a:cs typeface="Arial"/>
                <a:sym typeface="Arial"/>
              </a:rPr>
              <a:t>Key Insights:</a:t>
            </a:r>
            <a:endParaRPr lang="en-US" altLang="en-US" sz="16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B56C4B11-D099-208A-5918-83AC62A90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1804" y="4149034"/>
            <a:ext cx="680250" cy="69393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1B14FF7-C9F7-2F8B-28D1-00627E5B68EB}"/>
              </a:ext>
            </a:extLst>
          </p:cNvPr>
          <p:cNvGrpSpPr>
            <a:grpSpLocks noChangeAspect="1"/>
          </p:cNvGrpSpPr>
          <p:nvPr/>
        </p:nvGrpSpPr>
        <p:grpSpPr>
          <a:xfrm>
            <a:off x="1051295" y="2380075"/>
            <a:ext cx="694584" cy="694944"/>
            <a:chOff x="3432048" y="2302593"/>
            <a:chExt cx="758952" cy="75934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22D34D-5F2B-BCDA-C4B7-46BE207A1873}"/>
                </a:ext>
              </a:extLst>
            </p:cNvPr>
            <p:cNvSpPr/>
            <p:nvPr/>
          </p:nvSpPr>
          <p:spPr>
            <a:xfrm>
              <a:off x="3432048" y="2678386"/>
              <a:ext cx="758952" cy="383552"/>
            </a:xfrm>
            <a:custGeom>
              <a:avLst/>
              <a:gdLst>
                <a:gd name="connsiteX0" fmla="*/ 697259 w 758952"/>
                <a:gd name="connsiteY0" fmla="*/ 53940 h 383552"/>
                <a:gd name="connsiteX1" fmla="*/ 493319 w 758952"/>
                <a:gd name="connsiteY1" fmla="*/ 118219 h 383552"/>
                <a:gd name="connsiteX2" fmla="*/ 493319 w 758952"/>
                <a:gd name="connsiteY2" fmla="*/ 36136 h 383552"/>
                <a:gd name="connsiteX3" fmla="*/ 440576 w 758952"/>
                <a:gd name="connsiteY3" fmla="*/ 42077 h 383552"/>
                <a:gd name="connsiteX4" fmla="*/ 362950 w 758952"/>
                <a:gd name="connsiteY4" fmla="*/ 50817 h 383552"/>
                <a:gd name="connsiteX5" fmla="*/ 240476 w 758952"/>
                <a:gd name="connsiteY5" fmla="*/ 7077 h 383552"/>
                <a:gd name="connsiteX6" fmla="*/ 220667 w 758952"/>
                <a:gd name="connsiteY6" fmla="*/ 0 h 383552"/>
                <a:gd name="connsiteX7" fmla="*/ 202124 w 758952"/>
                <a:gd name="connsiteY7" fmla="*/ 9935 h 383552"/>
                <a:gd name="connsiteX8" fmla="*/ 125534 w 758952"/>
                <a:gd name="connsiteY8" fmla="*/ 50966 h 383552"/>
                <a:gd name="connsiteX9" fmla="*/ 0 w 758952"/>
                <a:gd name="connsiteY9" fmla="*/ 50966 h 383552"/>
                <a:gd name="connsiteX10" fmla="*/ 0 w 758952"/>
                <a:gd name="connsiteY10" fmla="*/ 288921 h 383552"/>
                <a:gd name="connsiteX11" fmla="*/ 126242 w 758952"/>
                <a:gd name="connsiteY11" fmla="*/ 288921 h 383552"/>
                <a:gd name="connsiteX12" fmla="*/ 359627 w 758952"/>
                <a:gd name="connsiteY12" fmla="*/ 383553 h 383552"/>
                <a:gd name="connsiteX13" fmla="*/ 733918 w 758952"/>
                <a:gd name="connsiteY13" fmla="*/ 188429 h 383552"/>
                <a:gd name="connsiteX14" fmla="*/ 758952 w 758952"/>
                <a:gd name="connsiteY14" fmla="*/ 175017 h 383552"/>
                <a:gd name="connsiteX15" fmla="*/ 758952 w 758952"/>
                <a:gd name="connsiteY15" fmla="*/ 34497 h 383552"/>
                <a:gd name="connsiteX16" fmla="*/ 711518 w 758952"/>
                <a:gd name="connsiteY16" fmla="*/ 146618 h 383552"/>
                <a:gd name="connsiteX17" fmla="*/ 357341 w 758952"/>
                <a:gd name="connsiteY17" fmla="*/ 330967 h 383552"/>
                <a:gd name="connsiteX18" fmla="*/ 135979 w 758952"/>
                <a:gd name="connsiteY18" fmla="*/ 241487 h 383552"/>
                <a:gd name="connsiteX19" fmla="*/ 47435 w 758952"/>
                <a:gd name="connsiteY19" fmla="*/ 241487 h 383552"/>
                <a:gd name="connsiteX20" fmla="*/ 47435 w 758952"/>
                <a:gd name="connsiteY20" fmla="*/ 98400 h 383552"/>
                <a:gd name="connsiteX21" fmla="*/ 137438 w 758952"/>
                <a:gd name="connsiteY21" fmla="*/ 98400 h 383552"/>
                <a:gd name="connsiteX22" fmla="*/ 224523 w 758952"/>
                <a:gd name="connsiteY22" fmla="*/ 51749 h 383552"/>
                <a:gd name="connsiteX23" fmla="*/ 357341 w 758952"/>
                <a:gd name="connsiteY23" fmla="*/ 99183 h 383552"/>
                <a:gd name="connsiteX24" fmla="*/ 445884 w 758952"/>
                <a:gd name="connsiteY24" fmla="*/ 89212 h 383552"/>
                <a:gd name="connsiteX25" fmla="*/ 445884 w 758952"/>
                <a:gd name="connsiteY25" fmla="*/ 136647 h 383552"/>
                <a:gd name="connsiteX26" fmla="*/ 420191 w 758952"/>
                <a:gd name="connsiteY26" fmla="*/ 144974 h 383552"/>
                <a:gd name="connsiteX27" fmla="*/ 330943 w 758952"/>
                <a:gd name="connsiteY27" fmla="*/ 163039 h 383552"/>
                <a:gd name="connsiteX28" fmla="*/ 330943 w 758952"/>
                <a:gd name="connsiteY28" fmla="*/ 207054 h 383552"/>
                <a:gd name="connsiteX29" fmla="*/ 424693 w 758952"/>
                <a:gd name="connsiteY29" fmla="*/ 189788 h 383552"/>
                <a:gd name="connsiteX30" fmla="*/ 424710 w 758952"/>
                <a:gd name="connsiteY30" fmla="*/ 189579 h 383552"/>
                <a:gd name="connsiteX31" fmla="*/ 711518 w 758952"/>
                <a:gd name="connsiteY31" fmla="*/ 99183 h 38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58952" h="383552">
                  <a:moveTo>
                    <a:pt x="697259" y="53940"/>
                  </a:moveTo>
                  <a:lnTo>
                    <a:pt x="493319" y="118219"/>
                  </a:lnTo>
                  <a:lnTo>
                    <a:pt x="493319" y="36136"/>
                  </a:lnTo>
                  <a:lnTo>
                    <a:pt x="440576" y="42077"/>
                  </a:lnTo>
                  <a:lnTo>
                    <a:pt x="362950" y="50817"/>
                  </a:lnTo>
                  <a:lnTo>
                    <a:pt x="240476" y="7077"/>
                  </a:lnTo>
                  <a:lnTo>
                    <a:pt x="220667" y="0"/>
                  </a:lnTo>
                  <a:lnTo>
                    <a:pt x="202124" y="9935"/>
                  </a:lnTo>
                  <a:lnTo>
                    <a:pt x="125534" y="50966"/>
                  </a:lnTo>
                  <a:lnTo>
                    <a:pt x="0" y="50966"/>
                  </a:lnTo>
                  <a:lnTo>
                    <a:pt x="0" y="288921"/>
                  </a:lnTo>
                  <a:lnTo>
                    <a:pt x="126242" y="288921"/>
                  </a:lnTo>
                  <a:lnTo>
                    <a:pt x="359627" y="383553"/>
                  </a:lnTo>
                  <a:lnTo>
                    <a:pt x="733918" y="188429"/>
                  </a:lnTo>
                  <a:lnTo>
                    <a:pt x="758952" y="175017"/>
                  </a:lnTo>
                  <a:lnTo>
                    <a:pt x="758952" y="34497"/>
                  </a:lnTo>
                  <a:close/>
                  <a:moveTo>
                    <a:pt x="711518" y="146618"/>
                  </a:moveTo>
                  <a:lnTo>
                    <a:pt x="357341" y="330967"/>
                  </a:lnTo>
                  <a:lnTo>
                    <a:pt x="135979" y="241487"/>
                  </a:lnTo>
                  <a:lnTo>
                    <a:pt x="47435" y="241487"/>
                  </a:lnTo>
                  <a:lnTo>
                    <a:pt x="47435" y="98400"/>
                  </a:lnTo>
                  <a:lnTo>
                    <a:pt x="137438" y="98400"/>
                  </a:lnTo>
                  <a:lnTo>
                    <a:pt x="224523" y="51749"/>
                  </a:lnTo>
                  <a:lnTo>
                    <a:pt x="357341" y="99183"/>
                  </a:lnTo>
                  <a:lnTo>
                    <a:pt x="445884" y="89212"/>
                  </a:lnTo>
                  <a:lnTo>
                    <a:pt x="445884" y="136647"/>
                  </a:lnTo>
                  <a:lnTo>
                    <a:pt x="420191" y="144974"/>
                  </a:lnTo>
                  <a:lnTo>
                    <a:pt x="330943" y="163039"/>
                  </a:lnTo>
                  <a:lnTo>
                    <a:pt x="330943" y="207054"/>
                  </a:lnTo>
                  <a:lnTo>
                    <a:pt x="424693" y="189788"/>
                  </a:lnTo>
                  <a:lnTo>
                    <a:pt x="424710" y="189579"/>
                  </a:lnTo>
                  <a:lnTo>
                    <a:pt x="711518" y="99183"/>
                  </a:lnTo>
                  <a:close/>
                </a:path>
              </a:pathLst>
            </a:custGeom>
            <a:solidFill>
              <a:srgbClr val="7823DC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A5D4742-3B0E-E80A-0BF9-250EE1CF6CCF}"/>
                </a:ext>
              </a:extLst>
            </p:cNvPr>
            <p:cNvSpPr/>
            <p:nvPr/>
          </p:nvSpPr>
          <p:spPr>
            <a:xfrm>
              <a:off x="3688374" y="2302593"/>
              <a:ext cx="242629" cy="380123"/>
            </a:xfrm>
            <a:custGeom>
              <a:avLst/>
              <a:gdLst>
                <a:gd name="connsiteX0" fmla="*/ 49322 w 242629"/>
                <a:gd name="connsiteY0" fmla="*/ 251835 h 380123"/>
                <a:gd name="connsiteX1" fmla="*/ 47700 w 242629"/>
                <a:gd name="connsiteY1" fmla="*/ 241157 h 380123"/>
                <a:gd name="connsiteX2" fmla="*/ 0 w 242629"/>
                <a:gd name="connsiteY2" fmla="*/ 241157 h 380123"/>
                <a:gd name="connsiteX3" fmla="*/ 1366 w 242629"/>
                <a:gd name="connsiteY3" fmla="*/ 254984 h 380123"/>
                <a:gd name="connsiteX4" fmla="*/ 98227 w 242629"/>
                <a:gd name="connsiteY4" fmla="*/ 352377 h 380123"/>
                <a:gd name="connsiteX5" fmla="*/ 98227 w 242629"/>
                <a:gd name="connsiteY5" fmla="*/ 380124 h 380123"/>
                <a:gd name="connsiteX6" fmla="*/ 145709 w 242629"/>
                <a:gd name="connsiteY6" fmla="*/ 380124 h 380123"/>
                <a:gd name="connsiteX7" fmla="*/ 145709 w 242629"/>
                <a:gd name="connsiteY7" fmla="*/ 353558 h 380123"/>
                <a:gd name="connsiteX8" fmla="*/ 242630 w 242629"/>
                <a:gd name="connsiteY8" fmla="*/ 257949 h 380123"/>
                <a:gd name="connsiteX9" fmla="*/ 145709 w 242629"/>
                <a:gd name="connsiteY9" fmla="*/ 165534 h 380123"/>
                <a:gd name="connsiteX10" fmla="*/ 145709 w 242629"/>
                <a:gd name="connsiteY10" fmla="*/ 72912 h 380123"/>
                <a:gd name="connsiteX11" fmla="*/ 186161 w 242629"/>
                <a:gd name="connsiteY11" fmla="*/ 116247 h 380123"/>
                <a:gd name="connsiteX12" fmla="*/ 188351 w 242629"/>
                <a:gd name="connsiteY12" fmla="*/ 126113 h 380123"/>
                <a:gd name="connsiteX13" fmla="*/ 236179 w 242629"/>
                <a:gd name="connsiteY13" fmla="*/ 126113 h 380123"/>
                <a:gd name="connsiteX14" fmla="*/ 233760 w 242629"/>
                <a:gd name="connsiteY14" fmla="*/ 111475 h 380123"/>
                <a:gd name="connsiteX15" fmla="*/ 145712 w 242629"/>
                <a:gd name="connsiteY15" fmla="*/ 27840 h 380123"/>
                <a:gd name="connsiteX16" fmla="*/ 145712 w 242629"/>
                <a:gd name="connsiteY16" fmla="*/ 0 h 380123"/>
                <a:gd name="connsiteX17" fmla="*/ 98230 w 242629"/>
                <a:gd name="connsiteY17" fmla="*/ 0 h 380123"/>
                <a:gd name="connsiteX18" fmla="*/ 98230 w 242629"/>
                <a:gd name="connsiteY18" fmla="*/ 27215 h 380123"/>
                <a:gd name="connsiteX19" fmla="*/ 10922 w 242629"/>
                <a:gd name="connsiteY19" fmla="*/ 115297 h 380123"/>
                <a:gd name="connsiteX20" fmla="*/ 98230 w 242629"/>
                <a:gd name="connsiteY20" fmla="*/ 203125 h 380123"/>
                <a:gd name="connsiteX21" fmla="*/ 98230 w 242629"/>
                <a:gd name="connsiteY21" fmla="*/ 306958 h 380123"/>
                <a:gd name="connsiteX22" fmla="*/ 49322 w 242629"/>
                <a:gd name="connsiteY22" fmla="*/ 251835 h 380123"/>
                <a:gd name="connsiteX23" fmla="*/ 98227 w 242629"/>
                <a:gd name="connsiteY23" fmla="*/ 72033 h 380123"/>
                <a:gd name="connsiteX24" fmla="*/ 98227 w 242629"/>
                <a:gd name="connsiteY24" fmla="*/ 155621 h 380123"/>
                <a:gd name="connsiteX25" fmla="*/ 57742 w 242629"/>
                <a:gd name="connsiteY25" fmla="*/ 114186 h 380123"/>
                <a:gd name="connsiteX26" fmla="*/ 98227 w 242629"/>
                <a:gd name="connsiteY26" fmla="*/ 72032 h 380123"/>
                <a:gd name="connsiteX27" fmla="*/ 145709 w 242629"/>
                <a:gd name="connsiteY27" fmla="*/ 309299 h 380123"/>
                <a:gd name="connsiteX28" fmla="*/ 145709 w 242629"/>
                <a:gd name="connsiteY28" fmla="*/ 213131 h 380123"/>
                <a:gd name="connsiteX29" fmla="*/ 194591 w 242629"/>
                <a:gd name="connsiteY29" fmla="*/ 260287 h 380123"/>
                <a:gd name="connsiteX30" fmla="*/ 145709 w 242629"/>
                <a:gd name="connsiteY30" fmla="*/ 309297 h 38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2629" h="380123">
                  <a:moveTo>
                    <a:pt x="49322" y="251835"/>
                  </a:moveTo>
                  <a:lnTo>
                    <a:pt x="47700" y="241157"/>
                  </a:lnTo>
                  <a:lnTo>
                    <a:pt x="0" y="241157"/>
                  </a:lnTo>
                  <a:lnTo>
                    <a:pt x="1366" y="254984"/>
                  </a:lnTo>
                  <a:cubicBezTo>
                    <a:pt x="5668" y="306685"/>
                    <a:pt x="46550" y="347792"/>
                    <a:pt x="98227" y="352377"/>
                  </a:cubicBezTo>
                  <a:lnTo>
                    <a:pt x="98227" y="380124"/>
                  </a:lnTo>
                  <a:lnTo>
                    <a:pt x="145709" y="380124"/>
                  </a:lnTo>
                  <a:lnTo>
                    <a:pt x="145709" y="353558"/>
                  </a:lnTo>
                  <a:cubicBezTo>
                    <a:pt x="205837" y="347375"/>
                    <a:pt x="242630" y="311543"/>
                    <a:pt x="242630" y="257949"/>
                  </a:cubicBezTo>
                  <a:cubicBezTo>
                    <a:pt x="242630" y="192865"/>
                    <a:pt x="197939" y="175772"/>
                    <a:pt x="145709" y="165534"/>
                  </a:cubicBezTo>
                  <a:lnTo>
                    <a:pt x="145709" y="72912"/>
                  </a:lnTo>
                  <a:cubicBezTo>
                    <a:pt x="166901" y="77526"/>
                    <a:pt x="183014" y="94789"/>
                    <a:pt x="186161" y="116247"/>
                  </a:cubicBezTo>
                  <a:lnTo>
                    <a:pt x="188351" y="126113"/>
                  </a:lnTo>
                  <a:lnTo>
                    <a:pt x="236179" y="126113"/>
                  </a:lnTo>
                  <a:lnTo>
                    <a:pt x="233760" y="111475"/>
                  </a:lnTo>
                  <a:cubicBezTo>
                    <a:pt x="228205" y="66119"/>
                    <a:pt x="191294" y="31056"/>
                    <a:pt x="145712" y="27840"/>
                  </a:cubicBezTo>
                  <a:lnTo>
                    <a:pt x="145712" y="0"/>
                  </a:lnTo>
                  <a:lnTo>
                    <a:pt x="98230" y="0"/>
                  </a:lnTo>
                  <a:lnTo>
                    <a:pt x="98230" y="27215"/>
                  </a:lnTo>
                  <a:cubicBezTo>
                    <a:pt x="54211" y="34164"/>
                    <a:pt x="10922" y="63207"/>
                    <a:pt x="10922" y="115297"/>
                  </a:cubicBezTo>
                  <a:cubicBezTo>
                    <a:pt x="10922" y="170444"/>
                    <a:pt x="44043" y="190757"/>
                    <a:pt x="98230" y="203125"/>
                  </a:cubicBezTo>
                  <a:lnTo>
                    <a:pt x="98230" y="306958"/>
                  </a:lnTo>
                  <a:cubicBezTo>
                    <a:pt x="71517" y="301444"/>
                    <a:pt x="51616" y="279012"/>
                    <a:pt x="49322" y="251835"/>
                  </a:cubicBezTo>
                  <a:close/>
                  <a:moveTo>
                    <a:pt x="98227" y="72033"/>
                  </a:moveTo>
                  <a:lnTo>
                    <a:pt x="98227" y="155621"/>
                  </a:lnTo>
                  <a:cubicBezTo>
                    <a:pt x="64226" y="146056"/>
                    <a:pt x="57742" y="134012"/>
                    <a:pt x="57742" y="114186"/>
                  </a:cubicBezTo>
                  <a:cubicBezTo>
                    <a:pt x="58729" y="91957"/>
                    <a:pt x="76056" y="73914"/>
                    <a:pt x="98227" y="72032"/>
                  </a:cubicBezTo>
                  <a:close/>
                  <a:moveTo>
                    <a:pt x="145709" y="309299"/>
                  </a:moveTo>
                  <a:lnTo>
                    <a:pt x="145709" y="213131"/>
                  </a:lnTo>
                  <a:cubicBezTo>
                    <a:pt x="183659" y="222395"/>
                    <a:pt x="194591" y="233884"/>
                    <a:pt x="194591" y="260287"/>
                  </a:cubicBezTo>
                  <a:cubicBezTo>
                    <a:pt x="194591" y="293292"/>
                    <a:pt x="170352" y="305452"/>
                    <a:pt x="145709" y="309297"/>
                  </a:cubicBezTo>
                  <a:close/>
                </a:path>
              </a:pathLst>
            </a:custGeom>
            <a:solidFill>
              <a:srgbClr val="7823DC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1628A19-C925-C771-7C66-7DC5B1BE615A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" y="6130629"/>
            <a:ext cx="533102" cy="498602"/>
            <a:chOff x="8004522" y="2333618"/>
            <a:chExt cx="758000" cy="70894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307F7C-F71E-D5D9-AF0C-49FF736BC479}"/>
                </a:ext>
              </a:extLst>
            </p:cNvPr>
            <p:cNvSpPr/>
            <p:nvPr/>
          </p:nvSpPr>
          <p:spPr>
            <a:xfrm>
              <a:off x="8383213" y="2547791"/>
              <a:ext cx="379309" cy="494772"/>
            </a:xfrm>
            <a:custGeom>
              <a:avLst/>
              <a:gdLst>
                <a:gd name="connsiteX0" fmla="*/ 297576 w 379309"/>
                <a:gd name="connsiteY0" fmla="*/ 0 h 494772"/>
                <a:gd name="connsiteX1" fmla="*/ 234253 w 379309"/>
                <a:gd name="connsiteY1" fmla="*/ 161643 h 494772"/>
                <a:gd name="connsiteX2" fmla="*/ 196106 w 379309"/>
                <a:gd name="connsiteY2" fmla="*/ 130884 h 494772"/>
                <a:gd name="connsiteX3" fmla="*/ 148022 w 379309"/>
                <a:gd name="connsiteY3" fmla="*/ 206530 h 494772"/>
                <a:gd name="connsiteX4" fmla="*/ 66079 w 379309"/>
                <a:gd name="connsiteY4" fmla="*/ 256651 h 494772"/>
                <a:gd name="connsiteX5" fmla="*/ 53293 w 379309"/>
                <a:gd name="connsiteY5" fmla="*/ 324421 h 494772"/>
                <a:gd name="connsiteX6" fmla="*/ 0 w 379309"/>
                <a:gd name="connsiteY6" fmla="*/ 390526 h 494772"/>
                <a:gd name="connsiteX7" fmla="*/ 129285 w 379309"/>
                <a:gd name="connsiteY7" fmla="*/ 494773 h 494772"/>
                <a:gd name="connsiteX8" fmla="*/ 183159 w 379309"/>
                <a:gd name="connsiteY8" fmla="*/ 427954 h 494772"/>
                <a:gd name="connsiteX9" fmla="*/ 322450 w 379309"/>
                <a:gd name="connsiteY9" fmla="*/ 350619 h 494772"/>
                <a:gd name="connsiteX10" fmla="*/ 375027 w 379309"/>
                <a:gd name="connsiteY10" fmla="*/ 88570 h 494772"/>
                <a:gd name="connsiteX11" fmla="*/ 379310 w 379309"/>
                <a:gd name="connsiteY11" fmla="*/ 65941 h 494772"/>
                <a:gd name="connsiteX12" fmla="*/ 185080 w 379309"/>
                <a:gd name="connsiteY12" fmla="*/ 274833 h 494772"/>
                <a:gd name="connsiteX13" fmla="*/ 220426 w 379309"/>
                <a:gd name="connsiteY13" fmla="*/ 303299 h 494772"/>
                <a:gd name="connsiteX14" fmla="*/ 253801 w 379309"/>
                <a:gd name="connsiteY14" fmla="*/ 241691 h 494772"/>
                <a:gd name="connsiteX15" fmla="*/ 256858 w 379309"/>
                <a:gd name="connsiteY15" fmla="*/ 235761 h 494772"/>
                <a:gd name="connsiteX16" fmla="*/ 256279 w 379309"/>
                <a:gd name="connsiteY16" fmla="*/ 235180 h 494772"/>
                <a:gd name="connsiteX17" fmla="*/ 318096 w 379309"/>
                <a:gd name="connsiteY17" fmla="*/ 77406 h 494772"/>
                <a:gd name="connsiteX18" fmla="*/ 327476 w 379309"/>
                <a:gd name="connsiteY18" fmla="*/ 84979 h 494772"/>
                <a:gd name="connsiteX19" fmla="*/ 280229 w 379309"/>
                <a:gd name="connsiteY19" fmla="*/ 319604 h 494772"/>
                <a:gd name="connsiteX20" fmla="*/ 153790 w 379309"/>
                <a:gd name="connsiteY20" fmla="*/ 389969 h 494772"/>
                <a:gd name="connsiteX21" fmla="*/ 122127 w 379309"/>
                <a:gd name="connsiteY21" fmla="*/ 428184 h 494772"/>
                <a:gd name="connsiteX22" fmla="*/ 66562 w 379309"/>
                <a:gd name="connsiteY22" fmla="*/ 383368 h 494772"/>
                <a:gd name="connsiteX23" fmla="*/ 96209 w 379309"/>
                <a:gd name="connsiteY23" fmla="*/ 346635 h 494772"/>
                <a:gd name="connsiteX24" fmla="*/ 108718 w 379309"/>
                <a:gd name="connsiteY24" fmla="*/ 286089 h 494772"/>
                <a:gd name="connsiteX25" fmla="*/ 180308 w 379309"/>
                <a:gd name="connsiteY25" fmla="*/ 242293 h 494772"/>
                <a:gd name="connsiteX26" fmla="*/ 207640 w 379309"/>
                <a:gd name="connsiteY26" fmla="*/ 201018 h 494772"/>
                <a:gd name="connsiteX27" fmla="*/ 217900 w 379309"/>
                <a:gd name="connsiteY27" fmla="*/ 209264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09" h="494772">
                  <a:moveTo>
                    <a:pt x="297576" y="0"/>
                  </a:moveTo>
                  <a:lnTo>
                    <a:pt x="234253" y="161643"/>
                  </a:lnTo>
                  <a:lnTo>
                    <a:pt x="196106" y="130884"/>
                  </a:lnTo>
                  <a:lnTo>
                    <a:pt x="148022" y="206530"/>
                  </a:lnTo>
                  <a:lnTo>
                    <a:pt x="66079" y="256651"/>
                  </a:lnTo>
                  <a:lnTo>
                    <a:pt x="53293" y="324421"/>
                  </a:lnTo>
                  <a:lnTo>
                    <a:pt x="0" y="390526"/>
                  </a:lnTo>
                  <a:lnTo>
                    <a:pt x="129285" y="494773"/>
                  </a:lnTo>
                  <a:lnTo>
                    <a:pt x="183159" y="427954"/>
                  </a:lnTo>
                  <a:lnTo>
                    <a:pt x="322450" y="350619"/>
                  </a:lnTo>
                  <a:lnTo>
                    <a:pt x="375027" y="88570"/>
                  </a:lnTo>
                  <a:lnTo>
                    <a:pt x="379310" y="65941"/>
                  </a:lnTo>
                  <a:close/>
                  <a:moveTo>
                    <a:pt x="185080" y="274833"/>
                  </a:moveTo>
                  <a:lnTo>
                    <a:pt x="220426" y="303299"/>
                  </a:lnTo>
                  <a:lnTo>
                    <a:pt x="253801" y="241691"/>
                  </a:lnTo>
                  <a:lnTo>
                    <a:pt x="256858" y="235761"/>
                  </a:lnTo>
                  <a:lnTo>
                    <a:pt x="256279" y="235180"/>
                  </a:lnTo>
                  <a:lnTo>
                    <a:pt x="318096" y="77406"/>
                  </a:lnTo>
                  <a:lnTo>
                    <a:pt x="327476" y="84979"/>
                  </a:lnTo>
                  <a:lnTo>
                    <a:pt x="280229" y="319604"/>
                  </a:lnTo>
                  <a:lnTo>
                    <a:pt x="153790" y="389969"/>
                  </a:lnTo>
                  <a:lnTo>
                    <a:pt x="122127" y="428184"/>
                  </a:lnTo>
                  <a:lnTo>
                    <a:pt x="66562" y="383368"/>
                  </a:lnTo>
                  <a:lnTo>
                    <a:pt x="96209" y="346635"/>
                  </a:lnTo>
                  <a:lnTo>
                    <a:pt x="108718" y="286089"/>
                  </a:lnTo>
                  <a:lnTo>
                    <a:pt x="180308" y="242293"/>
                  </a:lnTo>
                  <a:lnTo>
                    <a:pt x="207640" y="201018"/>
                  </a:lnTo>
                  <a:lnTo>
                    <a:pt x="217900" y="20926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8473E2-FAAE-7627-9CBF-FA89554440AF}"/>
                </a:ext>
              </a:extLst>
            </p:cNvPr>
            <p:cNvSpPr/>
            <p:nvPr/>
          </p:nvSpPr>
          <p:spPr>
            <a:xfrm>
              <a:off x="8004522" y="2547791"/>
              <a:ext cx="379314" cy="494772"/>
            </a:xfrm>
            <a:custGeom>
              <a:avLst/>
              <a:gdLst>
                <a:gd name="connsiteX0" fmla="*/ 326020 w 379314"/>
                <a:gd name="connsiteY0" fmla="*/ 324421 h 494772"/>
                <a:gd name="connsiteX1" fmla="*/ 313189 w 379314"/>
                <a:gd name="connsiteY1" fmla="*/ 256651 h 494772"/>
                <a:gd name="connsiteX2" fmla="*/ 231291 w 379314"/>
                <a:gd name="connsiteY2" fmla="*/ 206530 h 494772"/>
                <a:gd name="connsiteX3" fmla="*/ 183161 w 379314"/>
                <a:gd name="connsiteY3" fmla="*/ 130886 h 494772"/>
                <a:gd name="connsiteX4" fmla="*/ 145060 w 379314"/>
                <a:gd name="connsiteY4" fmla="*/ 161645 h 494772"/>
                <a:gd name="connsiteX5" fmla="*/ 81760 w 379314"/>
                <a:gd name="connsiteY5" fmla="*/ 0 h 494772"/>
                <a:gd name="connsiteX6" fmla="*/ 0 w 379314"/>
                <a:gd name="connsiteY6" fmla="*/ 65941 h 494772"/>
                <a:gd name="connsiteX7" fmla="*/ 56074 w 379314"/>
                <a:gd name="connsiteY7" fmla="*/ 346587 h 494772"/>
                <a:gd name="connsiteX8" fmla="*/ 56861 w 379314"/>
                <a:gd name="connsiteY8" fmla="*/ 350617 h 494772"/>
                <a:gd name="connsiteX9" fmla="*/ 196154 w 379314"/>
                <a:gd name="connsiteY9" fmla="*/ 427954 h 494772"/>
                <a:gd name="connsiteX10" fmla="*/ 250027 w 379314"/>
                <a:gd name="connsiteY10" fmla="*/ 494773 h 494772"/>
                <a:gd name="connsiteX11" fmla="*/ 379315 w 379314"/>
                <a:gd name="connsiteY11" fmla="*/ 390526 h 494772"/>
                <a:gd name="connsiteX12" fmla="*/ 158888 w 379314"/>
                <a:gd name="connsiteY12" fmla="*/ 303299 h 494772"/>
                <a:gd name="connsiteX13" fmla="*/ 194232 w 379314"/>
                <a:gd name="connsiteY13" fmla="*/ 274833 h 494772"/>
                <a:gd name="connsiteX14" fmla="*/ 165141 w 379314"/>
                <a:gd name="connsiteY14" fmla="*/ 218946 h 494772"/>
                <a:gd name="connsiteX15" fmla="*/ 161435 w 379314"/>
                <a:gd name="connsiteY15" fmla="*/ 209264 h 494772"/>
                <a:gd name="connsiteX16" fmla="*/ 171673 w 379314"/>
                <a:gd name="connsiteY16" fmla="*/ 200994 h 494772"/>
                <a:gd name="connsiteX17" fmla="*/ 196131 w 379314"/>
                <a:gd name="connsiteY17" fmla="*/ 239466 h 494772"/>
                <a:gd name="connsiteX18" fmla="*/ 270571 w 379314"/>
                <a:gd name="connsiteY18" fmla="*/ 286089 h 494772"/>
                <a:gd name="connsiteX19" fmla="*/ 281296 w 379314"/>
                <a:gd name="connsiteY19" fmla="*/ 342695 h 494772"/>
                <a:gd name="connsiteX20" fmla="*/ 312726 w 379314"/>
                <a:gd name="connsiteY20" fmla="*/ 383368 h 494772"/>
                <a:gd name="connsiteX21" fmla="*/ 257161 w 379314"/>
                <a:gd name="connsiteY21" fmla="*/ 428184 h 494772"/>
                <a:gd name="connsiteX22" fmla="*/ 228117 w 379314"/>
                <a:gd name="connsiteY22" fmla="*/ 392169 h 494772"/>
                <a:gd name="connsiteX23" fmla="*/ 99085 w 379314"/>
                <a:gd name="connsiteY23" fmla="*/ 319604 h 494772"/>
                <a:gd name="connsiteX24" fmla="*/ 51836 w 379314"/>
                <a:gd name="connsiteY24" fmla="*/ 84958 h 494772"/>
                <a:gd name="connsiteX25" fmla="*/ 61216 w 379314"/>
                <a:gd name="connsiteY25" fmla="*/ 77406 h 494772"/>
                <a:gd name="connsiteX26" fmla="*/ 123010 w 379314"/>
                <a:gd name="connsiteY26" fmla="*/ 235180 h 494772"/>
                <a:gd name="connsiteX27" fmla="*/ 122339 w 379314"/>
                <a:gd name="connsiteY27" fmla="*/ 235851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14" h="494772">
                  <a:moveTo>
                    <a:pt x="326020" y="324421"/>
                  </a:moveTo>
                  <a:lnTo>
                    <a:pt x="313189" y="256651"/>
                  </a:lnTo>
                  <a:lnTo>
                    <a:pt x="231291" y="206530"/>
                  </a:lnTo>
                  <a:lnTo>
                    <a:pt x="183161" y="130886"/>
                  </a:lnTo>
                  <a:lnTo>
                    <a:pt x="145060" y="161645"/>
                  </a:lnTo>
                  <a:lnTo>
                    <a:pt x="81760" y="0"/>
                  </a:lnTo>
                  <a:lnTo>
                    <a:pt x="0" y="65941"/>
                  </a:lnTo>
                  <a:lnTo>
                    <a:pt x="56074" y="346587"/>
                  </a:lnTo>
                  <a:lnTo>
                    <a:pt x="56861" y="350617"/>
                  </a:lnTo>
                  <a:lnTo>
                    <a:pt x="196154" y="427954"/>
                  </a:lnTo>
                  <a:lnTo>
                    <a:pt x="250027" y="494773"/>
                  </a:lnTo>
                  <a:lnTo>
                    <a:pt x="379315" y="390526"/>
                  </a:lnTo>
                  <a:close/>
                  <a:moveTo>
                    <a:pt x="158888" y="303299"/>
                  </a:moveTo>
                  <a:lnTo>
                    <a:pt x="194232" y="274833"/>
                  </a:lnTo>
                  <a:lnTo>
                    <a:pt x="165141" y="218946"/>
                  </a:lnTo>
                  <a:lnTo>
                    <a:pt x="161435" y="209264"/>
                  </a:lnTo>
                  <a:lnTo>
                    <a:pt x="171673" y="200994"/>
                  </a:lnTo>
                  <a:lnTo>
                    <a:pt x="196131" y="239466"/>
                  </a:lnTo>
                  <a:lnTo>
                    <a:pt x="270571" y="286089"/>
                  </a:lnTo>
                  <a:lnTo>
                    <a:pt x="281296" y="342695"/>
                  </a:lnTo>
                  <a:lnTo>
                    <a:pt x="312726" y="383368"/>
                  </a:lnTo>
                  <a:lnTo>
                    <a:pt x="257161" y="428184"/>
                  </a:lnTo>
                  <a:lnTo>
                    <a:pt x="228117" y="392169"/>
                  </a:lnTo>
                  <a:lnTo>
                    <a:pt x="99085" y="319604"/>
                  </a:lnTo>
                  <a:lnTo>
                    <a:pt x="51836" y="84958"/>
                  </a:lnTo>
                  <a:lnTo>
                    <a:pt x="61216" y="77406"/>
                  </a:lnTo>
                  <a:lnTo>
                    <a:pt x="123010" y="235180"/>
                  </a:lnTo>
                  <a:lnTo>
                    <a:pt x="122339" y="235851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E9F693-AF8B-A81F-D0B1-268998EDB3F3}"/>
                </a:ext>
              </a:extLst>
            </p:cNvPr>
            <p:cNvSpPr/>
            <p:nvPr/>
          </p:nvSpPr>
          <p:spPr>
            <a:xfrm>
              <a:off x="8170682" y="2333618"/>
              <a:ext cx="424802" cy="429503"/>
            </a:xfrm>
            <a:custGeom>
              <a:avLst/>
              <a:gdLst>
                <a:gd name="connsiteX0" fmla="*/ 212436 w 424802"/>
                <a:gd name="connsiteY0" fmla="*/ 429504 h 429503"/>
                <a:gd name="connsiteX1" fmla="*/ 0 w 424802"/>
                <a:gd name="connsiteY1" fmla="*/ 115506 h 429503"/>
                <a:gd name="connsiteX2" fmla="*/ 62049 w 424802"/>
                <a:gd name="connsiteY2" fmla="*/ 0 h 429503"/>
                <a:gd name="connsiteX3" fmla="*/ 362753 w 424802"/>
                <a:gd name="connsiteY3" fmla="*/ 0 h 429503"/>
                <a:gd name="connsiteX4" fmla="*/ 424803 w 424802"/>
                <a:gd name="connsiteY4" fmla="*/ 115506 h 429503"/>
                <a:gd name="connsiteX5" fmla="*/ 55356 w 424802"/>
                <a:gd name="connsiteY5" fmla="*/ 112680 h 429503"/>
                <a:gd name="connsiteX6" fmla="*/ 212436 w 424802"/>
                <a:gd name="connsiteY6" fmla="*/ 344826 h 429503"/>
                <a:gd name="connsiteX7" fmla="*/ 369446 w 424802"/>
                <a:gd name="connsiteY7" fmla="*/ 112680 h 429503"/>
                <a:gd name="connsiteX8" fmla="*/ 334404 w 424802"/>
                <a:gd name="connsiteY8" fmla="*/ 47434 h 429503"/>
                <a:gd name="connsiteX9" fmla="*/ 90399 w 424802"/>
                <a:gd name="connsiteY9" fmla="*/ 47434 h 4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802" h="429503">
                  <a:moveTo>
                    <a:pt x="212436" y="429504"/>
                  </a:moveTo>
                  <a:lnTo>
                    <a:pt x="0" y="115506"/>
                  </a:lnTo>
                  <a:lnTo>
                    <a:pt x="62049" y="0"/>
                  </a:lnTo>
                  <a:lnTo>
                    <a:pt x="362753" y="0"/>
                  </a:lnTo>
                  <a:lnTo>
                    <a:pt x="424803" y="115506"/>
                  </a:lnTo>
                  <a:close/>
                  <a:moveTo>
                    <a:pt x="55356" y="112680"/>
                  </a:moveTo>
                  <a:lnTo>
                    <a:pt x="212436" y="344826"/>
                  </a:lnTo>
                  <a:lnTo>
                    <a:pt x="369446" y="112680"/>
                  </a:lnTo>
                  <a:lnTo>
                    <a:pt x="334404" y="47434"/>
                  </a:lnTo>
                  <a:lnTo>
                    <a:pt x="90399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1957164-1F0C-C4FA-0029-CE0170803CC5}"/>
                </a:ext>
              </a:extLst>
            </p:cNvPr>
            <p:cNvSpPr/>
            <p:nvPr/>
          </p:nvSpPr>
          <p:spPr>
            <a:xfrm>
              <a:off x="8198360" y="2423994"/>
              <a:ext cx="369445" cy="47434"/>
            </a:xfrm>
            <a:custGeom>
              <a:avLst/>
              <a:gdLst>
                <a:gd name="connsiteX0" fmla="*/ 0 w 369445"/>
                <a:gd name="connsiteY0" fmla="*/ 0 h 47434"/>
                <a:gd name="connsiteX1" fmla="*/ 369446 w 369445"/>
                <a:gd name="connsiteY1" fmla="*/ 0 h 47434"/>
                <a:gd name="connsiteX2" fmla="*/ 369446 w 369445"/>
                <a:gd name="connsiteY2" fmla="*/ 47434 h 47434"/>
                <a:gd name="connsiteX3" fmla="*/ 0 w 369445"/>
                <a:gd name="connsiteY3" fmla="*/ 47434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445" h="47434">
                  <a:moveTo>
                    <a:pt x="0" y="0"/>
                  </a:moveTo>
                  <a:lnTo>
                    <a:pt x="369446" y="0"/>
                  </a:lnTo>
                  <a:lnTo>
                    <a:pt x="369446" y="47434"/>
                  </a:lnTo>
                  <a:lnTo>
                    <a:pt x="0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2F930E3-ABF1-10DD-B131-F9F7E543BBD9}"/>
                </a:ext>
              </a:extLst>
            </p:cNvPr>
            <p:cNvSpPr/>
            <p:nvPr/>
          </p:nvSpPr>
          <p:spPr>
            <a:xfrm rot="20730569">
              <a:off x="8324127" y="2443224"/>
              <a:ext cx="47412" cy="282045"/>
            </a:xfrm>
            <a:custGeom>
              <a:avLst/>
              <a:gdLst>
                <a:gd name="connsiteX0" fmla="*/ 0 w 47412"/>
                <a:gd name="connsiteY0" fmla="*/ 0 h 282045"/>
                <a:gd name="connsiteX1" fmla="*/ 47413 w 47412"/>
                <a:gd name="connsiteY1" fmla="*/ 0 h 282045"/>
                <a:gd name="connsiteX2" fmla="*/ 47413 w 47412"/>
                <a:gd name="connsiteY2" fmla="*/ 282046 h 282045"/>
                <a:gd name="connsiteX3" fmla="*/ 0 w 47412"/>
                <a:gd name="connsiteY3" fmla="*/ 282046 h 28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12" h="282045">
                  <a:moveTo>
                    <a:pt x="0" y="0"/>
                  </a:moveTo>
                  <a:lnTo>
                    <a:pt x="47413" y="0"/>
                  </a:lnTo>
                  <a:lnTo>
                    <a:pt x="47413" y="282046"/>
                  </a:lnTo>
                  <a:lnTo>
                    <a:pt x="0" y="282046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77EAE76-3574-C430-2756-D650999761E5}"/>
                </a:ext>
              </a:extLst>
            </p:cNvPr>
            <p:cNvSpPr/>
            <p:nvPr/>
          </p:nvSpPr>
          <p:spPr>
            <a:xfrm rot="17069056">
              <a:off x="8277336" y="2560539"/>
              <a:ext cx="282045" cy="47412"/>
            </a:xfrm>
            <a:custGeom>
              <a:avLst/>
              <a:gdLst>
                <a:gd name="connsiteX0" fmla="*/ 0 w 282045"/>
                <a:gd name="connsiteY0" fmla="*/ 0 h 47412"/>
                <a:gd name="connsiteX1" fmla="*/ 282045 w 282045"/>
                <a:gd name="connsiteY1" fmla="*/ 0 h 47412"/>
                <a:gd name="connsiteX2" fmla="*/ 282045 w 282045"/>
                <a:gd name="connsiteY2" fmla="*/ 47413 h 47412"/>
                <a:gd name="connsiteX3" fmla="*/ 0 w 282045"/>
                <a:gd name="connsiteY3" fmla="*/ 47413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45" h="47412">
                  <a:moveTo>
                    <a:pt x="0" y="0"/>
                  </a:moveTo>
                  <a:lnTo>
                    <a:pt x="282045" y="0"/>
                  </a:lnTo>
                  <a:lnTo>
                    <a:pt x="282045" y="47413"/>
                  </a:lnTo>
                  <a:lnTo>
                    <a:pt x="0" y="47413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516DDAC-3927-C704-3DE2-5AB0A0CAF4D8}"/>
                </a:ext>
              </a:extLst>
            </p:cNvPr>
            <p:cNvSpPr/>
            <p:nvPr/>
          </p:nvSpPr>
          <p:spPr>
            <a:xfrm rot="18478685">
              <a:off x="8290481" y="2378799"/>
              <a:ext cx="114655" cy="47424"/>
            </a:xfrm>
            <a:custGeom>
              <a:avLst/>
              <a:gdLst>
                <a:gd name="connsiteX0" fmla="*/ 0 w 114655"/>
                <a:gd name="connsiteY0" fmla="*/ 0 h 47424"/>
                <a:gd name="connsiteX1" fmla="*/ 114656 w 114655"/>
                <a:gd name="connsiteY1" fmla="*/ 0 h 47424"/>
                <a:gd name="connsiteX2" fmla="*/ 114656 w 114655"/>
                <a:gd name="connsiteY2" fmla="*/ 47425 h 47424"/>
                <a:gd name="connsiteX3" fmla="*/ 0 w 114655"/>
                <a:gd name="connsiteY3" fmla="*/ 47425 h 4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55" h="47424">
                  <a:moveTo>
                    <a:pt x="0" y="0"/>
                  </a:moveTo>
                  <a:lnTo>
                    <a:pt x="114656" y="0"/>
                  </a:lnTo>
                  <a:lnTo>
                    <a:pt x="114656" y="47425"/>
                  </a:lnTo>
                  <a:lnTo>
                    <a:pt x="0" y="47425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B4AA782-849E-3298-2918-2654F19BE8A5}"/>
                </a:ext>
              </a:extLst>
            </p:cNvPr>
            <p:cNvSpPr/>
            <p:nvPr/>
          </p:nvSpPr>
          <p:spPr>
            <a:xfrm rot="19321839">
              <a:off x="8394657" y="2345178"/>
              <a:ext cx="47424" cy="114669"/>
            </a:xfrm>
            <a:custGeom>
              <a:avLst/>
              <a:gdLst>
                <a:gd name="connsiteX0" fmla="*/ 0 w 47424"/>
                <a:gd name="connsiteY0" fmla="*/ 0 h 114669"/>
                <a:gd name="connsiteX1" fmla="*/ 47425 w 47424"/>
                <a:gd name="connsiteY1" fmla="*/ 0 h 114669"/>
                <a:gd name="connsiteX2" fmla="*/ 47425 w 47424"/>
                <a:gd name="connsiteY2" fmla="*/ 114670 h 114669"/>
                <a:gd name="connsiteX3" fmla="*/ 0 w 47424"/>
                <a:gd name="connsiteY3" fmla="*/ 114670 h 1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4" h="114669">
                  <a:moveTo>
                    <a:pt x="0" y="0"/>
                  </a:moveTo>
                  <a:lnTo>
                    <a:pt x="47425" y="0"/>
                  </a:lnTo>
                  <a:lnTo>
                    <a:pt x="47425" y="114670"/>
                  </a:lnTo>
                  <a:lnTo>
                    <a:pt x="0" y="114670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C248C9B7-56D2-DA17-B38B-0D9A1B57E7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131498"/>
              </p:ext>
            </p:extLst>
          </p:nvPr>
        </p:nvGraphicFramePr>
        <p:xfrm>
          <a:off x="7048891" y="1650627"/>
          <a:ext cx="4647436" cy="1866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5" name="Content Placeholder 7">
            <a:extLst>
              <a:ext uri="{FF2B5EF4-FFF2-40B4-BE49-F238E27FC236}">
                <a16:creationId xmlns:a16="http://schemas.microsoft.com/office/drawing/2014/main" id="{B614B2D3-F049-9AF3-64F1-16E0B345D4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995711"/>
              </p:ext>
            </p:extLst>
          </p:nvPr>
        </p:nvGraphicFramePr>
        <p:xfrm>
          <a:off x="7048891" y="3663143"/>
          <a:ext cx="4654027" cy="1857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1385B0F5-DE50-965E-D5DD-6A8259B9DE7A}"/>
              </a:ext>
            </a:extLst>
          </p:cNvPr>
          <p:cNvSpPr/>
          <p:nvPr/>
        </p:nvSpPr>
        <p:spPr>
          <a:xfrm>
            <a:off x="7048890" y="3654396"/>
            <a:ext cx="4903920" cy="18662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2E7A3AC-3AAE-3B5E-8B70-72B6DC755830}"/>
              </a:ext>
            </a:extLst>
          </p:cNvPr>
          <p:cNvSpPr/>
          <p:nvPr/>
        </p:nvSpPr>
        <p:spPr>
          <a:xfrm>
            <a:off x="7048890" y="1631319"/>
            <a:ext cx="4903920" cy="186625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076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C943F8C-906F-9952-1EA3-ABDC0EAF31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47558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943F8C-906F-9952-1EA3-ABDC0EAF3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52D5515-A679-9524-44AE-C4601FA9A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558362"/>
            <a:ext cx="2286000" cy="2215991"/>
          </a:xfrm>
        </p:spPr>
        <p:txBody>
          <a:bodyPr vert="horz"/>
          <a:lstStyle/>
          <a:p>
            <a:r>
              <a:rPr lang="en-US"/>
              <a:t>Baseline comparison of the 3 LC case suggests cost reduction and service enhancement</a:t>
            </a:r>
            <a:endParaRPr lang="en-US">
              <a:cs typeface="Arial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5A97F1A-E132-68E7-9E73-5297D0D7DB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920734"/>
              </p:ext>
            </p:extLst>
          </p:nvPr>
        </p:nvGraphicFramePr>
        <p:xfrm>
          <a:off x="4105737" y="6806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5E2B596-683D-7EAA-B562-2DB39F01A1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308873"/>
              </p:ext>
            </p:extLst>
          </p:nvPr>
        </p:nvGraphicFramePr>
        <p:xfrm>
          <a:off x="4078718" y="3770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9904091-A094-07C2-7590-47942DC9300E}"/>
              </a:ext>
            </a:extLst>
          </p:cNvPr>
          <p:cNvSpPr/>
          <p:nvPr/>
        </p:nvSpPr>
        <p:spPr>
          <a:xfrm>
            <a:off x="3995738" y="570300"/>
            <a:ext cx="4903920" cy="27432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08D45-A604-7A88-490B-36765870DD48}"/>
              </a:ext>
            </a:extLst>
          </p:cNvPr>
          <p:cNvSpPr/>
          <p:nvPr/>
        </p:nvSpPr>
        <p:spPr>
          <a:xfrm>
            <a:off x="3995738" y="3770700"/>
            <a:ext cx="4903920" cy="27432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DC0FA7-C2AB-1EC5-84C1-141BEE724017}"/>
              </a:ext>
            </a:extLst>
          </p:cNvPr>
          <p:cNvSpPr/>
          <p:nvPr/>
        </p:nvSpPr>
        <p:spPr>
          <a:xfrm rot="16200000">
            <a:off x="2258784" y="4859926"/>
            <a:ext cx="2743199" cy="564749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Miles Travelled (in Million)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4C5CA7-7727-DA7B-7A33-CD820D1C8FBD}"/>
              </a:ext>
            </a:extLst>
          </p:cNvPr>
          <p:cNvSpPr/>
          <p:nvPr/>
        </p:nvSpPr>
        <p:spPr>
          <a:xfrm rot="16200000">
            <a:off x="2257121" y="1650399"/>
            <a:ext cx="2743198" cy="561421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Cost Incurred (in Million Dollar)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C9194B-939A-26A5-B5BF-4F72EEBF7821}"/>
              </a:ext>
            </a:extLst>
          </p:cNvPr>
          <p:cNvSpPr/>
          <p:nvPr/>
        </p:nvSpPr>
        <p:spPr>
          <a:xfrm>
            <a:off x="9009657" y="570300"/>
            <a:ext cx="3132930" cy="594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C12570-D526-298D-9FA8-89BAC2899CA9}"/>
              </a:ext>
            </a:extLst>
          </p:cNvPr>
          <p:cNvGrpSpPr>
            <a:grpSpLocks noChangeAspect="1"/>
          </p:cNvGrpSpPr>
          <p:nvPr/>
        </p:nvGrpSpPr>
        <p:grpSpPr>
          <a:xfrm>
            <a:off x="9110662" y="1167755"/>
            <a:ext cx="533102" cy="498602"/>
            <a:chOff x="8004522" y="2333618"/>
            <a:chExt cx="758000" cy="708945"/>
          </a:xfrm>
        </p:grpSpPr>
        <p:sp>
          <p:nvSpPr>
            <p:cNvPr id="12" name="Freeform: Shape 44">
              <a:extLst>
                <a:ext uri="{FF2B5EF4-FFF2-40B4-BE49-F238E27FC236}">
                  <a16:creationId xmlns:a16="http://schemas.microsoft.com/office/drawing/2014/main" id="{D8BFC3BB-2DF7-5281-B81C-75D4BF9A89FD}"/>
                </a:ext>
              </a:extLst>
            </p:cNvPr>
            <p:cNvSpPr/>
            <p:nvPr/>
          </p:nvSpPr>
          <p:spPr>
            <a:xfrm>
              <a:off x="8383213" y="2547791"/>
              <a:ext cx="379309" cy="494772"/>
            </a:xfrm>
            <a:custGeom>
              <a:avLst/>
              <a:gdLst>
                <a:gd name="connsiteX0" fmla="*/ 297576 w 379309"/>
                <a:gd name="connsiteY0" fmla="*/ 0 h 494772"/>
                <a:gd name="connsiteX1" fmla="*/ 234253 w 379309"/>
                <a:gd name="connsiteY1" fmla="*/ 161643 h 494772"/>
                <a:gd name="connsiteX2" fmla="*/ 196106 w 379309"/>
                <a:gd name="connsiteY2" fmla="*/ 130884 h 494772"/>
                <a:gd name="connsiteX3" fmla="*/ 148022 w 379309"/>
                <a:gd name="connsiteY3" fmla="*/ 206530 h 494772"/>
                <a:gd name="connsiteX4" fmla="*/ 66079 w 379309"/>
                <a:gd name="connsiteY4" fmla="*/ 256651 h 494772"/>
                <a:gd name="connsiteX5" fmla="*/ 53293 w 379309"/>
                <a:gd name="connsiteY5" fmla="*/ 324421 h 494772"/>
                <a:gd name="connsiteX6" fmla="*/ 0 w 379309"/>
                <a:gd name="connsiteY6" fmla="*/ 390526 h 494772"/>
                <a:gd name="connsiteX7" fmla="*/ 129285 w 379309"/>
                <a:gd name="connsiteY7" fmla="*/ 494773 h 494772"/>
                <a:gd name="connsiteX8" fmla="*/ 183159 w 379309"/>
                <a:gd name="connsiteY8" fmla="*/ 427954 h 494772"/>
                <a:gd name="connsiteX9" fmla="*/ 322450 w 379309"/>
                <a:gd name="connsiteY9" fmla="*/ 350619 h 494772"/>
                <a:gd name="connsiteX10" fmla="*/ 375027 w 379309"/>
                <a:gd name="connsiteY10" fmla="*/ 88570 h 494772"/>
                <a:gd name="connsiteX11" fmla="*/ 379310 w 379309"/>
                <a:gd name="connsiteY11" fmla="*/ 65941 h 494772"/>
                <a:gd name="connsiteX12" fmla="*/ 185080 w 379309"/>
                <a:gd name="connsiteY12" fmla="*/ 274833 h 494772"/>
                <a:gd name="connsiteX13" fmla="*/ 220426 w 379309"/>
                <a:gd name="connsiteY13" fmla="*/ 303299 h 494772"/>
                <a:gd name="connsiteX14" fmla="*/ 253801 w 379309"/>
                <a:gd name="connsiteY14" fmla="*/ 241691 h 494772"/>
                <a:gd name="connsiteX15" fmla="*/ 256858 w 379309"/>
                <a:gd name="connsiteY15" fmla="*/ 235761 h 494772"/>
                <a:gd name="connsiteX16" fmla="*/ 256279 w 379309"/>
                <a:gd name="connsiteY16" fmla="*/ 235180 h 494772"/>
                <a:gd name="connsiteX17" fmla="*/ 318096 w 379309"/>
                <a:gd name="connsiteY17" fmla="*/ 77406 h 494772"/>
                <a:gd name="connsiteX18" fmla="*/ 327476 w 379309"/>
                <a:gd name="connsiteY18" fmla="*/ 84979 h 494772"/>
                <a:gd name="connsiteX19" fmla="*/ 280229 w 379309"/>
                <a:gd name="connsiteY19" fmla="*/ 319604 h 494772"/>
                <a:gd name="connsiteX20" fmla="*/ 153790 w 379309"/>
                <a:gd name="connsiteY20" fmla="*/ 389969 h 494772"/>
                <a:gd name="connsiteX21" fmla="*/ 122127 w 379309"/>
                <a:gd name="connsiteY21" fmla="*/ 428184 h 494772"/>
                <a:gd name="connsiteX22" fmla="*/ 66562 w 379309"/>
                <a:gd name="connsiteY22" fmla="*/ 383368 h 494772"/>
                <a:gd name="connsiteX23" fmla="*/ 96209 w 379309"/>
                <a:gd name="connsiteY23" fmla="*/ 346635 h 494772"/>
                <a:gd name="connsiteX24" fmla="*/ 108718 w 379309"/>
                <a:gd name="connsiteY24" fmla="*/ 286089 h 494772"/>
                <a:gd name="connsiteX25" fmla="*/ 180308 w 379309"/>
                <a:gd name="connsiteY25" fmla="*/ 242293 h 494772"/>
                <a:gd name="connsiteX26" fmla="*/ 207640 w 379309"/>
                <a:gd name="connsiteY26" fmla="*/ 201018 h 494772"/>
                <a:gd name="connsiteX27" fmla="*/ 217900 w 379309"/>
                <a:gd name="connsiteY27" fmla="*/ 209264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09" h="494772">
                  <a:moveTo>
                    <a:pt x="297576" y="0"/>
                  </a:moveTo>
                  <a:lnTo>
                    <a:pt x="234253" y="161643"/>
                  </a:lnTo>
                  <a:lnTo>
                    <a:pt x="196106" y="130884"/>
                  </a:lnTo>
                  <a:lnTo>
                    <a:pt x="148022" y="206530"/>
                  </a:lnTo>
                  <a:lnTo>
                    <a:pt x="66079" y="256651"/>
                  </a:lnTo>
                  <a:lnTo>
                    <a:pt x="53293" y="324421"/>
                  </a:lnTo>
                  <a:lnTo>
                    <a:pt x="0" y="390526"/>
                  </a:lnTo>
                  <a:lnTo>
                    <a:pt x="129285" y="494773"/>
                  </a:lnTo>
                  <a:lnTo>
                    <a:pt x="183159" y="427954"/>
                  </a:lnTo>
                  <a:lnTo>
                    <a:pt x="322450" y="350619"/>
                  </a:lnTo>
                  <a:lnTo>
                    <a:pt x="375027" y="88570"/>
                  </a:lnTo>
                  <a:lnTo>
                    <a:pt x="379310" y="65941"/>
                  </a:lnTo>
                  <a:close/>
                  <a:moveTo>
                    <a:pt x="185080" y="274833"/>
                  </a:moveTo>
                  <a:lnTo>
                    <a:pt x="220426" y="303299"/>
                  </a:lnTo>
                  <a:lnTo>
                    <a:pt x="253801" y="241691"/>
                  </a:lnTo>
                  <a:lnTo>
                    <a:pt x="256858" y="235761"/>
                  </a:lnTo>
                  <a:lnTo>
                    <a:pt x="256279" y="235180"/>
                  </a:lnTo>
                  <a:lnTo>
                    <a:pt x="318096" y="77406"/>
                  </a:lnTo>
                  <a:lnTo>
                    <a:pt x="327476" y="84979"/>
                  </a:lnTo>
                  <a:lnTo>
                    <a:pt x="280229" y="319604"/>
                  </a:lnTo>
                  <a:lnTo>
                    <a:pt x="153790" y="389969"/>
                  </a:lnTo>
                  <a:lnTo>
                    <a:pt x="122127" y="428184"/>
                  </a:lnTo>
                  <a:lnTo>
                    <a:pt x="66562" y="383368"/>
                  </a:lnTo>
                  <a:lnTo>
                    <a:pt x="96209" y="346635"/>
                  </a:lnTo>
                  <a:lnTo>
                    <a:pt x="108718" y="286089"/>
                  </a:lnTo>
                  <a:lnTo>
                    <a:pt x="180308" y="242293"/>
                  </a:lnTo>
                  <a:lnTo>
                    <a:pt x="207640" y="201018"/>
                  </a:lnTo>
                  <a:lnTo>
                    <a:pt x="217900" y="20926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3" name="Freeform: Shape 45">
              <a:extLst>
                <a:ext uri="{FF2B5EF4-FFF2-40B4-BE49-F238E27FC236}">
                  <a16:creationId xmlns:a16="http://schemas.microsoft.com/office/drawing/2014/main" id="{E29090D3-34AE-01F3-314D-F70F84E402D6}"/>
                </a:ext>
              </a:extLst>
            </p:cNvPr>
            <p:cNvSpPr/>
            <p:nvPr/>
          </p:nvSpPr>
          <p:spPr>
            <a:xfrm>
              <a:off x="8004522" y="2547791"/>
              <a:ext cx="379314" cy="494772"/>
            </a:xfrm>
            <a:custGeom>
              <a:avLst/>
              <a:gdLst>
                <a:gd name="connsiteX0" fmla="*/ 326020 w 379314"/>
                <a:gd name="connsiteY0" fmla="*/ 324421 h 494772"/>
                <a:gd name="connsiteX1" fmla="*/ 313189 w 379314"/>
                <a:gd name="connsiteY1" fmla="*/ 256651 h 494772"/>
                <a:gd name="connsiteX2" fmla="*/ 231291 w 379314"/>
                <a:gd name="connsiteY2" fmla="*/ 206530 h 494772"/>
                <a:gd name="connsiteX3" fmla="*/ 183161 w 379314"/>
                <a:gd name="connsiteY3" fmla="*/ 130886 h 494772"/>
                <a:gd name="connsiteX4" fmla="*/ 145060 w 379314"/>
                <a:gd name="connsiteY4" fmla="*/ 161645 h 494772"/>
                <a:gd name="connsiteX5" fmla="*/ 81760 w 379314"/>
                <a:gd name="connsiteY5" fmla="*/ 0 h 494772"/>
                <a:gd name="connsiteX6" fmla="*/ 0 w 379314"/>
                <a:gd name="connsiteY6" fmla="*/ 65941 h 494772"/>
                <a:gd name="connsiteX7" fmla="*/ 56074 w 379314"/>
                <a:gd name="connsiteY7" fmla="*/ 346587 h 494772"/>
                <a:gd name="connsiteX8" fmla="*/ 56861 w 379314"/>
                <a:gd name="connsiteY8" fmla="*/ 350617 h 494772"/>
                <a:gd name="connsiteX9" fmla="*/ 196154 w 379314"/>
                <a:gd name="connsiteY9" fmla="*/ 427954 h 494772"/>
                <a:gd name="connsiteX10" fmla="*/ 250027 w 379314"/>
                <a:gd name="connsiteY10" fmla="*/ 494773 h 494772"/>
                <a:gd name="connsiteX11" fmla="*/ 379315 w 379314"/>
                <a:gd name="connsiteY11" fmla="*/ 390526 h 494772"/>
                <a:gd name="connsiteX12" fmla="*/ 158888 w 379314"/>
                <a:gd name="connsiteY12" fmla="*/ 303299 h 494772"/>
                <a:gd name="connsiteX13" fmla="*/ 194232 w 379314"/>
                <a:gd name="connsiteY13" fmla="*/ 274833 h 494772"/>
                <a:gd name="connsiteX14" fmla="*/ 165141 w 379314"/>
                <a:gd name="connsiteY14" fmla="*/ 218946 h 494772"/>
                <a:gd name="connsiteX15" fmla="*/ 161435 w 379314"/>
                <a:gd name="connsiteY15" fmla="*/ 209264 h 494772"/>
                <a:gd name="connsiteX16" fmla="*/ 171673 w 379314"/>
                <a:gd name="connsiteY16" fmla="*/ 200994 h 494772"/>
                <a:gd name="connsiteX17" fmla="*/ 196131 w 379314"/>
                <a:gd name="connsiteY17" fmla="*/ 239466 h 494772"/>
                <a:gd name="connsiteX18" fmla="*/ 270571 w 379314"/>
                <a:gd name="connsiteY18" fmla="*/ 286089 h 494772"/>
                <a:gd name="connsiteX19" fmla="*/ 281296 w 379314"/>
                <a:gd name="connsiteY19" fmla="*/ 342695 h 494772"/>
                <a:gd name="connsiteX20" fmla="*/ 312726 w 379314"/>
                <a:gd name="connsiteY20" fmla="*/ 383368 h 494772"/>
                <a:gd name="connsiteX21" fmla="*/ 257161 w 379314"/>
                <a:gd name="connsiteY21" fmla="*/ 428184 h 494772"/>
                <a:gd name="connsiteX22" fmla="*/ 228117 w 379314"/>
                <a:gd name="connsiteY22" fmla="*/ 392169 h 494772"/>
                <a:gd name="connsiteX23" fmla="*/ 99085 w 379314"/>
                <a:gd name="connsiteY23" fmla="*/ 319604 h 494772"/>
                <a:gd name="connsiteX24" fmla="*/ 51836 w 379314"/>
                <a:gd name="connsiteY24" fmla="*/ 84958 h 494772"/>
                <a:gd name="connsiteX25" fmla="*/ 61216 w 379314"/>
                <a:gd name="connsiteY25" fmla="*/ 77406 h 494772"/>
                <a:gd name="connsiteX26" fmla="*/ 123010 w 379314"/>
                <a:gd name="connsiteY26" fmla="*/ 235180 h 494772"/>
                <a:gd name="connsiteX27" fmla="*/ 122339 w 379314"/>
                <a:gd name="connsiteY27" fmla="*/ 235851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14" h="494772">
                  <a:moveTo>
                    <a:pt x="326020" y="324421"/>
                  </a:moveTo>
                  <a:lnTo>
                    <a:pt x="313189" y="256651"/>
                  </a:lnTo>
                  <a:lnTo>
                    <a:pt x="231291" y="206530"/>
                  </a:lnTo>
                  <a:lnTo>
                    <a:pt x="183161" y="130886"/>
                  </a:lnTo>
                  <a:lnTo>
                    <a:pt x="145060" y="161645"/>
                  </a:lnTo>
                  <a:lnTo>
                    <a:pt x="81760" y="0"/>
                  </a:lnTo>
                  <a:lnTo>
                    <a:pt x="0" y="65941"/>
                  </a:lnTo>
                  <a:lnTo>
                    <a:pt x="56074" y="346587"/>
                  </a:lnTo>
                  <a:lnTo>
                    <a:pt x="56861" y="350617"/>
                  </a:lnTo>
                  <a:lnTo>
                    <a:pt x="196154" y="427954"/>
                  </a:lnTo>
                  <a:lnTo>
                    <a:pt x="250027" y="494773"/>
                  </a:lnTo>
                  <a:lnTo>
                    <a:pt x="379315" y="390526"/>
                  </a:lnTo>
                  <a:close/>
                  <a:moveTo>
                    <a:pt x="158888" y="303299"/>
                  </a:moveTo>
                  <a:lnTo>
                    <a:pt x="194232" y="274833"/>
                  </a:lnTo>
                  <a:lnTo>
                    <a:pt x="165141" y="218946"/>
                  </a:lnTo>
                  <a:lnTo>
                    <a:pt x="161435" y="209264"/>
                  </a:lnTo>
                  <a:lnTo>
                    <a:pt x="171673" y="200994"/>
                  </a:lnTo>
                  <a:lnTo>
                    <a:pt x="196131" y="239466"/>
                  </a:lnTo>
                  <a:lnTo>
                    <a:pt x="270571" y="286089"/>
                  </a:lnTo>
                  <a:lnTo>
                    <a:pt x="281296" y="342695"/>
                  </a:lnTo>
                  <a:lnTo>
                    <a:pt x="312726" y="383368"/>
                  </a:lnTo>
                  <a:lnTo>
                    <a:pt x="257161" y="428184"/>
                  </a:lnTo>
                  <a:lnTo>
                    <a:pt x="228117" y="392169"/>
                  </a:lnTo>
                  <a:lnTo>
                    <a:pt x="99085" y="319604"/>
                  </a:lnTo>
                  <a:lnTo>
                    <a:pt x="51836" y="84958"/>
                  </a:lnTo>
                  <a:lnTo>
                    <a:pt x="61216" y="77406"/>
                  </a:lnTo>
                  <a:lnTo>
                    <a:pt x="123010" y="235180"/>
                  </a:lnTo>
                  <a:lnTo>
                    <a:pt x="122339" y="235851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4" name="Freeform: Shape 46">
              <a:extLst>
                <a:ext uri="{FF2B5EF4-FFF2-40B4-BE49-F238E27FC236}">
                  <a16:creationId xmlns:a16="http://schemas.microsoft.com/office/drawing/2014/main" id="{EB519952-247C-4F48-104E-397E10FEDA56}"/>
                </a:ext>
              </a:extLst>
            </p:cNvPr>
            <p:cNvSpPr/>
            <p:nvPr/>
          </p:nvSpPr>
          <p:spPr>
            <a:xfrm>
              <a:off x="8170682" y="2333618"/>
              <a:ext cx="424802" cy="429503"/>
            </a:xfrm>
            <a:custGeom>
              <a:avLst/>
              <a:gdLst>
                <a:gd name="connsiteX0" fmla="*/ 212436 w 424802"/>
                <a:gd name="connsiteY0" fmla="*/ 429504 h 429503"/>
                <a:gd name="connsiteX1" fmla="*/ 0 w 424802"/>
                <a:gd name="connsiteY1" fmla="*/ 115506 h 429503"/>
                <a:gd name="connsiteX2" fmla="*/ 62049 w 424802"/>
                <a:gd name="connsiteY2" fmla="*/ 0 h 429503"/>
                <a:gd name="connsiteX3" fmla="*/ 362753 w 424802"/>
                <a:gd name="connsiteY3" fmla="*/ 0 h 429503"/>
                <a:gd name="connsiteX4" fmla="*/ 424803 w 424802"/>
                <a:gd name="connsiteY4" fmla="*/ 115506 h 429503"/>
                <a:gd name="connsiteX5" fmla="*/ 55356 w 424802"/>
                <a:gd name="connsiteY5" fmla="*/ 112680 h 429503"/>
                <a:gd name="connsiteX6" fmla="*/ 212436 w 424802"/>
                <a:gd name="connsiteY6" fmla="*/ 344826 h 429503"/>
                <a:gd name="connsiteX7" fmla="*/ 369446 w 424802"/>
                <a:gd name="connsiteY7" fmla="*/ 112680 h 429503"/>
                <a:gd name="connsiteX8" fmla="*/ 334404 w 424802"/>
                <a:gd name="connsiteY8" fmla="*/ 47434 h 429503"/>
                <a:gd name="connsiteX9" fmla="*/ 90399 w 424802"/>
                <a:gd name="connsiteY9" fmla="*/ 47434 h 4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802" h="429503">
                  <a:moveTo>
                    <a:pt x="212436" y="429504"/>
                  </a:moveTo>
                  <a:lnTo>
                    <a:pt x="0" y="115506"/>
                  </a:lnTo>
                  <a:lnTo>
                    <a:pt x="62049" y="0"/>
                  </a:lnTo>
                  <a:lnTo>
                    <a:pt x="362753" y="0"/>
                  </a:lnTo>
                  <a:lnTo>
                    <a:pt x="424803" y="115506"/>
                  </a:lnTo>
                  <a:close/>
                  <a:moveTo>
                    <a:pt x="55356" y="112680"/>
                  </a:moveTo>
                  <a:lnTo>
                    <a:pt x="212436" y="344826"/>
                  </a:lnTo>
                  <a:lnTo>
                    <a:pt x="369446" y="112680"/>
                  </a:lnTo>
                  <a:lnTo>
                    <a:pt x="334404" y="47434"/>
                  </a:lnTo>
                  <a:lnTo>
                    <a:pt x="90399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5" name="Freeform: Shape 47">
              <a:extLst>
                <a:ext uri="{FF2B5EF4-FFF2-40B4-BE49-F238E27FC236}">
                  <a16:creationId xmlns:a16="http://schemas.microsoft.com/office/drawing/2014/main" id="{4EB46043-1634-B4B8-879F-1B6CAD4FF35A}"/>
                </a:ext>
              </a:extLst>
            </p:cNvPr>
            <p:cNvSpPr/>
            <p:nvPr/>
          </p:nvSpPr>
          <p:spPr>
            <a:xfrm>
              <a:off x="8198360" y="2423994"/>
              <a:ext cx="369445" cy="47434"/>
            </a:xfrm>
            <a:custGeom>
              <a:avLst/>
              <a:gdLst>
                <a:gd name="connsiteX0" fmla="*/ 0 w 369445"/>
                <a:gd name="connsiteY0" fmla="*/ 0 h 47434"/>
                <a:gd name="connsiteX1" fmla="*/ 369446 w 369445"/>
                <a:gd name="connsiteY1" fmla="*/ 0 h 47434"/>
                <a:gd name="connsiteX2" fmla="*/ 369446 w 369445"/>
                <a:gd name="connsiteY2" fmla="*/ 47434 h 47434"/>
                <a:gd name="connsiteX3" fmla="*/ 0 w 369445"/>
                <a:gd name="connsiteY3" fmla="*/ 47434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445" h="47434">
                  <a:moveTo>
                    <a:pt x="0" y="0"/>
                  </a:moveTo>
                  <a:lnTo>
                    <a:pt x="369446" y="0"/>
                  </a:lnTo>
                  <a:lnTo>
                    <a:pt x="369446" y="47434"/>
                  </a:lnTo>
                  <a:lnTo>
                    <a:pt x="0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6" name="Freeform: Shape 48">
              <a:extLst>
                <a:ext uri="{FF2B5EF4-FFF2-40B4-BE49-F238E27FC236}">
                  <a16:creationId xmlns:a16="http://schemas.microsoft.com/office/drawing/2014/main" id="{25790D96-DA98-B659-1B8B-DCA4930C158C}"/>
                </a:ext>
              </a:extLst>
            </p:cNvPr>
            <p:cNvSpPr/>
            <p:nvPr/>
          </p:nvSpPr>
          <p:spPr>
            <a:xfrm rot="20730569">
              <a:off x="8324127" y="2443224"/>
              <a:ext cx="47412" cy="282045"/>
            </a:xfrm>
            <a:custGeom>
              <a:avLst/>
              <a:gdLst>
                <a:gd name="connsiteX0" fmla="*/ 0 w 47412"/>
                <a:gd name="connsiteY0" fmla="*/ 0 h 282045"/>
                <a:gd name="connsiteX1" fmla="*/ 47413 w 47412"/>
                <a:gd name="connsiteY1" fmla="*/ 0 h 282045"/>
                <a:gd name="connsiteX2" fmla="*/ 47413 w 47412"/>
                <a:gd name="connsiteY2" fmla="*/ 282046 h 282045"/>
                <a:gd name="connsiteX3" fmla="*/ 0 w 47412"/>
                <a:gd name="connsiteY3" fmla="*/ 282046 h 28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12" h="282045">
                  <a:moveTo>
                    <a:pt x="0" y="0"/>
                  </a:moveTo>
                  <a:lnTo>
                    <a:pt x="47413" y="0"/>
                  </a:lnTo>
                  <a:lnTo>
                    <a:pt x="47413" y="282046"/>
                  </a:lnTo>
                  <a:lnTo>
                    <a:pt x="0" y="282046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" name="Freeform: Shape 49">
              <a:extLst>
                <a:ext uri="{FF2B5EF4-FFF2-40B4-BE49-F238E27FC236}">
                  <a16:creationId xmlns:a16="http://schemas.microsoft.com/office/drawing/2014/main" id="{54E3FF39-21CD-E9ED-A5A2-51DEB95A1BF0}"/>
                </a:ext>
              </a:extLst>
            </p:cNvPr>
            <p:cNvSpPr/>
            <p:nvPr/>
          </p:nvSpPr>
          <p:spPr>
            <a:xfrm rot="17069056">
              <a:off x="8277336" y="2560539"/>
              <a:ext cx="282045" cy="47412"/>
            </a:xfrm>
            <a:custGeom>
              <a:avLst/>
              <a:gdLst>
                <a:gd name="connsiteX0" fmla="*/ 0 w 282045"/>
                <a:gd name="connsiteY0" fmla="*/ 0 h 47412"/>
                <a:gd name="connsiteX1" fmla="*/ 282045 w 282045"/>
                <a:gd name="connsiteY1" fmla="*/ 0 h 47412"/>
                <a:gd name="connsiteX2" fmla="*/ 282045 w 282045"/>
                <a:gd name="connsiteY2" fmla="*/ 47413 h 47412"/>
                <a:gd name="connsiteX3" fmla="*/ 0 w 282045"/>
                <a:gd name="connsiteY3" fmla="*/ 47413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45" h="47412">
                  <a:moveTo>
                    <a:pt x="0" y="0"/>
                  </a:moveTo>
                  <a:lnTo>
                    <a:pt x="282045" y="0"/>
                  </a:lnTo>
                  <a:lnTo>
                    <a:pt x="282045" y="47413"/>
                  </a:lnTo>
                  <a:lnTo>
                    <a:pt x="0" y="47413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" name="Freeform: Shape 50">
              <a:extLst>
                <a:ext uri="{FF2B5EF4-FFF2-40B4-BE49-F238E27FC236}">
                  <a16:creationId xmlns:a16="http://schemas.microsoft.com/office/drawing/2014/main" id="{6FFCFE64-9964-1F0A-614B-92C40662FF24}"/>
                </a:ext>
              </a:extLst>
            </p:cNvPr>
            <p:cNvSpPr/>
            <p:nvPr/>
          </p:nvSpPr>
          <p:spPr>
            <a:xfrm rot="18478685">
              <a:off x="8290481" y="2378799"/>
              <a:ext cx="114655" cy="47424"/>
            </a:xfrm>
            <a:custGeom>
              <a:avLst/>
              <a:gdLst>
                <a:gd name="connsiteX0" fmla="*/ 0 w 114655"/>
                <a:gd name="connsiteY0" fmla="*/ 0 h 47424"/>
                <a:gd name="connsiteX1" fmla="*/ 114656 w 114655"/>
                <a:gd name="connsiteY1" fmla="*/ 0 h 47424"/>
                <a:gd name="connsiteX2" fmla="*/ 114656 w 114655"/>
                <a:gd name="connsiteY2" fmla="*/ 47425 h 47424"/>
                <a:gd name="connsiteX3" fmla="*/ 0 w 114655"/>
                <a:gd name="connsiteY3" fmla="*/ 47425 h 4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55" h="47424">
                  <a:moveTo>
                    <a:pt x="0" y="0"/>
                  </a:moveTo>
                  <a:lnTo>
                    <a:pt x="114656" y="0"/>
                  </a:lnTo>
                  <a:lnTo>
                    <a:pt x="114656" y="47425"/>
                  </a:lnTo>
                  <a:lnTo>
                    <a:pt x="0" y="47425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" name="Freeform: Shape 51">
              <a:extLst>
                <a:ext uri="{FF2B5EF4-FFF2-40B4-BE49-F238E27FC236}">
                  <a16:creationId xmlns:a16="http://schemas.microsoft.com/office/drawing/2014/main" id="{458E6547-6D95-B051-BE46-255DEDB36330}"/>
                </a:ext>
              </a:extLst>
            </p:cNvPr>
            <p:cNvSpPr/>
            <p:nvPr/>
          </p:nvSpPr>
          <p:spPr>
            <a:xfrm rot="19321839">
              <a:off x="8394657" y="2345178"/>
              <a:ext cx="47424" cy="114669"/>
            </a:xfrm>
            <a:custGeom>
              <a:avLst/>
              <a:gdLst>
                <a:gd name="connsiteX0" fmla="*/ 0 w 47424"/>
                <a:gd name="connsiteY0" fmla="*/ 0 h 114669"/>
                <a:gd name="connsiteX1" fmla="*/ 47425 w 47424"/>
                <a:gd name="connsiteY1" fmla="*/ 0 h 114669"/>
                <a:gd name="connsiteX2" fmla="*/ 47425 w 47424"/>
                <a:gd name="connsiteY2" fmla="*/ 114670 h 114669"/>
                <a:gd name="connsiteX3" fmla="*/ 0 w 47424"/>
                <a:gd name="connsiteY3" fmla="*/ 114670 h 1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4" h="114669">
                  <a:moveTo>
                    <a:pt x="0" y="0"/>
                  </a:moveTo>
                  <a:lnTo>
                    <a:pt x="47425" y="0"/>
                  </a:lnTo>
                  <a:lnTo>
                    <a:pt x="47425" y="114670"/>
                  </a:lnTo>
                  <a:lnTo>
                    <a:pt x="0" y="114670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692AAD3E-E66E-97F8-25EF-F42977075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1304" y="1166557"/>
            <a:ext cx="17399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Key Insights:</a:t>
            </a:r>
            <a:endParaRPr lang="en-US" altLang="en-US" sz="1600" kern="0">
              <a:solidFill>
                <a:schemeClr val="tx2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6D3CC6-B514-AB90-E66E-6826B504643B}"/>
              </a:ext>
            </a:extLst>
          </p:cNvPr>
          <p:cNvSpPr txBox="1"/>
          <p:nvPr/>
        </p:nvSpPr>
        <p:spPr>
          <a:xfrm>
            <a:off x="9227522" y="2357438"/>
            <a:ext cx="2402503" cy="21328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7800" indent="-177800" fontAlgn="base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IN" sz="140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The entire hassle of shifting all the 3 LC's is at most worth $0.45M</a:t>
            </a:r>
          </a:p>
          <a:p>
            <a:pPr marL="177800" indent="-177800" fontAlgn="base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endParaRPr lang="en-IN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buClr>
                <a:srgbClr val="000000"/>
              </a:buClr>
              <a:buSzPct val="100000"/>
            </a:pPr>
            <a:endParaRPr lang="en-US" sz="1400" b="0" i="0" dirty="0">
              <a:solidFill>
                <a:srgbClr val="000000"/>
              </a:solidFill>
              <a:effectLst/>
              <a:latin typeface="Arial"/>
              <a:cs typeface="Arial"/>
            </a:endParaRPr>
          </a:p>
          <a:p>
            <a:pPr marL="177800" indent="-177800" fontAlgn="base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IN" sz="1400" dirty="0">
                <a:solidFill>
                  <a:srgbClr val="000000"/>
                </a:solidFill>
                <a:latin typeface="Arial"/>
                <a:cs typeface="Arial"/>
              </a:rPr>
              <a:t> We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 are yet to factor in additional miles to be travelled from ports to these new locations.</a:t>
            </a:r>
            <a:endParaRPr lang="en-IN" sz="1400" b="0" i="0" dirty="0">
              <a:solidFill>
                <a:srgbClr val="000000"/>
              </a:solidFill>
              <a:effectLst/>
              <a:latin typeface="Arial"/>
              <a:cs typeface="Arial"/>
            </a:endParaRPr>
          </a:p>
          <a:p>
            <a:pPr marL="177800" indent="-177800">
              <a:lnSpc>
                <a:spcPct val="9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191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6CCBA3B-5DCA-84B2-C0D2-7D6092EFA6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57764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6CCBA3B-5DCA-84B2-C0D2-7D6092EFA6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" name="Rectangle 118">
            <a:extLst>
              <a:ext uri="{FF2B5EF4-FFF2-40B4-BE49-F238E27FC236}">
                <a16:creationId xmlns:a16="http://schemas.microsoft.com/office/drawing/2014/main" id="{8D599378-2D7E-C9F0-5EBF-6ADBB1EA1559}"/>
              </a:ext>
            </a:extLst>
          </p:cNvPr>
          <p:cNvSpPr/>
          <p:nvPr/>
        </p:nvSpPr>
        <p:spPr>
          <a:xfrm>
            <a:off x="406228" y="1554131"/>
            <a:ext cx="4822443" cy="5234271"/>
          </a:xfrm>
          <a:prstGeom prst="rect">
            <a:avLst/>
          </a:prstGeom>
          <a:solidFill>
            <a:srgbClr val="F5F5F5"/>
          </a:solidFill>
          <a:ln w="28575"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4E6C40-7FB0-B145-B7C7-D73005D8F7CE}"/>
              </a:ext>
            </a:extLst>
          </p:cNvPr>
          <p:cNvSpPr/>
          <p:nvPr/>
        </p:nvSpPr>
        <p:spPr>
          <a:xfrm>
            <a:off x="3821961" y="1554131"/>
            <a:ext cx="4822443" cy="5234271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C8887-5232-A50A-2CD2-F63F25DE9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37" y="381000"/>
            <a:ext cx="11493201" cy="830997"/>
          </a:xfrm>
        </p:spPr>
        <p:txBody>
          <a:bodyPr vert="horz"/>
          <a:lstStyle/>
          <a:p>
            <a:r>
              <a:rPr lang="en-US">
                <a:cs typeface="Arial"/>
              </a:rPr>
              <a:t>Scenario-3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Freeze 2 existing LCs and find the optimal location for the 3</a:t>
            </a:r>
            <a:r>
              <a:rPr lang="en-US" baseline="30000">
                <a:cs typeface="Arial"/>
              </a:rPr>
              <a:t>rd</a:t>
            </a:r>
            <a:r>
              <a:rPr lang="en-US">
                <a:cs typeface="Arial"/>
              </a:rPr>
              <a:t> LC as an alternative to California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2647DF-A0AC-0420-C5A5-B60C78D82DEB}"/>
              </a:ext>
            </a:extLst>
          </p:cNvPr>
          <p:cNvSpPr/>
          <p:nvPr/>
        </p:nvSpPr>
        <p:spPr>
          <a:xfrm>
            <a:off x="8866090" y="1536526"/>
            <a:ext cx="3325910" cy="533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C1E1821-0E44-2CBA-1AD4-104D37C4E1C5}"/>
              </a:ext>
            </a:extLst>
          </p:cNvPr>
          <p:cNvSpPr/>
          <p:nvPr/>
        </p:nvSpPr>
        <p:spPr>
          <a:xfrm>
            <a:off x="9021060" y="2503462"/>
            <a:ext cx="365760" cy="3657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4A22376-7702-7370-9933-BEC7FA93F8F8}"/>
              </a:ext>
            </a:extLst>
          </p:cNvPr>
          <p:cNvSpPr/>
          <p:nvPr/>
        </p:nvSpPr>
        <p:spPr>
          <a:xfrm>
            <a:off x="9021060" y="3749631"/>
            <a:ext cx="365760" cy="3657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EF1E7B7-D382-63D2-2F5C-B4F36F136F0A}"/>
              </a:ext>
            </a:extLst>
          </p:cNvPr>
          <p:cNvSpPr/>
          <p:nvPr/>
        </p:nvSpPr>
        <p:spPr>
          <a:xfrm>
            <a:off x="9021060" y="4854635"/>
            <a:ext cx="365760" cy="3657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3</a:t>
            </a: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0A2C7C42-4FF5-44C3-A158-6BF6B775C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910" y="1740790"/>
            <a:ext cx="22785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>
                <a:solidFill>
                  <a:schemeClr val="tx2"/>
                </a:solidFill>
                <a:latin typeface="Arial" panose="020B0604020202020204" pitchFamily="34" charset="0"/>
                <a:cs typeface="Arial"/>
                <a:sym typeface="Arial"/>
              </a:rPr>
              <a:t>Key Task:</a:t>
            </a:r>
            <a:endParaRPr lang="en-US" altLang="en-US" sz="16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49337D-62AD-6342-4E12-0D2FFD97FC4B}"/>
              </a:ext>
            </a:extLst>
          </p:cNvPr>
          <p:cNvGrpSpPr>
            <a:grpSpLocks noChangeAspect="1"/>
          </p:cNvGrpSpPr>
          <p:nvPr/>
        </p:nvGrpSpPr>
        <p:grpSpPr>
          <a:xfrm>
            <a:off x="9021060" y="1720192"/>
            <a:ext cx="457309" cy="458256"/>
            <a:chOff x="8001000" y="3814671"/>
            <a:chExt cx="762000" cy="762000"/>
          </a:xfrm>
          <a:solidFill>
            <a:schemeClr val="tx2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C880D44-6E38-9EA8-8BCA-3603B5C82FF3}"/>
                </a:ext>
              </a:extLst>
            </p:cNvPr>
            <p:cNvSpPr/>
            <p:nvPr/>
          </p:nvSpPr>
          <p:spPr>
            <a:xfrm>
              <a:off x="8382000" y="3815147"/>
              <a:ext cx="381000" cy="761523"/>
            </a:xfrm>
            <a:custGeom>
              <a:avLst/>
              <a:gdLst>
                <a:gd name="connsiteX0" fmla="*/ 288369 w 381000"/>
                <a:gd name="connsiteY0" fmla="*/ 405289 h 761523"/>
                <a:gd name="connsiteX1" fmla="*/ 289560 w 381000"/>
                <a:gd name="connsiteY1" fmla="*/ 381000 h 761523"/>
                <a:gd name="connsiteX2" fmla="*/ 288369 w 381000"/>
                <a:gd name="connsiteY2" fmla="*/ 356711 h 761523"/>
                <a:gd name="connsiteX3" fmla="*/ 381000 w 381000"/>
                <a:gd name="connsiteY3" fmla="*/ 252413 h 761523"/>
                <a:gd name="connsiteX4" fmla="*/ 309563 w 381000"/>
                <a:gd name="connsiteY4" fmla="*/ 128826 h 761523"/>
                <a:gd name="connsiteX5" fmla="*/ 172879 w 381000"/>
                <a:gd name="connsiteY5" fmla="*/ 156686 h 761523"/>
                <a:gd name="connsiteX6" fmla="*/ 130969 w 381000"/>
                <a:gd name="connsiteY6" fmla="*/ 132398 h 761523"/>
                <a:gd name="connsiteX7" fmla="*/ 86677 w 381000"/>
                <a:gd name="connsiteY7" fmla="*/ 0 h 761523"/>
                <a:gd name="connsiteX8" fmla="*/ 0 w 381000"/>
                <a:gd name="connsiteY8" fmla="*/ 0 h 761523"/>
                <a:gd name="connsiteX9" fmla="*/ 0 w 381000"/>
                <a:gd name="connsiteY9" fmla="*/ 47625 h 761523"/>
                <a:gd name="connsiteX10" fmla="*/ 52388 w 381000"/>
                <a:gd name="connsiteY10" fmla="*/ 47625 h 761523"/>
                <a:gd name="connsiteX11" fmla="*/ 85725 w 381000"/>
                <a:gd name="connsiteY11" fmla="*/ 147399 h 761523"/>
                <a:gd name="connsiteX12" fmla="*/ 92154 w 381000"/>
                <a:gd name="connsiteY12" fmla="*/ 166926 h 761523"/>
                <a:gd name="connsiteX13" fmla="*/ 110728 w 381000"/>
                <a:gd name="connsiteY13" fmla="*/ 175498 h 761523"/>
                <a:gd name="connsiteX14" fmla="*/ 145494 w 381000"/>
                <a:gd name="connsiteY14" fmla="*/ 195501 h 761523"/>
                <a:gd name="connsiteX15" fmla="*/ 162401 w 381000"/>
                <a:gd name="connsiteY15" fmla="*/ 207407 h 761523"/>
                <a:gd name="connsiteX16" fmla="*/ 182642 w 381000"/>
                <a:gd name="connsiteY16" fmla="*/ 203359 h 761523"/>
                <a:gd name="connsiteX17" fmla="*/ 285750 w 381000"/>
                <a:gd name="connsiteY17" fmla="*/ 182404 h 761523"/>
                <a:gd name="connsiteX18" fmla="*/ 322898 w 381000"/>
                <a:gd name="connsiteY18" fmla="*/ 246698 h 761523"/>
                <a:gd name="connsiteX19" fmla="*/ 253127 w 381000"/>
                <a:gd name="connsiteY19" fmla="*/ 325279 h 761523"/>
                <a:gd name="connsiteX20" fmla="*/ 239554 w 381000"/>
                <a:gd name="connsiteY20" fmla="*/ 340519 h 761523"/>
                <a:gd name="connsiteX21" fmla="*/ 241459 w 381000"/>
                <a:gd name="connsiteY21" fmla="*/ 360998 h 761523"/>
                <a:gd name="connsiteX22" fmla="*/ 242411 w 381000"/>
                <a:gd name="connsiteY22" fmla="*/ 381000 h 761523"/>
                <a:gd name="connsiteX23" fmla="*/ 241459 w 381000"/>
                <a:gd name="connsiteY23" fmla="*/ 401003 h 761523"/>
                <a:gd name="connsiteX24" fmla="*/ 239554 w 381000"/>
                <a:gd name="connsiteY24" fmla="*/ 421481 h 761523"/>
                <a:gd name="connsiteX25" fmla="*/ 253127 w 381000"/>
                <a:gd name="connsiteY25" fmla="*/ 436721 h 761523"/>
                <a:gd name="connsiteX26" fmla="*/ 322898 w 381000"/>
                <a:gd name="connsiteY26" fmla="*/ 515303 h 761523"/>
                <a:gd name="connsiteX27" fmla="*/ 285988 w 381000"/>
                <a:gd name="connsiteY27" fmla="*/ 579358 h 761523"/>
                <a:gd name="connsiteX28" fmla="*/ 183118 w 381000"/>
                <a:gd name="connsiteY28" fmla="*/ 558165 h 761523"/>
                <a:gd name="connsiteX29" fmla="*/ 162878 w 381000"/>
                <a:gd name="connsiteY29" fmla="*/ 554117 h 761523"/>
                <a:gd name="connsiteX30" fmla="*/ 145971 w 381000"/>
                <a:gd name="connsiteY30" fmla="*/ 566023 h 761523"/>
                <a:gd name="connsiteX31" fmla="*/ 111204 w 381000"/>
                <a:gd name="connsiteY31" fmla="*/ 586026 h 761523"/>
                <a:gd name="connsiteX32" fmla="*/ 92392 w 381000"/>
                <a:gd name="connsiteY32" fmla="*/ 594836 h 761523"/>
                <a:gd name="connsiteX33" fmla="*/ 85963 w 381000"/>
                <a:gd name="connsiteY33" fmla="*/ 614363 h 761523"/>
                <a:gd name="connsiteX34" fmla="*/ 52626 w 381000"/>
                <a:gd name="connsiteY34" fmla="*/ 713899 h 761523"/>
                <a:gd name="connsiteX35" fmla="*/ 0 w 381000"/>
                <a:gd name="connsiteY35" fmla="*/ 713899 h 761523"/>
                <a:gd name="connsiteX36" fmla="*/ 0 w 381000"/>
                <a:gd name="connsiteY36" fmla="*/ 761524 h 761523"/>
                <a:gd name="connsiteX37" fmla="*/ 86916 w 381000"/>
                <a:gd name="connsiteY37" fmla="*/ 761524 h 761523"/>
                <a:gd name="connsiteX38" fmla="*/ 130969 w 381000"/>
                <a:gd name="connsiteY38" fmla="*/ 629126 h 761523"/>
                <a:gd name="connsiteX39" fmla="*/ 172879 w 381000"/>
                <a:gd name="connsiteY39" fmla="*/ 605076 h 761523"/>
                <a:gd name="connsiteX40" fmla="*/ 309563 w 381000"/>
                <a:gd name="connsiteY40" fmla="*/ 633174 h 761523"/>
                <a:gd name="connsiteX41" fmla="*/ 381000 w 381000"/>
                <a:gd name="connsiteY41" fmla="*/ 509588 h 761523"/>
                <a:gd name="connsiteX42" fmla="*/ 288369 w 381000"/>
                <a:gd name="connsiteY42" fmla="*/ 405289 h 76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81000" h="761523">
                  <a:moveTo>
                    <a:pt x="288369" y="405289"/>
                  </a:moveTo>
                  <a:cubicBezTo>
                    <a:pt x="289084" y="397193"/>
                    <a:pt x="289560" y="389334"/>
                    <a:pt x="289560" y="381000"/>
                  </a:cubicBezTo>
                  <a:cubicBezTo>
                    <a:pt x="289560" y="372904"/>
                    <a:pt x="289084" y="364808"/>
                    <a:pt x="288369" y="356711"/>
                  </a:cubicBezTo>
                  <a:lnTo>
                    <a:pt x="381000" y="252413"/>
                  </a:lnTo>
                  <a:lnTo>
                    <a:pt x="309563" y="128826"/>
                  </a:lnTo>
                  <a:lnTo>
                    <a:pt x="172879" y="156686"/>
                  </a:lnTo>
                  <a:cubicBezTo>
                    <a:pt x="159782" y="147399"/>
                    <a:pt x="145733" y="139303"/>
                    <a:pt x="130969" y="132398"/>
                  </a:cubicBezTo>
                  <a:lnTo>
                    <a:pt x="86677" y="0"/>
                  </a:lnTo>
                  <a:lnTo>
                    <a:pt x="0" y="0"/>
                  </a:lnTo>
                  <a:lnTo>
                    <a:pt x="0" y="47625"/>
                  </a:lnTo>
                  <a:lnTo>
                    <a:pt x="52388" y="47625"/>
                  </a:lnTo>
                  <a:lnTo>
                    <a:pt x="85725" y="147399"/>
                  </a:lnTo>
                  <a:lnTo>
                    <a:pt x="92154" y="166926"/>
                  </a:lnTo>
                  <a:lnTo>
                    <a:pt x="110728" y="175498"/>
                  </a:lnTo>
                  <a:cubicBezTo>
                    <a:pt x="123111" y="181213"/>
                    <a:pt x="134779" y="188119"/>
                    <a:pt x="145494" y="195501"/>
                  </a:cubicBezTo>
                  <a:lnTo>
                    <a:pt x="162401" y="207407"/>
                  </a:lnTo>
                  <a:lnTo>
                    <a:pt x="182642" y="203359"/>
                  </a:lnTo>
                  <a:lnTo>
                    <a:pt x="285750" y="182404"/>
                  </a:lnTo>
                  <a:lnTo>
                    <a:pt x="322898" y="246698"/>
                  </a:lnTo>
                  <a:lnTo>
                    <a:pt x="253127" y="325279"/>
                  </a:lnTo>
                  <a:lnTo>
                    <a:pt x="239554" y="340519"/>
                  </a:lnTo>
                  <a:lnTo>
                    <a:pt x="241459" y="360998"/>
                  </a:lnTo>
                  <a:cubicBezTo>
                    <a:pt x="242173" y="369332"/>
                    <a:pt x="242411" y="375523"/>
                    <a:pt x="242411" y="381000"/>
                  </a:cubicBezTo>
                  <a:cubicBezTo>
                    <a:pt x="242411" y="386715"/>
                    <a:pt x="242173" y="392906"/>
                    <a:pt x="241459" y="401003"/>
                  </a:cubicBezTo>
                  <a:lnTo>
                    <a:pt x="239554" y="421481"/>
                  </a:lnTo>
                  <a:lnTo>
                    <a:pt x="253127" y="436721"/>
                  </a:lnTo>
                  <a:lnTo>
                    <a:pt x="322898" y="515303"/>
                  </a:lnTo>
                  <a:lnTo>
                    <a:pt x="285988" y="579358"/>
                  </a:lnTo>
                  <a:lnTo>
                    <a:pt x="183118" y="558165"/>
                  </a:lnTo>
                  <a:lnTo>
                    <a:pt x="162878" y="554117"/>
                  </a:lnTo>
                  <a:lnTo>
                    <a:pt x="145971" y="566023"/>
                  </a:lnTo>
                  <a:cubicBezTo>
                    <a:pt x="135493" y="573405"/>
                    <a:pt x="123825" y="580073"/>
                    <a:pt x="111204" y="586026"/>
                  </a:cubicBezTo>
                  <a:lnTo>
                    <a:pt x="92392" y="594836"/>
                  </a:lnTo>
                  <a:lnTo>
                    <a:pt x="85963" y="614363"/>
                  </a:lnTo>
                  <a:lnTo>
                    <a:pt x="52626" y="713899"/>
                  </a:lnTo>
                  <a:lnTo>
                    <a:pt x="0" y="713899"/>
                  </a:lnTo>
                  <a:lnTo>
                    <a:pt x="0" y="761524"/>
                  </a:lnTo>
                  <a:lnTo>
                    <a:pt x="86916" y="761524"/>
                  </a:lnTo>
                  <a:lnTo>
                    <a:pt x="130969" y="629126"/>
                  </a:lnTo>
                  <a:cubicBezTo>
                    <a:pt x="145733" y="622221"/>
                    <a:pt x="159782" y="614363"/>
                    <a:pt x="172879" y="605076"/>
                  </a:cubicBezTo>
                  <a:lnTo>
                    <a:pt x="309563" y="633174"/>
                  </a:lnTo>
                  <a:lnTo>
                    <a:pt x="381000" y="509588"/>
                  </a:lnTo>
                  <a:lnTo>
                    <a:pt x="288369" y="405289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75CDAAB-4315-FCA1-69F2-39E194837C19}"/>
                </a:ext>
              </a:extLst>
            </p:cNvPr>
            <p:cNvSpPr/>
            <p:nvPr/>
          </p:nvSpPr>
          <p:spPr>
            <a:xfrm>
              <a:off x="8382000" y="4076608"/>
              <a:ext cx="119062" cy="238125"/>
            </a:xfrm>
            <a:custGeom>
              <a:avLst/>
              <a:gdLst>
                <a:gd name="connsiteX0" fmla="*/ 0 w 119062"/>
                <a:gd name="connsiteY0" fmla="*/ 0 h 238125"/>
                <a:gd name="connsiteX1" fmla="*/ 0 w 119062"/>
                <a:gd name="connsiteY1" fmla="*/ 47625 h 238125"/>
                <a:gd name="connsiteX2" fmla="*/ 71438 w 119062"/>
                <a:gd name="connsiteY2" fmla="*/ 119063 h 238125"/>
                <a:gd name="connsiteX3" fmla="*/ 0 w 119062"/>
                <a:gd name="connsiteY3" fmla="*/ 190500 h 238125"/>
                <a:gd name="connsiteX4" fmla="*/ 0 w 119062"/>
                <a:gd name="connsiteY4" fmla="*/ 238125 h 238125"/>
                <a:gd name="connsiteX5" fmla="*/ 119063 w 119062"/>
                <a:gd name="connsiteY5" fmla="*/ 119063 h 238125"/>
                <a:gd name="connsiteX6" fmla="*/ 0 w 119062"/>
                <a:gd name="connsiteY6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62" h="238125">
                  <a:moveTo>
                    <a:pt x="0" y="0"/>
                  </a:moveTo>
                  <a:lnTo>
                    <a:pt x="0" y="47625"/>
                  </a:lnTo>
                  <a:cubicBezTo>
                    <a:pt x="39291" y="47625"/>
                    <a:pt x="71438" y="79772"/>
                    <a:pt x="71438" y="119063"/>
                  </a:cubicBezTo>
                  <a:cubicBezTo>
                    <a:pt x="71438" y="158353"/>
                    <a:pt x="39291" y="190500"/>
                    <a:pt x="0" y="190500"/>
                  </a:cubicBezTo>
                  <a:lnTo>
                    <a:pt x="0" y="238125"/>
                  </a:lnTo>
                  <a:cubicBezTo>
                    <a:pt x="65723" y="238125"/>
                    <a:pt x="119063" y="184785"/>
                    <a:pt x="119063" y="119063"/>
                  </a:cubicBezTo>
                  <a:cubicBezTo>
                    <a:pt x="119063" y="53340"/>
                    <a:pt x="65723" y="0"/>
                    <a:pt x="0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E5B9172-3D5B-F4F3-90FB-03F18D8846E2}"/>
                </a:ext>
              </a:extLst>
            </p:cNvPr>
            <p:cNvSpPr/>
            <p:nvPr/>
          </p:nvSpPr>
          <p:spPr>
            <a:xfrm>
              <a:off x="8143875" y="3814671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5A1FF85-A555-4126-14A9-B82C12C49B88}"/>
                </a:ext>
              </a:extLst>
            </p:cNvPr>
            <p:cNvSpPr/>
            <p:nvPr/>
          </p:nvSpPr>
          <p:spPr>
            <a:xfrm>
              <a:off x="8239125" y="3814883"/>
              <a:ext cx="95250" cy="190050"/>
            </a:xfrm>
            <a:custGeom>
              <a:avLst/>
              <a:gdLst>
                <a:gd name="connsiteX0" fmla="*/ 71438 w 95250"/>
                <a:gd name="connsiteY0" fmla="*/ 142663 h 190050"/>
                <a:gd name="connsiteX1" fmla="*/ 47625 w 95250"/>
                <a:gd name="connsiteY1" fmla="*/ 118850 h 190050"/>
                <a:gd name="connsiteX2" fmla="*/ 47625 w 95250"/>
                <a:gd name="connsiteY2" fmla="*/ 71225 h 190050"/>
                <a:gd name="connsiteX3" fmla="*/ 71438 w 95250"/>
                <a:gd name="connsiteY3" fmla="*/ 47413 h 190050"/>
                <a:gd name="connsiteX4" fmla="*/ 95250 w 95250"/>
                <a:gd name="connsiteY4" fmla="*/ 71225 h 190050"/>
                <a:gd name="connsiteX5" fmla="*/ 95250 w 95250"/>
                <a:gd name="connsiteY5" fmla="*/ 4074 h 190050"/>
                <a:gd name="connsiteX6" fmla="*/ 4048 w 95250"/>
                <a:gd name="connsiteY6" fmla="*/ 47651 h 190050"/>
                <a:gd name="connsiteX7" fmla="*/ 0 w 95250"/>
                <a:gd name="connsiteY7" fmla="*/ 71225 h 190050"/>
                <a:gd name="connsiteX8" fmla="*/ 0 w 95250"/>
                <a:gd name="connsiteY8" fmla="*/ 118850 h 190050"/>
                <a:gd name="connsiteX9" fmla="*/ 71676 w 95250"/>
                <a:gd name="connsiteY9" fmla="*/ 190050 h 190050"/>
                <a:gd name="connsiteX10" fmla="*/ 95250 w 95250"/>
                <a:gd name="connsiteY10" fmla="*/ 186002 h 190050"/>
                <a:gd name="connsiteX11" fmla="*/ 95250 w 95250"/>
                <a:gd name="connsiteY11" fmla="*/ 118850 h 190050"/>
                <a:gd name="connsiteX12" fmla="*/ 71438 w 95250"/>
                <a:gd name="connsiteY12" fmla="*/ 142663 h 1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050">
                  <a:moveTo>
                    <a:pt x="71438" y="142663"/>
                  </a:moveTo>
                  <a:cubicBezTo>
                    <a:pt x="58341" y="142663"/>
                    <a:pt x="47625" y="131947"/>
                    <a:pt x="47625" y="118850"/>
                  </a:cubicBezTo>
                  <a:lnTo>
                    <a:pt x="47625" y="71225"/>
                  </a:lnTo>
                  <a:cubicBezTo>
                    <a:pt x="47625" y="58128"/>
                    <a:pt x="58341" y="47413"/>
                    <a:pt x="71438" y="47413"/>
                  </a:cubicBezTo>
                  <a:cubicBezTo>
                    <a:pt x="84534" y="47413"/>
                    <a:pt x="95250" y="58128"/>
                    <a:pt x="95250" y="71225"/>
                  </a:cubicBezTo>
                  <a:lnTo>
                    <a:pt x="95250" y="4074"/>
                  </a:lnTo>
                  <a:cubicBezTo>
                    <a:pt x="58102" y="-9023"/>
                    <a:pt x="17145" y="10503"/>
                    <a:pt x="4048" y="47651"/>
                  </a:cubicBezTo>
                  <a:cubicBezTo>
                    <a:pt x="1429" y="55271"/>
                    <a:pt x="0" y="63129"/>
                    <a:pt x="0" y="71225"/>
                  </a:cubicBezTo>
                  <a:lnTo>
                    <a:pt x="0" y="118850"/>
                  </a:lnTo>
                  <a:cubicBezTo>
                    <a:pt x="0" y="158379"/>
                    <a:pt x="32147" y="190288"/>
                    <a:pt x="71676" y="190050"/>
                  </a:cubicBezTo>
                  <a:cubicBezTo>
                    <a:pt x="79772" y="190050"/>
                    <a:pt x="87630" y="188621"/>
                    <a:pt x="95250" y="186002"/>
                  </a:cubicBezTo>
                  <a:lnTo>
                    <a:pt x="95250" y="118850"/>
                  </a:lnTo>
                  <a:cubicBezTo>
                    <a:pt x="95250" y="131947"/>
                    <a:pt x="84534" y="142663"/>
                    <a:pt x="71438" y="142663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A8ADDA3-13AD-05C3-BF4E-38030961687F}"/>
                </a:ext>
              </a:extLst>
            </p:cNvPr>
            <p:cNvSpPr/>
            <p:nvPr/>
          </p:nvSpPr>
          <p:spPr>
            <a:xfrm>
              <a:off x="8001000" y="4052796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AF9CB55-ABCA-F385-EC61-315095853F5A}"/>
                </a:ext>
              </a:extLst>
            </p:cNvPr>
            <p:cNvSpPr/>
            <p:nvPr/>
          </p:nvSpPr>
          <p:spPr>
            <a:xfrm>
              <a:off x="8096250" y="4052796"/>
              <a:ext cx="142875" cy="190500"/>
            </a:xfrm>
            <a:custGeom>
              <a:avLst/>
              <a:gdLst>
                <a:gd name="connsiteX0" fmla="*/ 71438 w 142875"/>
                <a:gd name="connsiteY0" fmla="*/ 47625 h 190500"/>
                <a:gd name="connsiteX1" fmla="*/ 95250 w 142875"/>
                <a:gd name="connsiteY1" fmla="*/ 71438 h 190500"/>
                <a:gd name="connsiteX2" fmla="*/ 95250 w 142875"/>
                <a:gd name="connsiteY2" fmla="*/ 119063 h 190500"/>
                <a:gd name="connsiteX3" fmla="*/ 71438 w 142875"/>
                <a:gd name="connsiteY3" fmla="*/ 142875 h 190500"/>
                <a:gd name="connsiteX4" fmla="*/ 47625 w 142875"/>
                <a:gd name="connsiteY4" fmla="*/ 119063 h 190500"/>
                <a:gd name="connsiteX5" fmla="*/ 47625 w 142875"/>
                <a:gd name="connsiteY5" fmla="*/ 71438 h 190500"/>
                <a:gd name="connsiteX6" fmla="*/ 71438 w 142875"/>
                <a:gd name="connsiteY6" fmla="*/ 47625 h 190500"/>
                <a:gd name="connsiteX7" fmla="*/ 71438 w 142875"/>
                <a:gd name="connsiteY7" fmla="*/ 0 h 190500"/>
                <a:gd name="connsiteX8" fmla="*/ 0 w 142875"/>
                <a:gd name="connsiteY8" fmla="*/ 71438 h 190500"/>
                <a:gd name="connsiteX9" fmla="*/ 0 w 142875"/>
                <a:gd name="connsiteY9" fmla="*/ 119063 h 190500"/>
                <a:gd name="connsiteX10" fmla="*/ 71438 w 142875"/>
                <a:gd name="connsiteY10" fmla="*/ 190500 h 190500"/>
                <a:gd name="connsiteX11" fmla="*/ 142875 w 142875"/>
                <a:gd name="connsiteY11" fmla="*/ 119063 h 190500"/>
                <a:gd name="connsiteX12" fmla="*/ 142875 w 142875"/>
                <a:gd name="connsiteY12" fmla="*/ 71438 h 190500"/>
                <a:gd name="connsiteX13" fmla="*/ 71438 w 142875"/>
                <a:gd name="connsiteY13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875" h="190500">
                  <a:moveTo>
                    <a:pt x="71438" y="47625"/>
                  </a:moveTo>
                  <a:cubicBezTo>
                    <a:pt x="84534" y="47625"/>
                    <a:pt x="95250" y="58341"/>
                    <a:pt x="95250" y="71438"/>
                  </a:cubicBezTo>
                  <a:lnTo>
                    <a:pt x="95250" y="119063"/>
                  </a:lnTo>
                  <a:cubicBezTo>
                    <a:pt x="95250" y="132159"/>
                    <a:pt x="84534" y="142875"/>
                    <a:pt x="71438" y="142875"/>
                  </a:cubicBezTo>
                  <a:cubicBezTo>
                    <a:pt x="58341" y="142875"/>
                    <a:pt x="47625" y="132159"/>
                    <a:pt x="47625" y="119063"/>
                  </a:cubicBezTo>
                  <a:lnTo>
                    <a:pt x="47625" y="71438"/>
                  </a:lnTo>
                  <a:cubicBezTo>
                    <a:pt x="47625" y="58341"/>
                    <a:pt x="58341" y="47625"/>
                    <a:pt x="71438" y="47625"/>
                  </a:cubicBezTo>
                  <a:moveTo>
                    <a:pt x="71438" y="0"/>
                  </a:moveTo>
                  <a:cubicBezTo>
                    <a:pt x="31909" y="0"/>
                    <a:pt x="0" y="31909"/>
                    <a:pt x="0" y="71438"/>
                  </a:cubicBezTo>
                  <a:lnTo>
                    <a:pt x="0" y="119063"/>
                  </a:lnTo>
                  <a:cubicBezTo>
                    <a:pt x="0" y="158591"/>
                    <a:pt x="31909" y="190500"/>
                    <a:pt x="71438" y="190500"/>
                  </a:cubicBezTo>
                  <a:cubicBezTo>
                    <a:pt x="110966" y="190500"/>
                    <a:pt x="142875" y="158591"/>
                    <a:pt x="142875" y="119063"/>
                  </a:cubicBezTo>
                  <a:lnTo>
                    <a:pt x="142875" y="71438"/>
                  </a:lnTo>
                  <a:cubicBezTo>
                    <a:pt x="142875" y="31909"/>
                    <a:pt x="110966" y="0"/>
                    <a:pt x="71438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E5B7003-ADC9-8B8C-796A-67BEC829937D}"/>
                </a:ext>
              </a:extLst>
            </p:cNvPr>
            <p:cNvSpPr/>
            <p:nvPr/>
          </p:nvSpPr>
          <p:spPr>
            <a:xfrm>
              <a:off x="8286750" y="4052796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6C342B-E8A2-A038-1552-29DC3C1BA631}"/>
                </a:ext>
              </a:extLst>
            </p:cNvPr>
            <p:cNvSpPr/>
            <p:nvPr/>
          </p:nvSpPr>
          <p:spPr>
            <a:xfrm>
              <a:off x="8143875" y="4290921"/>
              <a:ext cx="47625" cy="190500"/>
            </a:xfrm>
            <a:custGeom>
              <a:avLst/>
              <a:gdLst>
                <a:gd name="connsiteX0" fmla="*/ 0 w 47625"/>
                <a:gd name="connsiteY0" fmla="*/ 0 h 190500"/>
                <a:gd name="connsiteX1" fmla="*/ 47625 w 47625"/>
                <a:gd name="connsiteY1" fmla="*/ 0 h 190500"/>
                <a:gd name="connsiteX2" fmla="*/ 47625 w 47625"/>
                <a:gd name="connsiteY2" fmla="*/ 190500 h 190500"/>
                <a:gd name="connsiteX3" fmla="*/ 0 w 47625"/>
                <a:gd name="connsiteY3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0">
                  <a:moveTo>
                    <a:pt x="0" y="0"/>
                  </a:moveTo>
                  <a:lnTo>
                    <a:pt x="47625" y="0"/>
                  </a:lnTo>
                  <a:lnTo>
                    <a:pt x="47625" y="190500"/>
                  </a:lnTo>
                  <a:lnTo>
                    <a:pt x="0" y="190500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8BC86F8-7815-3AD5-D2FE-6FE32924DACB}"/>
                </a:ext>
              </a:extLst>
            </p:cNvPr>
            <p:cNvSpPr/>
            <p:nvPr/>
          </p:nvSpPr>
          <p:spPr>
            <a:xfrm>
              <a:off x="8239125" y="4291133"/>
              <a:ext cx="95250" cy="190050"/>
            </a:xfrm>
            <a:custGeom>
              <a:avLst/>
              <a:gdLst>
                <a:gd name="connsiteX0" fmla="*/ 71438 w 95250"/>
                <a:gd name="connsiteY0" fmla="*/ 142663 h 190050"/>
                <a:gd name="connsiteX1" fmla="*/ 47625 w 95250"/>
                <a:gd name="connsiteY1" fmla="*/ 118850 h 190050"/>
                <a:gd name="connsiteX2" fmla="*/ 47625 w 95250"/>
                <a:gd name="connsiteY2" fmla="*/ 71225 h 190050"/>
                <a:gd name="connsiteX3" fmla="*/ 71438 w 95250"/>
                <a:gd name="connsiteY3" fmla="*/ 47413 h 190050"/>
                <a:gd name="connsiteX4" fmla="*/ 95250 w 95250"/>
                <a:gd name="connsiteY4" fmla="*/ 71225 h 190050"/>
                <a:gd name="connsiteX5" fmla="*/ 95250 w 95250"/>
                <a:gd name="connsiteY5" fmla="*/ 4074 h 190050"/>
                <a:gd name="connsiteX6" fmla="*/ 4048 w 95250"/>
                <a:gd name="connsiteY6" fmla="*/ 47651 h 190050"/>
                <a:gd name="connsiteX7" fmla="*/ 0 w 95250"/>
                <a:gd name="connsiteY7" fmla="*/ 71225 h 190050"/>
                <a:gd name="connsiteX8" fmla="*/ 0 w 95250"/>
                <a:gd name="connsiteY8" fmla="*/ 118850 h 190050"/>
                <a:gd name="connsiteX9" fmla="*/ 71676 w 95250"/>
                <a:gd name="connsiteY9" fmla="*/ 190050 h 190050"/>
                <a:gd name="connsiteX10" fmla="*/ 95250 w 95250"/>
                <a:gd name="connsiteY10" fmla="*/ 186002 h 190050"/>
                <a:gd name="connsiteX11" fmla="*/ 95250 w 95250"/>
                <a:gd name="connsiteY11" fmla="*/ 118850 h 190050"/>
                <a:gd name="connsiteX12" fmla="*/ 71438 w 95250"/>
                <a:gd name="connsiteY12" fmla="*/ 142663 h 1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050">
                  <a:moveTo>
                    <a:pt x="71438" y="142663"/>
                  </a:moveTo>
                  <a:cubicBezTo>
                    <a:pt x="58341" y="142663"/>
                    <a:pt x="47625" y="131947"/>
                    <a:pt x="47625" y="118850"/>
                  </a:cubicBezTo>
                  <a:lnTo>
                    <a:pt x="47625" y="71225"/>
                  </a:lnTo>
                  <a:cubicBezTo>
                    <a:pt x="47625" y="58128"/>
                    <a:pt x="58341" y="47413"/>
                    <a:pt x="71438" y="47413"/>
                  </a:cubicBezTo>
                  <a:cubicBezTo>
                    <a:pt x="84534" y="47413"/>
                    <a:pt x="95250" y="58128"/>
                    <a:pt x="95250" y="71225"/>
                  </a:cubicBezTo>
                  <a:lnTo>
                    <a:pt x="95250" y="4074"/>
                  </a:lnTo>
                  <a:cubicBezTo>
                    <a:pt x="58102" y="-9023"/>
                    <a:pt x="17145" y="10503"/>
                    <a:pt x="4048" y="47651"/>
                  </a:cubicBezTo>
                  <a:cubicBezTo>
                    <a:pt x="1429" y="55271"/>
                    <a:pt x="0" y="63129"/>
                    <a:pt x="0" y="71225"/>
                  </a:cubicBezTo>
                  <a:lnTo>
                    <a:pt x="0" y="118850"/>
                  </a:lnTo>
                  <a:cubicBezTo>
                    <a:pt x="0" y="158379"/>
                    <a:pt x="32147" y="190288"/>
                    <a:pt x="71676" y="190050"/>
                  </a:cubicBezTo>
                  <a:cubicBezTo>
                    <a:pt x="79772" y="190050"/>
                    <a:pt x="87630" y="188621"/>
                    <a:pt x="95250" y="186002"/>
                  </a:cubicBezTo>
                  <a:lnTo>
                    <a:pt x="95250" y="118850"/>
                  </a:lnTo>
                  <a:cubicBezTo>
                    <a:pt x="95250" y="131947"/>
                    <a:pt x="84534" y="142663"/>
                    <a:pt x="71438" y="142663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3962889-6775-D3D0-E56F-427D0D1D4AAA}"/>
                </a:ext>
              </a:extLst>
            </p:cNvPr>
            <p:cNvSpPr/>
            <p:nvPr/>
          </p:nvSpPr>
          <p:spPr>
            <a:xfrm>
              <a:off x="8001000" y="4529046"/>
              <a:ext cx="47625" cy="47625"/>
            </a:xfrm>
            <a:custGeom>
              <a:avLst/>
              <a:gdLst>
                <a:gd name="connsiteX0" fmla="*/ 0 w 47625"/>
                <a:gd name="connsiteY0" fmla="*/ 0 h 47625"/>
                <a:gd name="connsiteX1" fmla="*/ 47625 w 47625"/>
                <a:gd name="connsiteY1" fmla="*/ 0 h 47625"/>
                <a:gd name="connsiteX2" fmla="*/ 47625 w 47625"/>
                <a:gd name="connsiteY2" fmla="*/ 47625 h 47625"/>
                <a:gd name="connsiteX3" fmla="*/ 0 w 47625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0" y="0"/>
                  </a:moveTo>
                  <a:lnTo>
                    <a:pt x="47625" y="0"/>
                  </a:lnTo>
                  <a:lnTo>
                    <a:pt x="47625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3002CE8-AD3A-E42A-86A2-165803264333}"/>
                </a:ext>
              </a:extLst>
            </p:cNvPr>
            <p:cNvSpPr/>
            <p:nvPr/>
          </p:nvSpPr>
          <p:spPr>
            <a:xfrm>
              <a:off x="8100536" y="4529046"/>
              <a:ext cx="134302" cy="47625"/>
            </a:xfrm>
            <a:custGeom>
              <a:avLst/>
              <a:gdLst>
                <a:gd name="connsiteX0" fmla="*/ 67151 w 134302"/>
                <a:gd name="connsiteY0" fmla="*/ 0 h 47625"/>
                <a:gd name="connsiteX1" fmla="*/ 0 w 134302"/>
                <a:gd name="connsiteY1" fmla="*/ 47625 h 47625"/>
                <a:gd name="connsiteX2" fmla="*/ 134303 w 134302"/>
                <a:gd name="connsiteY2" fmla="*/ 47625 h 47625"/>
                <a:gd name="connsiteX3" fmla="*/ 67151 w 134302"/>
                <a:gd name="connsiteY3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02" h="47625">
                  <a:moveTo>
                    <a:pt x="67151" y="0"/>
                  </a:moveTo>
                  <a:cubicBezTo>
                    <a:pt x="36909" y="0"/>
                    <a:pt x="10001" y="19050"/>
                    <a:pt x="0" y="47625"/>
                  </a:cubicBezTo>
                  <a:lnTo>
                    <a:pt x="134303" y="47625"/>
                  </a:lnTo>
                  <a:cubicBezTo>
                    <a:pt x="124301" y="19050"/>
                    <a:pt x="97393" y="0"/>
                    <a:pt x="67151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032897E-A730-7B50-FCB9-1737B39C28BA}"/>
                </a:ext>
              </a:extLst>
            </p:cNvPr>
            <p:cNvSpPr/>
            <p:nvPr/>
          </p:nvSpPr>
          <p:spPr>
            <a:xfrm>
              <a:off x="8286750" y="4529046"/>
              <a:ext cx="47625" cy="47625"/>
            </a:xfrm>
            <a:custGeom>
              <a:avLst/>
              <a:gdLst>
                <a:gd name="connsiteX0" fmla="*/ 0 w 47625"/>
                <a:gd name="connsiteY0" fmla="*/ 0 h 47625"/>
                <a:gd name="connsiteX1" fmla="*/ 47625 w 47625"/>
                <a:gd name="connsiteY1" fmla="*/ 0 h 47625"/>
                <a:gd name="connsiteX2" fmla="*/ 47625 w 47625"/>
                <a:gd name="connsiteY2" fmla="*/ 47625 h 47625"/>
                <a:gd name="connsiteX3" fmla="*/ 0 w 47625"/>
                <a:gd name="connsiteY3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0" y="0"/>
                  </a:moveTo>
                  <a:lnTo>
                    <a:pt x="47625" y="0"/>
                  </a:lnTo>
                  <a:lnTo>
                    <a:pt x="47625" y="47625"/>
                  </a:lnTo>
                  <a:lnTo>
                    <a:pt x="0" y="47625"/>
                  </a:ln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8D11BBE-1995-23F8-F53D-86C0A512D5B4}"/>
                </a:ext>
              </a:extLst>
            </p:cNvPr>
            <p:cNvSpPr/>
            <p:nvPr/>
          </p:nvSpPr>
          <p:spPr>
            <a:xfrm>
              <a:off x="8001000" y="3814671"/>
              <a:ext cx="95250" cy="190500"/>
            </a:xfrm>
            <a:custGeom>
              <a:avLst/>
              <a:gdLst>
                <a:gd name="connsiteX0" fmla="*/ 23813 w 95250"/>
                <a:gd name="connsiteY0" fmla="*/ 0 h 190500"/>
                <a:gd name="connsiteX1" fmla="*/ 0 w 95250"/>
                <a:gd name="connsiteY1" fmla="*/ 4286 h 190500"/>
                <a:gd name="connsiteX2" fmla="*/ 0 w 95250"/>
                <a:gd name="connsiteY2" fmla="*/ 71438 h 190500"/>
                <a:gd name="connsiteX3" fmla="*/ 23813 w 95250"/>
                <a:gd name="connsiteY3" fmla="*/ 47625 h 190500"/>
                <a:gd name="connsiteX4" fmla="*/ 47625 w 95250"/>
                <a:gd name="connsiteY4" fmla="*/ 71438 h 190500"/>
                <a:gd name="connsiteX5" fmla="*/ 47625 w 95250"/>
                <a:gd name="connsiteY5" fmla="*/ 119063 h 190500"/>
                <a:gd name="connsiteX6" fmla="*/ 23813 w 95250"/>
                <a:gd name="connsiteY6" fmla="*/ 142875 h 190500"/>
                <a:gd name="connsiteX7" fmla="*/ 0 w 95250"/>
                <a:gd name="connsiteY7" fmla="*/ 119063 h 190500"/>
                <a:gd name="connsiteX8" fmla="*/ 0 w 95250"/>
                <a:gd name="connsiteY8" fmla="*/ 186214 h 190500"/>
                <a:gd name="connsiteX9" fmla="*/ 23813 w 95250"/>
                <a:gd name="connsiteY9" fmla="*/ 190500 h 190500"/>
                <a:gd name="connsiteX10" fmla="*/ 95250 w 95250"/>
                <a:gd name="connsiteY10" fmla="*/ 119063 h 190500"/>
                <a:gd name="connsiteX11" fmla="*/ 95250 w 95250"/>
                <a:gd name="connsiteY11" fmla="*/ 71438 h 190500"/>
                <a:gd name="connsiteX12" fmla="*/ 23813 w 95250"/>
                <a:gd name="connsiteY1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0">
                  <a:moveTo>
                    <a:pt x="23813" y="0"/>
                  </a:moveTo>
                  <a:cubicBezTo>
                    <a:pt x="15478" y="0"/>
                    <a:pt x="7382" y="1667"/>
                    <a:pt x="0" y="4286"/>
                  </a:cubicBezTo>
                  <a:lnTo>
                    <a:pt x="0" y="71438"/>
                  </a:lnTo>
                  <a:cubicBezTo>
                    <a:pt x="0" y="58341"/>
                    <a:pt x="10716" y="47625"/>
                    <a:pt x="23813" y="47625"/>
                  </a:cubicBezTo>
                  <a:cubicBezTo>
                    <a:pt x="36909" y="47625"/>
                    <a:pt x="47625" y="58341"/>
                    <a:pt x="47625" y="71438"/>
                  </a:cubicBezTo>
                  <a:lnTo>
                    <a:pt x="47625" y="119063"/>
                  </a:lnTo>
                  <a:cubicBezTo>
                    <a:pt x="47625" y="132159"/>
                    <a:pt x="36909" y="142875"/>
                    <a:pt x="23813" y="142875"/>
                  </a:cubicBezTo>
                  <a:cubicBezTo>
                    <a:pt x="10716" y="142875"/>
                    <a:pt x="0" y="132159"/>
                    <a:pt x="0" y="119063"/>
                  </a:cubicBezTo>
                  <a:lnTo>
                    <a:pt x="0" y="186214"/>
                  </a:lnTo>
                  <a:cubicBezTo>
                    <a:pt x="7382" y="188833"/>
                    <a:pt x="15478" y="190500"/>
                    <a:pt x="23813" y="190500"/>
                  </a:cubicBezTo>
                  <a:cubicBezTo>
                    <a:pt x="63341" y="190500"/>
                    <a:pt x="95250" y="158591"/>
                    <a:pt x="95250" y="119063"/>
                  </a:cubicBezTo>
                  <a:lnTo>
                    <a:pt x="95250" y="71438"/>
                  </a:lnTo>
                  <a:cubicBezTo>
                    <a:pt x="95250" y="31909"/>
                    <a:pt x="63341" y="0"/>
                    <a:pt x="23813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4D722D8-EDDE-91A8-5449-748BC9BD15B7}"/>
                </a:ext>
              </a:extLst>
            </p:cNvPr>
            <p:cNvSpPr/>
            <p:nvPr/>
          </p:nvSpPr>
          <p:spPr>
            <a:xfrm>
              <a:off x="8001000" y="4290921"/>
              <a:ext cx="95250" cy="190500"/>
            </a:xfrm>
            <a:custGeom>
              <a:avLst/>
              <a:gdLst>
                <a:gd name="connsiteX0" fmla="*/ 23813 w 95250"/>
                <a:gd name="connsiteY0" fmla="*/ 0 h 190500"/>
                <a:gd name="connsiteX1" fmla="*/ 0 w 95250"/>
                <a:gd name="connsiteY1" fmla="*/ 4286 h 190500"/>
                <a:gd name="connsiteX2" fmla="*/ 0 w 95250"/>
                <a:gd name="connsiteY2" fmla="*/ 71438 h 190500"/>
                <a:gd name="connsiteX3" fmla="*/ 23813 w 95250"/>
                <a:gd name="connsiteY3" fmla="*/ 47625 h 190500"/>
                <a:gd name="connsiteX4" fmla="*/ 47625 w 95250"/>
                <a:gd name="connsiteY4" fmla="*/ 71438 h 190500"/>
                <a:gd name="connsiteX5" fmla="*/ 47625 w 95250"/>
                <a:gd name="connsiteY5" fmla="*/ 119063 h 190500"/>
                <a:gd name="connsiteX6" fmla="*/ 23813 w 95250"/>
                <a:gd name="connsiteY6" fmla="*/ 142875 h 190500"/>
                <a:gd name="connsiteX7" fmla="*/ 0 w 95250"/>
                <a:gd name="connsiteY7" fmla="*/ 119063 h 190500"/>
                <a:gd name="connsiteX8" fmla="*/ 0 w 95250"/>
                <a:gd name="connsiteY8" fmla="*/ 186214 h 190500"/>
                <a:gd name="connsiteX9" fmla="*/ 23813 w 95250"/>
                <a:gd name="connsiteY9" fmla="*/ 190500 h 190500"/>
                <a:gd name="connsiteX10" fmla="*/ 95250 w 95250"/>
                <a:gd name="connsiteY10" fmla="*/ 119063 h 190500"/>
                <a:gd name="connsiteX11" fmla="*/ 95250 w 95250"/>
                <a:gd name="connsiteY11" fmla="*/ 71438 h 190500"/>
                <a:gd name="connsiteX12" fmla="*/ 23813 w 95250"/>
                <a:gd name="connsiteY1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0">
                  <a:moveTo>
                    <a:pt x="23813" y="0"/>
                  </a:moveTo>
                  <a:cubicBezTo>
                    <a:pt x="15478" y="0"/>
                    <a:pt x="7382" y="1667"/>
                    <a:pt x="0" y="4286"/>
                  </a:cubicBezTo>
                  <a:lnTo>
                    <a:pt x="0" y="71438"/>
                  </a:lnTo>
                  <a:cubicBezTo>
                    <a:pt x="0" y="58341"/>
                    <a:pt x="10716" y="47625"/>
                    <a:pt x="23813" y="47625"/>
                  </a:cubicBezTo>
                  <a:cubicBezTo>
                    <a:pt x="36909" y="47625"/>
                    <a:pt x="47625" y="58341"/>
                    <a:pt x="47625" y="71438"/>
                  </a:cubicBezTo>
                  <a:lnTo>
                    <a:pt x="47625" y="119063"/>
                  </a:lnTo>
                  <a:cubicBezTo>
                    <a:pt x="47625" y="132159"/>
                    <a:pt x="36909" y="142875"/>
                    <a:pt x="23813" y="142875"/>
                  </a:cubicBezTo>
                  <a:cubicBezTo>
                    <a:pt x="10716" y="142875"/>
                    <a:pt x="0" y="132159"/>
                    <a:pt x="0" y="119063"/>
                  </a:cubicBezTo>
                  <a:lnTo>
                    <a:pt x="0" y="186214"/>
                  </a:lnTo>
                  <a:cubicBezTo>
                    <a:pt x="7382" y="188833"/>
                    <a:pt x="15478" y="190500"/>
                    <a:pt x="23813" y="190500"/>
                  </a:cubicBezTo>
                  <a:cubicBezTo>
                    <a:pt x="63341" y="190500"/>
                    <a:pt x="95250" y="158591"/>
                    <a:pt x="95250" y="119063"/>
                  </a:cubicBezTo>
                  <a:lnTo>
                    <a:pt x="95250" y="71438"/>
                  </a:lnTo>
                  <a:cubicBezTo>
                    <a:pt x="95250" y="31909"/>
                    <a:pt x="63341" y="0"/>
                    <a:pt x="23813" y="0"/>
                  </a:cubicBezTo>
                  <a:close/>
                </a:path>
              </a:pathLst>
            </a:custGeom>
            <a:grpFill/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98667B2-7469-46CF-1A49-010DD32B5B69}"/>
              </a:ext>
            </a:extLst>
          </p:cNvPr>
          <p:cNvSpPr txBox="1"/>
          <p:nvPr/>
        </p:nvSpPr>
        <p:spPr>
          <a:xfrm>
            <a:off x="9386820" y="4746476"/>
            <a:ext cx="250051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</a:rPr>
              <a:t>Determine a substitute for the CA location without altering the locations of the other two Logistic Centers​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D1647-3A40-E981-4997-8BA2DAE2246B}"/>
              </a:ext>
            </a:extLst>
          </p:cNvPr>
          <p:cNvSpPr txBox="1"/>
          <p:nvPr/>
        </p:nvSpPr>
        <p:spPr>
          <a:xfrm>
            <a:off x="9405802" y="2382437"/>
            <a:ext cx="26337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Optimize last-mile customer assignments from existing DC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CCACFD-93F0-3E61-5FB3-E45DC4AD6F77}"/>
              </a:ext>
            </a:extLst>
          </p:cNvPr>
          <p:cNvSpPr txBox="1"/>
          <p:nvPr/>
        </p:nvSpPr>
        <p:spPr>
          <a:xfrm>
            <a:off x="9409676" y="370442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Do not alter existing  DC locations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8456BD-6D75-BAB8-D3B3-DB37A9449B73}"/>
              </a:ext>
            </a:extLst>
          </p:cNvPr>
          <p:cNvSpPr/>
          <p:nvPr/>
        </p:nvSpPr>
        <p:spPr>
          <a:xfrm>
            <a:off x="6721004" y="1916953"/>
            <a:ext cx="1173345" cy="8766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6AB0EB-E2E5-D213-1BA7-9F57ADF4120F}"/>
              </a:ext>
            </a:extLst>
          </p:cNvPr>
          <p:cNvSpPr/>
          <p:nvPr/>
        </p:nvSpPr>
        <p:spPr>
          <a:xfrm>
            <a:off x="6721004" y="5514903"/>
            <a:ext cx="1173345" cy="8766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2FDC4-01BD-C819-1F42-97C921754B64}"/>
              </a:ext>
            </a:extLst>
          </p:cNvPr>
          <p:cNvSpPr/>
          <p:nvPr/>
        </p:nvSpPr>
        <p:spPr>
          <a:xfrm>
            <a:off x="6721004" y="3355321"/>
            <a:ext cx="1173345" cy="8766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E2AE35E-A1C5-A27B-4580-50603ADF29D4}"/>
              </a:ext>
            </a:extLst>
          </p:cNvPr>
          <p:cNvSpPr/>
          <p:nvPr/>
        </p:nvSpPr>
        <p:spPr>
          <a:xfrm>
            <a:off x="1279109" y="2087567"/>
            <a:ext cx="1200319" cy="10924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chemeClr val="tx1"/>
                </a:solidFill>
                <a:latin typeface="Arial"/>
                <a:sym typeface="Arial"/>
              </a:rPr>
              <a:t>LC 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F6F7A14-8DA8-7336-C70A-4DB14BACCAD4}"/>
              </a:ext>
            </a:extLst>
          </p:cNvPr>
          <p:cNvSpPr/>
          <p:nvPr/>
        </p:nvSpPr>
        <p:spPr>
          <a:xfrm>
            <a:off x="1279107" y="5196257"/>
            <a:ext cx="1200319" cy="1092424"/>
          </a:xfrm>
          <a:prstGeom prst="rect">
            <a:avLst/>
          </a:prstGeom>
          <a:solidFill>
            <a:srgbClr val="EFE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chemeClr val="tx1"/>
                </a:solidFill>
                <a:latin typeface="Arial"/>
                <a:sym typeface="Arial"/>
              </a:rPr>
              <a:t>LC 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385CDB9-758D-00A2-7D12-4F2FC5469216}"/>
              </a:ext>
            </a:extLst>
          </p:cNvPr>
          <p:cNvSpPr/>
          <p:nvPr/>
        </p:nvSpPr>
        <p:spPr>
          <a:xfrm>
            <a:off x="1279109" y="3571107"/>
            <a:ext cx="1200319" cy="10924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chemeClr val="tx1"/>
                </a:solidFill>
                <a:latin typeface="Arial"/>
                <a:sym typeface="Arial"/>
              </a:rPr>
              <a:t>LC 2</a:t>
            </a:r>
          </a:p>
        </p:txBody>
      </p:sp>
      <p:sp>
        <p:nvSpPr>
          <p:cNvPr id="78" name="Rectangle: Rounded Corners 5">
            <a:extLst>
              <a:ext uri="{FF2B5EF4-FFF2-40B4-BE49-F238E27FC236}">
                <a16:creationId xmlns:a16="http://schemas.microsoft.com/office/drawing/2014/main" id="{FE607CF9-92A4-298E-5B67-CE7267D005CE}"/>
              </a:ext>
            </a:extLst>
          </p:cNvPr>
          <p:cNvSpPr/>
          <p:nvPr/>
        </p:nvSpPr>
        <p:spPr>
          <a:xfrm>
            <a:off x="4381055" y="2087566"/>
            <a:ext cx="687823" cy="5664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DC1</a:t>
            </a:r>
          </a:p>
        </p:txBody>
      </p:sp>
      <p:sp>
        <p:nvSpPr>
          <p:cNvPr id="79" name="Rectangle: Rounded Corners 9">
            <a:extLst>
              <a:ext uri="{FF2B5EF4-FFF2-40B4-BE49-F238E27FC236}">
                <a16:creationId xmlns:a16="http://schemas.microsoft.com/office/drawing/2014/main" id="{842F3F66-C8AA-047F-263E-2BBC07B61BE8}"/>
              </a:ext>
            </a:extLst>
          </p:cNvPr>
          <p:cNvSpPr/>
          <p:nvPr/>
        </p:nvSpPr>
        <p:spPr>
          <a:xfrm>
            <a:off x="4381054" y="5722238"/>
            <a:ext cx="687823" cy="5664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DCn</a:t>
            </a:r>
          </a:p>
        </p:txBody>
      </p:sp>
      <p:sp>
        <p:nvSpPr>
          <p:cNvPr id="80" name="Rectangle: Rounded Corners 10">
            <a:extLst>
              <a:ext uri="{FF2B5EF4-FFF2-40B4-BE49-F238E27FC236}">
                <a16:creationId xmlns:a16="http://schemas.microsoft.com/office/drawing/2014/main" id="{BD08051C-1BF1-1A3B-8302-1EA7CD4427AC}"/>
              </a:ext>
            </a:extLst>
          </p:cNvPr>
          <p:cNvSpPr/>
          <p:nvPr/>
        </p:nvSpPr>
        <p:spPr>
          <a:xfrm>
            <a:off x="4381055" y="4117318"/>
            <a:ext cx="687823" cy="5664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DC4</a:t>
            </a:r>
          </a:p>
        </p:txBody>
      </p:sp>
      <p:sp>
        <p:nvSpPr>
          <p:cNvPr id="81" name="Rectangle: Rounded Corners 11">
            <a:extLst>
              <a:ext uri="{FF2B5EF4-FFF2-40B4-BE49-F238E27FC236}">
                <a16:creationId xmlns:a16="http://schemas.microsoft.com/office/drawing/2014/main" id="{E6ED025A-F5FF-2CE4-3005-2D34874C2404}"/>
              </a:ext>
            </a:extLst>
          </p:cNvPr>
          <p:cNvSpPr/>
          <p:nvPr/>
        </p:nvSpPr>
        <p:spPr>
          <a:xfrm>
            <a:off x="4381054" y="3436238"/>
            <a:ext cx="687823" cy="5664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DC3</a:t>
            </a:r>
          </a:p>
        </p:txBody>
      </p:sp>
      <p:sp>
        <p:nvSpPr>
          <p:cNvPr id="82" name="Rectangle: Rounded Corners 12">
            <a:extLst>
              <a:ext uri="{FF2B5EF4-FFF2-40B4-BE49-F238E27FC236}">
                <a16:creationId xmlns:a16="http://schemas.microsoft.com/office/drawing/2014/main" id="{E263FE7B-72D5-A9FD-99A2-91D37F250A99}"/>
              </a:ext>
            </a:extLst>
          </p:cNvPr>
          <p:cNvSpPr/>
          <p:nvPr/>
        </p:nvSpPr>
        <p:spPr>
          <a:xfrm>
            <a:off x="4381055" y="2734929"/>
            <a:ext cx="687823" cy="56644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DC2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71982E8-2ABB-8439-16A9-25DF673BA95D}"/>
              </a:ext>
            </a:extLst>
          </p:cNvPr>
          <p:cNvSpPr txBox="1"/>
          <p:nvPr/>
        </p:nvSpPr>
        <p:spPr>
          <a:xfrm>
            <a:off x="6992308" y="4677560"/>
            <a:ext cx="74176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endParaRPr lang="en-US" sz="16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07285B2-9ADB-B294-E5E6-7E9DA789393E}"/>
              </a:ext>
            </a:extLst>
          </p:cNvPr>
          <p:cNvCxnSpPr/>
          <p:nvPr/>
        </p:nvCxnSpPr>
        <p:spPr>
          <a:xfrm flipV="1">
            <a:off x="2474032" y="2312119"/>
            <a:ext cx="1885443" cy="17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3341F6B-6532-798B-785D-ED2D71BEAB0B}"/>
              </a:ext>
            </a:extLst>
          </p:cNvPr>
          <p:cNvCxnSpPr>
            <a:cxnSpLocks/>
          </p:cNvCxnSpPr>
          <p:nvPr/>
        </p:nvCxnSpPr>
        <p:spPr>
          <a:xfrm flipV="1">
            <a:off x="2474031" y="2312118"/>
            <a:ext cx="1885443" cy="17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CAD6E06-A2AD-874F-FBCD-34A8BD1C8326}"/>
              </a:ext>
            </a:extLst>
          </p:cNvPr>
          <p:cNvCxnSpPr>
            <a:cxnSpLocks/>
          </p:cNvCxnSpPr>
          <p:nvPr/>
        </p:nvCxnSpPr>
        <p:spPr>
          <a:xfrm flipV="1">
            <a:off x="2474029" y="2312118"/>
            <a:ext cx="1885443" cy="1780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AE8ABD5-3A26-4F79-916F-F95E0D001DC3}"/>
              </a:ext>
            </a:extLst>
          </p:cNvPr>
          <p:cNvCxnSpPr>
            <a:cxnSpLocks/>
          </p:cNvCxnSpPr>
          <p:nvPr/>
        </p:nvCxnSpPr>
        <p:spPr>
          <a:xfrm>
            <a:off x="2480774" y="2557578"/>
            <a:ext cx="1898929" cy="5300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96C4F1E-C7C6-C59B-FBB1-D09886904F75}"/>
              </a:ext>
            </a:extLst>
          </p:cNvPr>
          <p:cNvCxnSpPr>
            <a:cxnSpLocks/>
          </p:cNvCxnSpPr>
          <p:nvPr/>
        </p:nvCxnSpPr>
        <p:spPr>
          <a:xfrm flipV="1">
            <a:off x="2487516" y="3788914"/>
            <a:ext cx="1885443" cy="17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07DCAD6-2B97-2447-FC45-420B33F0936A}"/>
              </a:ext>
            </a:extLst>
          </p:cNvPr>
          <p:cNvCxnSpPr>
            <a:cxnSpLocks/>
          </p:cNvCxnSpPr>
          <p:nvPr/>
        </p:nvCxnSpPr>
        <p:spPr>
          <a:xfrm flipV="1">
            <a:off x="2474029" y="3788913"/>
            <a:ext cx="1885443" cy="1780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78DDF75-8C7F-ADF1-5F87-F471C77DE044}"/>
              </a:ext>
            </a:extLst>
          </p:cNvPr>
          <p:cNvCxnSpPr>
            <a:cxnSpLocks/>
          </p:cNvCxnSpPr>
          <p:nvPr/>
        </p:nvCxnSpPr>
        <p:spPr>
          <a:xfrm>
            <a:off x="2474029" y="4000658"/>
            <a:ext cx="1878700" cy="5502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68D0C60-5C84-28E1-11E4-040E82B4A21D}"/>
              </a:ext>
            </a:extLst>
          </p:cNvPr>
          <p:cNvCxnSpPr>
            <a:cxnSpLocks/>
          </p:cNvCxnSpPr>
          <p:nvPr/>
        </p:nvCxnSpPr>
        <p:spPr>
          <a:xfrm flipV="1">
            <a:off x="2480771" y="4975747"/>
            <a:ext cx="1905675" cy="71075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2B925D6-4887-F1FA-DC0D-FDBDB82FEC05}"/>
              </a:ext>
            </a:extLst>
          </p:cNvPr>
          <p:cNvCxnSpPr>
            <a:cxnSpLocks/>
          </p:cNvCxnSpPr>
          <p:nvPr/>
        </p:nvCxnSpPr>
        <p:spPr>
          <a:xfrm>
            <a:off x="2474027" y="5767415"/>
            <a:ext cx="1919160" cy="3209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 descr="User with solid fill">
            <a:extLst>
              <a:ext uri="{FF2B5EF4-FFF2-40B4-BE49-F238E27FC236}">
                <a16:creationId xmlns:a16="http://schemas.microsoft.com/office/drawing/2014/main" id="{473E8BA6-2D14-F149-0A5F-634F55A8C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4060" y="2159514"/>
            <a:ext cx="482825" cy="476083"/>
          </a:xfrm>
          <a:prstGeom prst="rect">
            <a:avLst/>
          </a:prstGeom>
        </p:spPr>
      </p:pic>
      <p:pic>
        <p:nvPicPr>
          <p:cNvPr id="94" name="Graphic 93" descr="User with solid fill">
            <a:extLst>
              <a:ext uri="{FF2B5EF4-FFF2-40B4-BE49-F238E27FC236}">
                <a16:creationId xmlns:a16="http://schemas.microsoft.com/office/drawing/2014/main" id="{721EDF31-298D-BD14-B7CB-F7281B5DB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2810" y="2780110"/>
            <a:ext cx="482825" cy="476083"/>
          </a:xfrm>
          <a:prstGeom prst="rect">
            <a:avLst/>
          </a:prstGeom>
        </p:spPr>
      </p:pic>
      <p:pic>
        <p:nvPicPr>
          <p:cNvPr id="95" name="Graphic 94" descr="User with solid fill">
            <a:extLst>
              <a:ext uri="{FF2B5EF4-FFF2-40B4-BE49-F238E27FC236}">
                <a16:creationId xmlns:a16="http://schemas.microsoft.com/office/drawing/2014/main" id="{C18CB524-D4EB-6FE5-2D68-04DC6482F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3501" y="3339810"/>
            <a:ext cx="482825" cy="476083"/>
          </a:xfrm>
          <a:prstGeom prst="rect">
            <a:avLst/>
          </a:prstGeom>
        </p:spPr>
      </p:pic>
      <p:pic>
        <p:nvPicPr>
          <p:cNvPr id="96" name="Graphic 95" descr="User with solid fill">
            <a:extLst>
              <a:ext uri="{FF2B5EF4-FFF2-40B4-BE49-F238E27FC236}">
                <a16:creationId xmlns:a16="http://schemas.microsoft.com/office/drawing/2014/main" id="{EB5A4DCF-2607-3104-7733-8511359E7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6758" y="4270393"/>
            <a:ext cx="482825" cy="476083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C9C3DF3C-DA07-E98A-AEE9-6F0B0141E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3960" y="5479160"/>
            <a:ext cx="482825" cy="476083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76AE1B1-69AE-9E8F-9810-76AC292FD0F1}"/>
              </a:ext>
            </a:extLst>
          </p:cNvPr>
          <p:cNvCxnSpPr>
            <a:cxnSpLocks/>
          </p:cNvCxnSpPr>
          <p:nvPr/>
        </p:nvCxnSpPr>
        <p:spPr>
          <a:xfrm>
            <a:off x="5238811" y="2382252"/>
            <a:ext cx="1480840" cy="404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8A60BB0-3A5B-5852-06D9-998A8FB89340}"/>
              </a:ext>
            </a:extLst>
          </p:cNvPr>
          <p:cNvCxnSpPr>
            <a:cxnSpLocks/>
          </p:cNvCxnSpPr>
          <p:nvPr/>
        </p:nvCxnSpPr>
        <p:spPr>
          <a:xfrm>
            <a:off x="5238811" y="3049844"/>
            <a:ext cx="1480840" cy="404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D0080FB-4B9B-CD0F-BD6C-8866E20F6EFB}"/>
              </a:ext>
            </a:extLst>
          </p:cNvPr>
          <p:cNvCxnSpPr>
            <a:cxnSpLocks/>
          </p:cNvCxnSpPr>
          <p:nvPr/>
        </p:nvCxnSpPr>
        <p:spPr>
          <a:xfrm>
            <a:off x="5238811" y="3845563"/>
            <a:ext cx="1480840" cy="404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C7244B5-9F2B-AF3C-E2A6-6B55508A8CE8}"/>
              </a:ext>
            </a:extLst>
          </p:cNvPr>
          <p:cNvCxnSpPr>
            <a:cxnSpLocks/>
          </p:cNvCxnSpPr>
          <p:nvPr/>
        </p:nvCxnSpPr>
        <p:spPr>
          <a:xfrm>
            <a:off x="5238811" y="4506411"/>
            <a:ext cx="1480840" cy="404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FD7A16F-B8A7-B923-0810-3F862DCBA06B}"/>
              </a:ext>
            </a:extLst>
          </p:cNvPr>
          <p:cNvCxnSpPr>
            <a:cxnSpLocks/>
          </p:cNvCxnSpPr>
          <p:nvPr/>
        </p:nvCxnSpPr>
        <p:spPr>
          <a:xfrm>
            <a:off x="5238811" y="6003437"/>
            <a:ext cx="1480840" cy="404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A309D8AF-3FAE-A496-3503-EDC5660FE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6456" y="2112517"/>
            <a:ext cx="482825" cy="476083"/>
          </a:xfrm>
          <a:prstGeom prst="rect">
            <a:avLst/>
          </a:prstGeom>
        </p:spPr>
      </p:pic>
      <p:pic>
        <p:nvPicPr>
          <p:cNvPr id="104" name="Graphic 103" descr="User with solid fill">
            <a:extLst>
              <a:ext uri="{FF2B5EF4-FFF2-40B4-BE49-F238E27FC236}">
                <a16:creationId xmlns:a16="http://schemas.microsoft.com/office/drawing/2014/main" id="{F68C0503-C361-EB22-12D7-BBA8E2FD6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6457" y="3494906"/>
            <a:ext cx="482825" cy="476083"/>
          </a:xfrm>
          <a:prstGeom prst="rect">
            <a:avLst/>
          </a:prstGeom>
        </p:spPr>
      </p:pic>
      <p:pic>
        <p:nvPicPr>
          <p:cNvPr id="105" name="Graphic 104" descr="User with solid fill">
            <a:extLst>
              <a:ext uri="{FF2B5EF4-FFF2-40B4-BE49-F238E27FC236}">
                <a16:creationId xmlns:a16="http://schemas.microsoft.com/office/drawing/2014/main" id="{54027136-2E43-9265-ABC5-BA5E864E3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0933" y="3757897"/>
            <a:ext cx="482825" cy="476083"/>
          </a:xfrm>
          <a:prstGeom prst="rect">
            <a:avLst/>
          </a:prstGeom>
        </p:spPr>
      </p:pic>
      <p:pic>
        <p:nvPicPr>
          <p:cNvPr id="106" name="Graphic 105" descr="User with solid fill">
            <a:extLst>
              <a:ext uri="{FF2B5EF4-FFF2-40B4-BE49-F238E27FC236}">
                <a16:creationId xmlns:a16="http://schemas.microsoft.com/office/drawing/2014/main" id="{1A7C9DF8-F1C7-E003-05B7-43C812178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0632" y="5479160"/>
            <a:ext cx="482825" cy="476083"/>
          </a:xfrm>
          <a:prstGeom prst="rect">
            <a:avLst/>
          </a:prstGeom>
        </p:spPr>
      </p:pic>
      <p:pic>
        <p:nvPicPr>
          <p:cNvPr id="107" name="Graphic 106" descr="User with solid fill">
            <a:extLst>
              <a:ext uri="{FF2B5EF4-FFF2-40B4-BE49-F238E27FC236}">
                <a16:creationId xmlns:a16="http://schemas.microsoft.com/office/drawing/2014/main" id="{41B3FA85-321C-EA92-0CCC-53451BCCD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3960" y="5957940"/>
            <a:ext cx="482825" cy="476083"/>
          </a:xfrm>
          <a:prstGeom prst="rect">
            <a:avLst/>
          </a:prstGeom>
        </p:spPr>
      </p:pic>
      <p:pic>
        <p:nvPicPr>
          <p:cNvPr id="108" name="Graphic 107" descr="User with solid fill">
            <a:extLst>
              <a:ext uri="{FF2B5EF4-FFF2-40B4-BE49-F238E27FC236}">
                <a16:creationId xmlns:a16="http://schemas.microsoft.com/office/drawing/2014/main" id="{D2C9A81C-246E-69D8-41A7-BA44E719FA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0632" y="5951196"/>
            <a:ext cx="482825" cy="476083"/>
          </a:xfrm>
          <a:prstGeom prst="rect">
            <a:avLst/>
          </a:prstGeom>
        </p:spPr>
      </p:pic>
      <p:sp>
        <p:nvSpPr>
          <p:cNvPr id="111" name="Arrow: Left 46">
            <a:extLst>
              <a:ext uri="{FF2B5EF4-FFF2-40B4-BE49-F238E27FC236}">
                <a16:creationId xmlns:a16="http://schemas.microsoft.com/office/drawing/2014/main" id="{5308C357-84FE-0197-28AC-38A3291B747F}"/>
              </a:ext>
            </a:extLst>
          </p:cNvPr>
          <p:cNvSpPr/>
          <p:nvPr/>
        </p:nvSpPr>
        <p:spPr>
          <a:xfrm>
            <a:off x="2652490" y="6297452"/>
            <a:ext cx="3783027" cy="539468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Flow of approach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FD1429CC-138D-68D3-F8DF-6A63D7090FCE}"/>
              </a:ext>
            </a:extLst>
          </p:cNvPr>
          <p:cNvSpPr/>
          <p:nvPr/>
        </p:nvSpPr>
        <p:spPr>
          <a:xfrm>
            <a:off x="1316970" y="5261769"/>
            <a:ext cx="218341" cy="401669"/>
          </a:xfrm>
          <a:custGeom>
            <a:avLst/>
            <a:gdLst>
              <a:gd name="connsiteX0" fmla="*/ 90616 w 205945"/>
              <a:gd name="connsiteY0" fmla="*/ 310978 h 370702"/>
              <a:gd name="connsiteX1" fmla="*/ 113270 w 205945"/>
              <a:gd name="connsiteY1" fmla="*/ 321276 h 370702"/>
              <a:gd name="connsiteX2" fmla="*/ 123568 w 205945"/>
              <a:gd name="connsiteY2" fmla="*/ 343930 h 370702"/>
              <a:gd name="connsiteX3" fmla="*/ 113270 w 205945"/>
              <a:gd name="connsiteY3" fmla="*/ 366584 h 370702"/>
              <a:gd name="connsiteX4" fmla="*/ 90616 w 205945"/>
              <a:gd name="connsiteY4" fmla="*/ 376881 h 370702"/>
              <a:gd name="connsiteX5" fmla="*/ 67962 w 205945"/>
              <a:gd name="connsiteY5" fmla="*/ 366584 h 370702"/>
              <a:gd name="connsiteX6" fmla="*/ 57665 w 205945"/>
              <a:gd name="connsiteY6" fmla="*/ 343930 h 370702"/>
              <a:gd name="connsiteX7" fmla="*/ 67962 w 205945"/>
              <a:gd name="connsiteY7" fmla="*/ 321276 h 370702"/>
              <a:gd name="connsiteX8" fmla="*/ 90616 w 205945"/>
              <a:gd name="connsiteY8" fmla="*/ 310978 h 370702"/>
              <a:gd name="connsiteX9" fmla="*/ 90616 w 205945"/>
              <a:gd name="connsiteY9" fmla="*/ 310978 h 370702"/>
              <a:gd name="connsiteX10" fmla="*/ 109151 w 205945"/>
              <a:gd name="connsiteY10" fmla="*/ 0 h 370702"/>
              <a:gd name="connsiteX11" fmla="*/ 185351 w 205945"/>
              <a:gd name="connsiteY11" fmla="*/ 26773 h 370702"/>
              <a:gd name="connsiteX12" fmla="*/ 208005 w 205945"/>
              <a:gd name="connsiteY12" fmla="*/ 86497 h 370702"/>
              <a:gd name="connsiteX13" fmla="*/ 191530 w 205945"/>
              <a:gd name="connsiteY13" fmla="*/ 135924 h 370702"/>
              <a:gd name="connsiteX14" fmla="*/ 156519 w 205945"/>
              <a:gd name="connsiteY14" fmla="*/ 172995 h 370702"/>
              <a:gd name="connsiteX15" fmla="*/ 125627 w 205945"/>
              <a:gd name="connsiteY15" fmla="*/ 208005 h 370702"/>
              <a:gd name="connsiteX16" fmla="*/ 111211 w 205945"/>
              <a:gd name="connsiteY16" fmla="*/ 249195 h 370702"/>
              <a:gd name="connsiteX17" fmla="*/ 111211 w 205945"/>
              <a:gd name="connsiteY17" fmla="*/ 271849 h 370702"/>
              <a:gd name="connsiteX18" fmla="*/ 72081 w 205945"/>
              <a:gd name="connsiteY18" fmla="*/ 271849 h 370702"/>
              <a:gd name="connsiteX19" fmla="*/ 72081 w 205945"/>
              <a:gd name="connsiteY19" fmla="*/ 245076 h 370702"/>
              <a:gd name="connsiteX20" fmla="*/ 88557 w 205945"/>
              <a:gd name="connsiteY20" fmla="*/ 191530 h 370702"/>
              <a:gd name="connsiteX21" fmla="*/ 125627 w 205945"/>
              <a:gd name="connsiteY21" fmla="*/ 150341 h 370702"/>
              <a:gd name="connsiteX22" fmla="*/ 152400 w 205945"/>
              <a:gd name="connsiteY22" fmla="*/ 119449 h 370702"/>
              <a:gd name="connsiteX23" fmla="*/ 162697 w 205945"/>
              <a:gd name="connsiteY23" fmla="*/ 86497 h 370702"/>
              <a:gd name="connsiteX24" fmla="*/ 150341 w 205945"/>
              <a:gd name="connsiteY24" fmla="*/ 49427 h 370702"/>
              <a:gd name="connsiteX25" fmla="*/ 109151 w 205945"/>
              <a:gd name="connsiteY25" fmla="*/ 35011 h 370702"/>
              <a:gd name="connsiteX26" fmla="*/ 61784 w 205945"/>
              <a:gd name="connsiteY26" fmla="*/ 53546 h 370702"/>
              <a:gd name="connsiteX27" fmla="*/ 41189 w 205945"/>
              <a:gd name="connsiteY27" fmla="*/ 102973 h 370702"/>
              <a:gd name="connsiteX28" fmla="*/ 0 w 205945"/>
              <a:gd name="connsiteY28" fmla="*/ 102973 h 370702"/>
              <a:gd name="connsiteX29" fmla="*/ 32951 w 205945"/>
              <a:gd name="connsiteY29" fmla="*/ 28832 h 370702"/>
              <a:gd name="connsiteX30" fmla="*/ 109151 w 205945"/>
              <a:gd name="connsiteY30" fmla="*/ 0 h 370702"/>
              <a:gd name="connsiteX31" fmla="*/ 109151 w 205945"/>
              <a:gd name="connsiteY31" fmla="*/ 0 h 3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5945" h="370702">
                <a:moveTo>
                  <a:pt x="90616" y="310978"/>
                </a:moveTo>
                <a:cubicBezTo>
                  <a:pt x="100914" y="310978"/>
                  <a:pt x="107092" y="315097"/>
                  <a:pt x="113270" y="321276"/>
                </a:cubicBezTo>
                <a:cubicBezTo>
                  <a:pt x="119449" y="327454"/>
                  <a:pt x="123568" y="335692"/>
                  <a:pt x="123568" y="343930"/>
                </a:cubicBezTo>
                <a:cubicBezTo>
                  <a:pt x="123568" y="354227"/>
                  <a:pt x="119449" y="360405"/>
                  <a:pt x="113270" y="366584"/>
                </a:cubicBezTo>
                <a:cubicBezTo>
                  <a:pt x="107092" y="372762"/>
                  <a:pt x="98854" y="376881"/>
                  <a:pt x="90616" y="376881"/>
                </a:cubicBezTo>
                <a:cubicBezTo>
                  <a:pt x="80319" y="376881"/>
                  <a:pt x="74141" y="372762"/>
                  <a:pt x="67962" y="366584"/>
                </a:cubicBezTo>
                <a:cubicBezTo>
                  <a:pt x="61784" y="360405"/>
                  <a:pt x="57665" y="352168"/>
                  <a:pt x="57665" y="343930"/>
                </a:cubicBezTo>
                <a:cubicBezTo>
                  <a:pt x="57665" y="333632"/>
                  <a:pt x="61784" y="327454"/>
                  <a:pt x="67962" y="321276"/>
                </a:cubicBezTo>
                <a:cubicBezTo>
                  <a:pt x="74141" y="315097"/>
                  <a:pt x="82378" y="310978"/>
                  <a:pt x="90616" y="310978"/>
                </a:cubicBezTo>
                <a:lnTo>
                  <a:pt x="90616" y="310978"/>
                </a:lnTo>
                <a:close/>
                <a:moveTo>
                  <a:pt x="109151" y="0"/>
                </a:moveTo>
                <a:cubicBezTo>
                  <a:pt x="144162" y="0"/>
                  <a:pt x="168876" y="10297"/>
                  <a:pt x="185351" y="26773"/>
                </a:cubicBezTo>
                <a:cubicBezTo>
                  <a:pt x="201827" y="43249"/>
                  <a:pt x="208005" y="63843"/>
                  <a:pt x="208005" y="86497"/>
                </a:cubicBezTo>
                <a:cubicBezTo>
                  <a:pt x="208005" y="105032"/>
                  <a:pt x="201827" y="121508"/>
                  <a:pt x="191530" y="135924"/>
                </a:cubicBezTo>
                <a:cubicBezTo>
                  <a:pt x="181232" y="150341"/>
                  <a:pt x="168876" y="162697"/>
                  <a:pt x="156519" y="172995"/>
                </a:cubicBezTo>
                <a:cubicBezTo>
                  <a:pt x="144162" y="183292"/>
                  <a:pt x="133865" y="195649"/>
                  <a:pt x="125627" y="208005"/>
                </a:cubicBezTo>
                <a:cubicBezTo>
                  <a:pt x="117389" y="220362"/>
                  <a:pt x="111211" y="232719"/>
                  <a:pt x="111211" y="249195"/>
                </a:cubicBezTo>
                <a:lnTo>
                  <a:pt x="111211" y="271849"/>
                </a:lnTo>
                <a:lnTo>
                  <a:pt x="72081" y="271849"/>
                </a:lnTo>
                <a:lnTo>
                  <a:pt x="72081" y="245076"/>
                </a:lnTo>
                <a:cubicBezTo>
                  <a:pt x="72081" y="224481"/>
                  <a:pt x="78259" y="205946"/>
                  <a:pt x="88557" y="191530"/>
                </a:cubicBezTo>
                <a:cubicBezTo>
                  <a:pt x="98854" y="177114"/>
                  <a:pt x="111211" y="162697"/>
                  <a:pt x="125627" y="150341"/>
                </a:cubicBezTo>
                <a:cubicBezTo>
                  <a:pt x="135924" y="140043"/>
                  <a:pt x="144162" y="129746"/>
                  <a:pt x="152400" y="119449"/>
                </a:cubicBezTo>
                <a:cubicBezTo>
                  <a:pt x="160638" y="109151"/>
                  <a:pt x="162697" y="98854"/>
                  <a:pt x="162697" y="86497"/>
                </a:cubicBezTo>
                <a:cubicBezTo>
                  <a:pt x="162697" y="70022"/>
                  <a:pt x="158578" y="57665"/>
                  <a:pt x="150341" y="49427"/>
                </a:cubicBezTo>
                <a:cubicBezTo>
                  <a:pt x="142103" y="41189"/>
                  <a:pt x="127686" y="35011"/>
                  <a:pt x="109151" y="35011"/>
                </a:cubicBezTo>
                <a:cubicBezTo>
                  <a:pt x="90616" y="35011"/>
                  <a:pt x="74141" y="41189"/>
                  <a:pt x="61784" y="53546"/>
                </a:cubicBezTo>
                <a:cubicBezTo>
                  <a:pt x="49427" y="65903"/>
                  <a:pt x="43249" y="82378"/>
                  <a:pt x="41189" y="102973"/>
                </a:cubicBezTo>
                <a:lnTo>
                  <a:pt x="0" y="102973"/>
                </a:lnTo>
                <a:cubicBezTo>
                  <a:pt x="2059" y="72081"/>
                  <a:pt x="12357" y="47368"/>
                  <a:pt x="32951" y="28832"/>
                </a:cubicBezTo>
                <a:cubicBezTo>
                  <a:pt x="53546" y="10297"/>
                  <a:pt x="78259" y="0"/>
                  <a:pt x="109151" y="0"/>
                </a:cubicBezTo>
                <a:lnTo>
                  <a:pt x="109151" y="0"/>
                </a:lnTo>
                <a:close/>
              </a:path>
            </a:pathLst>
          </a:custGeom>
          <a:solidFill>
            <a:schemeClr val="tx2"/>
          </a:solidFill>
          <a:ln w="205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8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A5CA10-8F5A-E2F9-6416-AA7107E6E88D}"/>
              </a:ext>
            </a:extLst>
          </p:cNvPr>
          <p:cNvSpPr txBox="1"/>
          <p:nvPr/>
        </p:nvSpPr>
        <p:spPr>
          <a:xfrm>
            <a:off x="4355339" y="4748207"/>
            <a:ext cx="74176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algn="ctr" defTabSz="1219170">
              <a:buClr>
                <a:srgbClr val="000000"/>
              </a:buClr>
            </a:pPr>
            <a:endParaRPr lang="en-US" sz="16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2" name="Rectangle 2">
            <a:extLst>
              <a:ext uri="{FF2B5EF4-FFF2-40B4-BE49-F238E27FC236}">
                <a16:creationId xmlns:a16="http://schemas.microsoft.com/office/drawing/2014/main" id="{A1B141FF-C42B-285A-025C-90387C509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4608" y="1537060"/>
            <a:ext cx="12477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>
                <a:solidFill>
                  <a:schemeClr val="tx2"/>
                </a:solidFill>
                <a:latin typeface="Arial" panose="020B0604020202020204" pitchFamily="34" charset="0"/>
                <a:cs typeface="Arial"/>
                <a:sym typeface="Arial"/>
              </a:rPr>
              <a:t>Stage 1</a:t>
            </a:r>
            <a:endParaRPr lang="en-US" altLang="en-US" sz="16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123" name="Rectangle 2">
            <a:extLst>
              <a:ext uri="{FF2B5EF4-FFF2-40B4-BE49-F238E27FC236}">
                <a16:creationId xmlns:a16="http://schemas.microsoft.com/office/drawing/2014/main" id="{48DA2B3F-DF4F-B9DD-33F0-150DD03EF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6672" y="1543512"/>
            <a:ext cx="11386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>
                <a:solidFill>
                  <a:schemeClr val="tx2"/>
                </a:solidFill>
                <a:latin typeface="Arial" panose="020B0604020202020204" pitchFamily="34" charset="0"/>
                <a:cs typeface="Arial"/>
                <a:sym typeface="Arial"/>
              </a:rPr>
              <a:t>Stage 2</a:t>
            </a:r>
            <a:endParaRPr lang="en-US" altLang="en-US" sz="16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1AE7A82-E9CE-1C8F-C5E5-796449DA5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0946" y="2020922"/>
            <a:ext cx="439753" cy="439753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8192DC5-B70F-133C-9996-2BD0967E6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155" y="3538020"/>
            <a:ext cx="439753" cy="439753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B0301CE-0628-E419-766F-EF0A72756381}"/>
              </a:ext>
            </a:extLst>
          </p:cNvPr>
          <p:cNvSpPr/>
          <p:nvPr/>
        </p:nvSpPr>
        <p:spPr>
          <a:xfrm>
            <a:off x="2603871" y="4611603"/>
            <a:ext cx="1787645" cy="807658"/>
          </a:xfrm>
          <a:prstGeom prst="wedgeRoundRectCallout">
            <a:avLst>
              <a:gd name="adj1" fmla="val -51950"/>
              <a:gd name="adj2" fmla="val 6816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defTabSz="1219170">
              <a:buClr>
                <a:srgbClr val="000000"/>
              </a:buClr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LC location will be changed to check the scenario</a:t>
            </a:r>
          </a:p>
        </p:txBody>
      </p:sp>
    </p:spTree>
    <p:extLst>
      <p:ext uri="{BB962C8B-B14F-4D97-AF65-F5344CB8AC3E}">
        <p14:creationId xmlns:p14="http://schemas.microsoft.com/office/powerpoint/2010/main" val="338097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C9C6E1C-E9DB-0211-2F8C-85760DEE7CF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9C6E1C-E9DB-0211-2F8C-85760DEE7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DA04B76-1331-8B1B-0427-26E2A3DE85AE}"/>
              </a:ext>
            </a:extLst>
          </p:cNvPr>
          <p:cNvSpPr/>
          <p:nvPr/>
        </p:nvSpPr>
        <p:spPr>
          <a:xfrm>
            <a:off x="324734" y="6043942"/>
            <a:ext cx="1676400" cy="72737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0F9A-2525-90DE-4874-4F736EBD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26" y="381000"/>
            <a:ext cx="10846674" cy="830997"/>
          </a:xfrm>
        </p:spPr>
        <p:txBody>
          <a:bodyPr vert="horz"/>
          <a:lstStyle/>
          <a:p>
            <a:r>
              <a:rPr lang="en-US" dirty="0"/>
              <a:t>Upon investigating the results and insights of the grey field analysis, moving out of California does not impact the total miles traveled within the network</a:t>
            </a:r>
            <a:br>
              <a:rPr lang="en-US" dirty="0"/>
            </a:b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3C4ECA-BBCD-9D90-D45F-714EE921223D}"/>
              </a:ext>
            </a:extLst>
          </p:cNvPr>
          <p:cNvSpPr/>
          <p:nvPr/>
        </p:nvSpPr>
        <p:spPr>
          <a:xfrm>
            <a:off x="489082" y="1600201"/>
            <a:ext cx="1852800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8E62E-3145-5F20-86B6-B36AB48FE8C8}"/>
              </a:ext>
            </a:extLst>
          </p:cNvPr>
          <p:cNvSpPr/>
          <p:nvPr/>
        </p:nvSpPr>
        <p:spPr>
          <a:xfrm>
            <a:off x="2698118" y="1600201"/>
            <a:ext cx="1852800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LC Location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B420B-2713-1A33-7348-9EBAD90C4449}"/>
              </a:ext>
            </a:extLst>
          </p:cNvPr>
          <p:cNvSpPr/>
          <p:nvPr/>
        </p:nvSpPr>
        <p:spPr>
          <a:xfrm>
            <a:off x="4697259" y="1595243"/>
            <a:ext cx="1852800" cy="3000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Travelled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E4C88F-7420-1533-6D1E-CF0428D6E772}"/>
              </a:ext>
            </a:extLst>
          </p:cNvPr>
          <p:cNvCxnSpPr/>
          <p:nvPr/>
        </p:nvCxnSpPr>
        <p:spPr>
          <a:xfrm>
            <a:off x="489082" y="3663142"/>
            <a:ext cx="6110434" cy="22194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8347D3-2313-6821-ED08-A56FF72DAF04}"/>
              </a:ext>
            </a:extLst>
          </p:cNvPr>
          <p:cNvCxnSpPr/>
          <p:nvPr/>
        </p:nvCxnSpPr>
        <p:spPr>
          <a:xfrm flipV="1">
            <a:off x="489082" y="5548358"/>
            <a:ext cx="6103036" cy="22194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A74C9CD-E99C-8AC2-D5F1-4E68868318FD}"/>
              </a:ext>
            </a:extLst>
          </p:cNvPr>
          <p:cNvSpPr/>
          <p:nvPr/>
        </p:nvSpPr>
        <p:spPr>
          <a:xfrm>
            <a:off x="2613337" y="2045984"/>
            <a:ext cx="2026577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it-IT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Glendale, CA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it-IT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Location 2, GA</a:t>
            </a:r>
            <a:endParaRPr lang="it-IT" sz="14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it-IT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Location 3, TX</a:t>
            </a:r>
            <a:endParaRPr lang="it-IT" sz="14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A254CB-EACF-705A-5990-B057AB4C82B7}"/>
              </a:ext>
            </a:extLst>
          </p:cNvPr>
          <p:cNvSpPr/>
          <p:nvPr/>
        </p:nvSpPr>
        <p:spPr>
          <a:xfrm>
            <a:off x="2612721" y="3939768"/>
            <a:ext cx="2052852" cy="139148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fr-FR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North Las Vegas, NV</a:t>
            </a:r>
            <a:endParaRPr lang="fr-FR" sz="14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fr-FR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Location 2, GA</a:t>
            </a:r>
            <a:endParaRPr lang="fr-FR" sz="14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fr-FR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Location 3, TX</a:t>
            </a:r>
            <a:endParaRPr lang="fr-FR" sz="14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endParaRPr lang="en-US" sz="1400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6EC20E-7021-7A54-502E-22E32A8939ED}"/>
              </a:ext>
            </a:extLst>
          </p:cNvPr>
          <p:cNvSpPr/>
          <p:nvPr/>
        </p:nvSpPr>
        <p:spPr>
          <a:xfrm>
            <a:off x="495674" y="2054561"/>
            <a:ext cx="1849213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941447-6941-B7FE-BFC4-8B16BE53C28B}"/>
              </a:ext>
            </a:extLst>
          </p:cNvPr>
          <p:cNvSpPr/>
          <p:nvPr/>
        </p:nvSpPr>
        <p:spPr>
          <a:xfrm>
            <a:off x="489082" y="3934528"/>
            <a:ext cx="1854208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08F7-ED39-0634-CA3A-2651BA066B69}"/>
              </a:ext>
            </a:extLst>
          </p:cNvPr>
          <p:cNvSpPr/>
          <p:nvPr/>
        </p:nvSpPr>
        <p:spPr>
          <a:xfrm>
            <a:off x="495674" y="3148518"/>
            <a:ext cx="1847616" cy="274348"/>
          </a:xfrm>
          <a:prstGeom prst="rect">
            <a:avLst/>
          </a:prstGeom>
          <a:solidFill>
            <a:schemeClr val="tx2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Cost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060D84-6E42-11CF-76C8-AB3F664CAF1D}"/>
              </a:ext>
            </a:extLst>
          </p:cNvPr>
          <p:cNvSpPr/>
          <p:nvPr/>
        </p:nvSpPr>
        <p:spPr>
          <a:xfrm>
            <a:off x="489082" y="5028879"/>
            <a:ext cx="1854208" cy="300036"/>
          </a:xfrm>
          <a:prstGeom prst="rect">
            <a:avLst/>
          </a:prstGeom>
          <a:solidFill>
            <a:schemeClr val="tx2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kern="0">
                <a:solidFill>
                  <a:srgbClr val="FFFFFF"/>
                </a:solidFill>
                <a:latin typeface="Arial"/>
                <a:sym typeface="Arial"/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C8FD8-F57C-30CB-0F83-BB13A1D8CDBA}"/>
              </a:ext>
            </a:extLst>
          </p:cNvPr>
          <p:cNvSpPr txBox="1"/>
          <p:nvPr/>
        </p:nvSpPr>
        <p:spPr>
          <a:xfrm>
            <a:off x="2214410" y="5851793"/>
            <a:ext cx="9572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IN" sz="1400" dirty="0"/>
              <a:t>Distance for the network is the distance between LC and DC.</a:t>
            </a:r>
            <a:endParaRPr lang="en-US" sz="1100" dirty="0"/>
          </a:p>
          <a:p>
            <a:pPr marL="177800" indent="-1778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IN" sz="1400" dirty="0"/>
              <a:t>Optimal demand at the DC is already solved in the stage -2. </a:t>
            </a:r>
          </a:p>
          <a:p>
            <a:pPr marL="177800" indent="-1778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IN" sz="1400" dirty="0"/>
              <a:t>Service and cost results are the same, irrespective of staying or moving out of CA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C8D08B-303B-C8AE-CAF2-D7E50554EC72}"/>
              </a:ext>
            </a:extLst>
          </p:cNvPr>
          <p:cNvSpPr txBox="1"/>
          <p:nvPr/>
        </p:nvSpPr>
        <p:spPr>
          <a:xfrm>
            <a:off x="5090660" y="2400365"/>
            <a:ext cx="1085851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667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1.1M</a:t>
            </a:r>
            <a:r>
              <a:rPr lang="en-US" sz="1400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AA243-D273-F8CA-B30F-6E04A4C7BD8E}"/>
              </a:ext>
            </a:extLst>
          </p:cNvPr>
          <p:cNvSpPr txBox="1"/>
          <p:nvPr/>
        </p:nvSpPr>
        <p:spPr>
          <a:xfrm>
            <a:off x="5023572" y="4279691"/>
            <a:ext cx="1220028" cy="71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667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1.07M</a:t>
            </a:r>
            <a:r>
              <a:rPr lang="en-US" sz="1400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Miles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0B428-2C72-A6F5-3164-025AA811216F}"/>
              </a:ext>
            </a:extLst>
          </p:cNvPr>
          <p:cNvSpPr/>
          <p:nvPr/>
        </p:nvSpPr>
        <p:spPr>
          <a:xfrm>
            <a:off x="4699053" y="2052513"/>
            <a:ext cx="1849215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7311F3-9BA8-E876-C043-310C7B5FB5A1}"/>
              </a:ext>
            </a:extLst>
          </p:cNvPr>
          <p:cNvSpPr/>
          <p:nvPr/>
        </p:nvSpPr>
        <p:spPr>
          <a:xfrm>
            <a:off x="4699051" y="3953708"/>
            <a:ext cx="1849215" cy="13717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680A9DB9-1145-F1AF-0316-4AAD3374E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74" y="5730519"/>
            <a:ext cx="22785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>
                <a:solidFill>
                  <a:schemeClr val="tx2"/>
                </a:solidFill>
                <a:latin typeface="Arial" panose="020B0604020202020204" pitchFamily="34" charset="0"/>
                <a:cs typeface="Arial"/>
                <a:sym typeface="Arial"/>
              </a:rPr>
              <a:t>Key Insights:</a:t>
            </a:r>
            <a:endParaRPr lang="en-US" altLang="en-US" sz="16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B56C4B11-D099-208A-5918-83AC62A90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1804" y="4149034"/>
            <a:ext cx="680250" cy="69393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1B14FF7-C9F7-2F8B-28D1-00627E5B68EB}"/>
              </a:ext>
            </a:extLst>
          </p:cNvPr>
          <p:cNvGrpSpPr>
            <a:grpSpLocks noChangeAspect="1"/>
          </p:cNvGrpSpPr>
          <p:nvPr/>
        </p:nvGrpSpPr>
        <p:grpSpPr>
          <a:xfrm>
            <a:off x="1051295" y="2380075"/>
            <a:ext cx="694584" cy="694944"/>
            <a:chOff x="3432048" y="2302593"/>
            <a:chExt cx="758952" cy="75934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22D34D-5F2B-BCDA-C4B7-46BE207A1873}"/>
                </a:ext>
              </a:extLst>
            </p:cNvPr>
            <p:cNvSpPr/>
            <p:nvPr/>
          </p:nvSpPr>
          <p:spPr>
            <a:xfrm>
              <a:off x="3432048" y="2678386"/>
              <a:ext cx="758952" cy="383552"/>
            </a:xfrm>
            <a:custGeom>
              <a:avLst/>
              <a:gdLst>
                <a:gd name="connsiteX0" fmla="*/ 697259 w 758952"/>
                <a:gd name="connsiteY0" fmla="*/ 53940 h 383552"/>
                <a:gd name="connsiteX1" fmla="*/ 493319 w 758952"/>
                <a:gd name="connsiteY1" fmla="*/ 118219 h 383552"/>
                <a:gd name="connsiteX2" fmla="*/ 493319 w 758952"/>
                <a:gd name="connsiteY2" fmla="*/ 36136 h 383552"/>
                <a:gd name="connsiteX3" fmla="*/ 440576 w 758952"/>
                <a:gd name="connsiteY3" fmla="*/ 42077 h 383552"/>
                <a:gd name="connsiteX4" fmla="*/ 362950 w 758952"/>
                <a:gd name="connsiteY4" fmla="*/ 50817 h 383552"/>
                <a:gd name="connsiteX5" fmla="*/ 240476 w 758952"/>
                <a:gd name="connsiteY5" fmla="*/ 7077 h 383552"/>
                <a:gd name="connsiteX6" fmla="*/ 220667 w 758952"/>
                <a:gd name="connsiteY6" fmla="*/ 0 h 383552"/>
                <a:gd name="connsiteX7" fmla="*/ 202124 w 758952"/>
                <a:gd name="connsiteY7" fmla="*/ 9935 h 383552"/>
                <a:gd name="connsiteX8" fmla="*/ 125534 w 758952"/>
                <a:gd name="connsiteY8" fmla="*/ 50966 h 383552"/>
                <a:gd name="connsiteX9" fmla="*/ 0 w 758952"/>
                <a:gd name="connsiteY9" fmla="*/ 50966 h 383552"/>
                <a:gd name="connsiteX10" fmla="*/ 0 w 758952"/>
                <a:gd name="connsiteY10" fmla="*/ 288921 h 383552"/>
                <a:gd name="connsiteX11" fmla="*/ 126242 w 758952"/>
                <a:gd name="connsiteY11" fmla="*/ 288921 h 383552"/>
                <a:gd name="connsiteX12" fmla="*/ 359627 w 758952"/>
                <a:gd name="connsiteY12" fmla="*/ 383553 h 383552"/>
                <a:gd name="connsiteX13" fmla="*/ 733918 w 758952"/>
                <a:gd name="connsiteY13" fmla="*/ 188429 h 383552"/>
                <a:gd name="connsiteX14" fmla="*/ 758952 w 758952"/>
                <a:gd name="connsiteY14" fmla="*/ 175017 h 383552"/>
                <a:gd name="connsiteX15" fmla="*/ 758952 w 758952"/>
                <a:gd name="connsiteY15" fmla="*/ 34497 h 383552"/>
                <a:gd name="connsiteX16" fmla="*/ 711518 w 758952"/>
                <a:gd name="connsiteY16" fmla="*/ 146618 h 383552"/>
                <a:gd name="connsiteX17" fmla="*/ 357341 w 758952"/>
                <a:gd name="connsiteY17" fmla="*/ 330967 h 383552"/>
                <a:gd name="connsiteX18" fmla="*/ 135979 w 758952"/>
                <a:gd name="connsiteY18" fmla="*/ 241487 h 383552"/>
                <a:gd name="connsiteX19" fmla="*/ 47435 w 758952"/>
                <a:gd name="connsiteY19" fmla="*/ 241487 h 383552"/>
                <a:gd name="connsiteX20" fmla="*/ 47435 w 758952"/>
                <a:gd name="connsiteY20" fmla="*/ 98400 h 383552"/>
                <a:gd name="connsiteX21" fmla="*/ 137438 w 758952"/>
                <a:gd name="connsiteY21" fmla="*/ 98400 h 383552"/>
                <a:gd name="connsiteX22" fmla="*/ 224523 w 758952"/>
                <a:gd name="connsiteY22" fmla="*/ 51749 h 383552"/>
                <a:gd name="connsiteX23" fmla="*/ 357341 w 758952"/>
                <a:gd name="connsiteY23" fmla="*/ 99183 h 383552"/>
                <a:gd name="connsiteX24" fmla="*/ 445884 w 758952"/>
                <a:gd name="connsiteY24" fmla="*/ 89212 h 383552"/>
                <a:gd name="connsiteX25" fmla="*/ 445884 w 758952"/>
                <a:gd name="connsiteY25" fmla="*/ 136647 h 383552"/>
                <a:gd name="connsiteX26" fmla="*/ 420191 w 758952"/>
                <a:gd name="connsiteY26" fmla="*/ 144974 h 383552"/>
                <a:gd name="connsiteX27" fmla="*/ 330943 w 758952"/>
                <a:gd name="connsiteY27" fmla="*/ 163039 h 383552"/>
                <a:gd name="connsiteX28" fmla="*/ 330943 w 758952"/>
                <a:gd name="connsiteY28" fmla="*/ 207054 h 383552"/>
                <a:gd name="connsiteX29" fmla="*/ 424693 w 758952"/>
                <a:gd name="connsiteY29" fmla="*/ 189788 h 383552"/>
                <a:gd name="connsiteX30" fmla="*/ 424710 w 758952"/>
                <a:gd name="connsiteY30" fmla="*/ 189579 h 383552"/>
                <a:gd name="connsiteX31" fmla="*/ 711518 w 758952"/>
                <a:gd name="connsiteY31" fmla="*/ 99183 h 38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58952" h="383552">
                  <a:moveTo>
                    <a:pt x="697259" y="53940"/>
                  </a:moveTo>
                  <a:lnTo>
                    <a:pt x="493319" y="118219"/>
                  </a:lnTo>
                  <a:lnTo>
                    <a:pt x="493319" y="36136"/>
                  </a:lnTo>
                  <a:lnTo>
                    <a:pt x="440576" y="42077"/>
                  </a:lnTo>
                  <a:lnTo>
                    <a:pt x="362950" y="50817"/>
                  </a:lnTo>
                  <a:lnTo>
                    <a:pt x="240476" y="7077"/>
                  </a:lnTo>
                  <a:lnTo>
                    <a:pt x="220667" y="0"/>
                  </a:lnTo>
                  <a:lnTo>
                    <a:pt x="202124" y="9935"/>
                  </a:lnTo>
                  <a:lnTo>
                    <a:pt x="125534" y="50966"/>
                  </a:lnTo>
                  <a:lnTo>
                    <a:pt x="0" y="50966"/>
                  </a:lnTo>
                  <a:lnTo>
                    <a:pt x="0" y="288921"/>
                  </a:lnTo>
                  <a:lnTo>
                    <a:pt x="126242" y="288921"/>
                  </a:lnTo>
                  <a:lnTo>
                    <a:pt x="359627" y="383553"/>
                  </a:lnTo>
                  <a:lnTo>
                    <a:pt x="733918" y="188429"/>
                  </a:lnTo>
                  <a:lnTo>
                    <a:pt x="758952" y="175017"/>
                  </a:lnTo>
                  <a:lnTo>
                    <a:pt x="758952" y="34497"/>
                  </a:lnTo>
                  <a:close/>
                  <a:moveTo>
                    <a:pt x="711518" y="146618"/>
                  </a:moveTo>
                  <a:lnTo>
                    <a:pt x="357341" y="330967"/>
                  </a:lnTo>
                  <a:lnTo>
                    <a:pt x="135979" y="241487"/>
                  </a:lnTo>
                  <a:lnTo>
                    <a:pt x="47435" y="241487"/>
                  </a:lnTo>
                  <a:lnTo>
                    <a:pt x="47435" y="98400"/>
                  </a:lnTo>
                  <a:lnTo>
                    <a:pt x="137438" y="98400"/>
                  </a:lnTo>
                  <a:lnTo>
                    <a:pt x="224523" y="51749"/>
                  </a:lnTo>
                  <a:lnTo>
                    <a:pt x="357341" y="99183"/>
                  </a:lnTo>
                  <a:lnTo>
                    <a:pt x="445884" y="89212"/>
                  </a:lnTo>
                  <a:lnTo>
                    <a:pt x="445884" y="136647"/>
                  </a:lnTo>
                  <a:lnTo>
                    <a:pt x="420191" y="144974"/>
                  </a:lnTo>
                  <a:lnTo>
                    <a:pt x="330943" y="163039"/>
                  </a:lnTo>
                  <a:lnTo>
                    <a:pt x="330943" y="207054"/>
                  </a:lnTo>
                  <a:lnTo>
                    <a:pt x="424693" y="189788"/>
                  </a:lnTo>
                  <a:lnTo>
                    <a:pt x="424710" y="189579"/>
                  </a:lnTo>
                  <a:lnTo>
                    <a:pt x="711518" y="99183"/>
                  </a:lnTo>
                  <a:close/>
                </a:path>
              </a:pathLst>
            </a:custGeom>
            <a:solidFill>
              <a:srgbClr val="7823DC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A5D4742-3B0E-E80A-0BF9-250EE1CF6CCF}"/>
                </a:ext>
              </a:extLst>
            </p:cNvPr>
            <p:cNvSpPr/>
            <p:nvPr/>
          </p:nvSpPr>
          <p:spPr>
            <a:xfrm>
              <a:off x="3688374" y="2302593"/>
              <a:ext cx="242629" cy="380123"/>
            </a:xfrm>
            <a:custGeom>
              <a:avLst/>
              <a:gdLst>
                <a:gd name="connsiteX0" fmla="*/ 49322 w 242629"/>
                <a:gd name="connsiteY0" fmla="*/ 251835 h 380123"/>
                <a:gd name="connsiteX1" fmla="*/ 47700 w 242629"/>
                <a:gd name="connsiteY1" fmla="*/ 241157 h 380123"/>
                <a:gd name="connsiteX2" fmla="*/ 0 w 242629"/>
                <a:gd name="connsiteY2" fmla="*/ 241157 h 380123"/>
                <a:gd name="connsiteX3" fmla="*/ 1366 w 242629"/>
                <a:gd name="connsiteY3" fmla="*/ 254984 h 380123"/>
                <a:gd name="connsiteX4" fmla="*/ 98227 w 242629"/>
                <a:gd name="connsiteY4" fmla="*/ 352377 h 380123"/>
                <a:gd name="connsiteX5" fmla="*/ 98227 w 242629"/>
                <a:gd name="connsiteY5" fmla="*/ 380124 h 380123"/>
                <a:gd name="connsiteX6" fmla="*/ 145709 w 242629"/>
                <a:gd name="connsiteY6" fmla="*/ 380124 h 380123"/>
                <a:gd name="connsiteX7" fmla="*/ 145709 w 242629"/>
                <a:gd name="connsiteY7" fmla="*/ 353558 h 380123"/>
                <a:gd name="connsiteX8" fmla="*/ 242630 w 242629"/>
                <a:gd name="connsiteY8" fmla="*/ 257949 h 380123"/>
                <a:gd name="connsiteX9" fmla="*/ 145709 w 242629"/>
                <a:gd name="connsiteY9" fmla="*/ 165534 h 380123"/>
                <a:gd name="connsiteX10" fmla="*/ 145709 w 242629"/>
                <a:gd name="connsiteY10" fmla="*/ 72912 h 380123"/>
                <a:gd name="connsiteX11" fmla="*/ 186161 w 242629"/>
                <a:gd name="connsiteY11" fmla="*/ 116247 h 380123"/>
                <a:gd name="connsiteX12" fmla="*/ 188351 w 242629"/>
                <a:gd name="connsiteY12" fmla="*/ 126113 h 380123"/>
                <a:gd name="connsiteX13" fmla="*/ 236179 w 242629"/>
                <a:gd name="connsiteY13" fmla="*/ 126113 h 380123"/>
                <a:gd name="connsiteX14" fmla="*/ 233760 w 242629"/>
                <a:gd name="connsiteY14" fmla="*/ 111475 h 380123"/>
                <a:gd name="connsiteX15" fmla="*/ 145712 w 242629"/>
                <a:gd name="connsiteY15" fmla="*/ 27840 h 380123"/>
                <a:gd name="connsiteX16" fmla="*/ 145712 w 242629"/>
                <a:gd name="connsiteY16" fmla="*/ 0 h 380123"/>
                <a:gd name="connsiteX17" fmla="*/ 98230 w 242629"/>
                <a:gd name="connsiteY17" fmla="*/ 0 h 380123"/>
                <a:gd name="connsiteX18" fmla="*/ 98230 w 242629"/>
                <a:gd name="connsiteY18" fmla="*/ 27215 h 380123"/>
                <a:gd name="connsiteX19" fmla="*/ 10922 w 242629"/>
                <a:gd name="connsiteY19" fmla="*/ 115297 h 380123"/>
                <a:gd name="connsiteX20" fmla="*/ 98230 w 242629"/>
                <a:gd name="connsiteY20" fmla="*/ 203125 h 380123"/>
                <a:gd name="connsiteX21" fmla="*/ 98230 w 242629"/>
                <a:gd name="connsiteY21" fmla="*/ 306958 h 380123"/>
                <a:gd name="connsiteX22" fmla="*/ 49322 w 242629"/>
                <a:gd name="connsiteY22" fmla="*/ 251835 h 380123"/>
                <a:gd name="connsiteX23" fmla="*/ 98227 w 242629"/>
                <a:gd name="connsiteY23" fmla="*/ 72033 h 380123"/>
                <a:gd name="connsiteX24" fmla="*/ 98227 w 242629"/>
                <a:gd name="connsiteY24" fmla="*/ 155621 h 380123"/>
                <a:gd name="connsiteX25" fmla="*/ 57742 w 242629"/>
                <a:gd name="connsiteY25" fmla="*/ 114186 h 380123"/>
                <a:gd name="connsiteX26" fmla="*/ 98227 w 242629"/>
                <a:gd name="connsiteY26" fmla="*/ 72032 h 380123"/>
                <a:gd name="connsiteX27" fmla="*/ 145709 w 242629"/>
                <a:gd name="connsiteY27" fmla="*/ 309299 h 380123"/>
                <a:gd name="connsiteX28" fmla="*/ 145709 w 242629"/>
                <a:gd name="connsiteY28" fmla="*/ 213131 h 380123"/>
                <a:gd name="connsiteX29" fmla="*/ 194591 w 242629"/>
                <a:gd name="connsiteY29" fmla="*/ 260287 h 380123"/>
                <a:gd name="connsiteX30" fmla="*/ 145709 w 242629"/>
                <a:gd name="connsiteY30" fmla="*/ 309297 h 380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2629" h="380123">
                  <a:moveTo>
                    <a:pt x="49322" y="251835"/>
                  </a:moveTo>
                  <a:lnTo>
                    <a:pt x="47700" y="241157"/>
                  </a:lnTo>
                  <a:lnTo>
                    <a:pt x="0" y="241157"/>
                  </a:lnTo>
                  <a:lnTo>
                    <a:pt x="1366" y="254984"/>
                  </a:lnTo>
                  <a:cubicBezTo>
                    <a:pt x="5668" y="306685"/>
                    <a:pt x="46550" y="347792"/>
                    <a:pt x="98227" y="352377"/>
                  </a:cubicBezTo>
                  <a:lnTo>
                    <a:pt x="98227" y="380124"/>
                  </a:lnTo>
                  <a:lnTo>
                    <a:pt x="145709" y="380124"/>
                  </a:lnTo>
                  <a:lnTo>
                    <a:pt x="145709" y="353558"/>
                  </a:lnTo>
                  <a:cubicBezTo>
                    <a:pt x="205837" y="347375"/>
                    <a:pt x="242630" y="311543"/>
                    <a:pt x="242630" y="257949"/>
                  </a:cubicBezTo>
                  <a:cubicBezTo>
                    <a:pt x="242630" y="192865"/>
                    <a:pt x="197939" y="175772"/>
                    <a:pt x="145709" y="165534"/>
                  </a:cubicBezTo>
                  <a:lnTo>
                    <a:pt x="145709" y="72912"/>
                  </a:lnTo>
                  <a:cubicBezTo>
                    <a:pt x="166901" y="77526"/>
                    <a:pt x="183014" y="94789"/>
                    <a:pt x="186161" y="116247"/>
                  </a:cubicBezTo>
                  <a:lnTo>
                    <a:pt x="188351" y="126113"/>
                  </a:lnTo>
                  <a:lnTo>
                    <a:pt x="236179" y="126113"/>
                  </a:lnTo>
                  <a:lnTo>
                    <a:pt x="233760" y="111475"/>
                  </a:lnTo>
                  <a:cubicBezTo>
                    <a:pt x="228205" y="66119"/>
                    <a:pt x="191294" y="31056"/>
                    <a:pt x="145712" y="27840"/>
                  </a:cubicBezTo>
                  <a:lnTo>
                    <a:pt x="145712" y="0"/>
                  </a:lnTo>
                  <a:lnTo>
                    <a:pt x="98230" y="0"/>
                  </a:lnTo>
                  <a:lnTo>
                    <a:pt x="98230" y="27215"/>
                  </a:lnTo>
                  <a:cubicBezTo>
                    <a:pt x="54211" y="34164"/>
                    <a:pt x="10922" y="63207"/>
                    <a:pt x="10922" y="115297"/>
                  </a:cubicBezTo>
                  <a:cubicBezTo>
                    <a:pt x="10922" y="170444"/>
                    <a:pt x="44043" y="190757"/>
                    <a:pt x="98230" y="203125"/>
                  </a:cubicBezTo>
                  <a:lnTo>
                    <a:pt x="98230" y="306958"/>
                  </a:lnTo>
                  <a:cubicBezTo>
                    <a:pt x="71517" y="301444"/>
                    <a:pt x="51616" y="279012"/>
                    <a:pt x="49322" y="251835"/>
                  </a:cubicBezTo>
                  <a:close/>
                  <a:moveTo>
                    <a:pt x="98227" y="72033"/>
                  </a:moveTo>
                  <a:lnTo>
                    <a:pt x="98227" y="155621"/>
                  </a:lnTo>
                  <a:cubicBezTo>
                    <a:pt x="64226" y="146056"/>
                    <a:pt x="57742" y="134012"/>
                    <a:pt x="57742" y="114186"/>
                  </a:cubicBezTo>
                  <a:cubicBezTo>
                    <a:pt x="58729" y="91957"/>
                    <a:pt x="76056" y="73914"/>
                    <a:pt x="98227" y="72032"/>
                  </a:cubicBezTo>
                  <a:close/>
                  <a:moveTo>
                    <a:pt x="145709" y="309299"/>
                  </a:moveTo>
                  <a:lnTo>
                    <a:pt x="145709" y="213131"/>
                  </a:lnTo>
                  <a:cubicBezTo>
                    <a:pt x="183659" y="222395"/>
                    <a:pt x="194591" y="233884"/>
                    <a:pt x="194591" y="260287"/>
                  </a:cubicBezTo>
                  <a:cubicBezTo>
                    <a:pt x="194591" y="293292"/>
                    <a:pt x="170352" y="305452"/>
                    <a:pt x="145709" y="309297"/>
                  </a:cubicBezTo>
                  <a:close/>
                </a:path>
              </a:pathLst>
            </a:custGeom>
            <a:solidFill>
              <a:srgbClr val="7823DC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1628A19-C925-C771-7C66-7DC5B1BE615A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" y="6130629"/>
            <a:ext cx="533102" cy="498602"/>
            <a:chOff x="8004522" y="2333618"/>
            <a:chExt cx="758000" cy="708945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4307F7C-F71E-D5D9-AF0C-49FF736BC479}"/>
                </a:ext>
              </a:extLst>
            </p:cNvPr>
            <p:cNvSpPr/>
            <p:nvPr/>
          </p:nvSpPr>
          <p:spPr>
            <a:xfrm>
              <a:off x="8383213" y="2547791"/>
              <a:ext cx="379309" cy="494772"/>
            </a:xfrm>
            <a:custGeom>
              <a:avLst/>
              <a:gdLst>
                <a:gd name="connsiteX0" fmla="*/ 297576 w 379309"/>
                <a:gd name="connsiteY0" fmla="*/ 0 h 494772"/>
                <a:gd name="connsiteX1" fmla="*/ 234253 w 379309"/>
                <a:gd name="connsiteY1" fmla="*/ 161643 h 494772"/>
                <a:gd name="connsiteX2" fmla="*/ 196106 w 379309"/>
                <a:gd name="connsiteY2" fmla="*/ 130884 h 494772"/>
                <a:gd name="connsiteX3" fmla="*/ 148022 w 379309"/>
                <a:gd name="connsiteY3" fmla="*/ 206530 h 494772"/>
                <a:gd name="connsiteX4" fmla="*/ 66079 w 379309"/>
                <a:gd name="connsiteY4" fmla="*/ 256651 h 494772"/>
                <a:gd name="connsiteX5" fmla="*/ 53293 w 379309"/>
                <a:gd name="connsiteY5" fmla="*/ 324421 h 494772"/>
                <a:gd name="connsiteX6" fmla="*/ 0 w 379309"/>
                <a:gd name="connsiteY6" fmla="*/ 390526 h 494772"/>
                <a:gd name="connsiteX7" fmla="*/ 129285 w 379309"/>
                <a:gd name="connsiteY7" fmla="*/ 494773 h 494772"/>
                <a:gd name="connsiteX8" fmla="*/ 183159 w 379309"/>
                <a:gd name="connsiteY8" fmla="*/ 427954 h 494772"/>
                <a:gd name="connsiteX9" fmla="*/ 322450 w 379309"/>
                <a:gd name="connsiteY9" fmla="*/ 350619 h 494772"/>
                <a:gd name="connsiteX10" fmla="*/ 375027 w 379309"/>
                <a:gd name="connsiteY10" fmla="*/ 88570 h 494772"/>
                <a:gd name="connsiteX11" fmla="*/ 379310 w 379309"/>
                <a:gd name="connsiteY11" fmla="*/ 65941 h 494772"/>
                <a:gd name="connsiteX12" fmla="*/ 185080 w 379309"/>
                <a:gd name="connsiteY12" fmla="*/ 274833 h 494772"/>
                <a:gd name="connsiteX13" fmla="*/ 220426 w 379309"/>
                <a:gd name="connsiteY13" fmla="*/ 303299 h 494772"/>
                <a:gd name="connsiteX14" fmla="*/ 253801 w 379309"/>
                <a:gd name="connsiteY14" fmla="*/ 241691 h 494772"/>
                <a:gd name="connsiteX15" fmla="*/ 256858 w 379309"/>
                <a:gd name="connsiteY15" fmla="*/ 235761 h 494772"/>
                <a:gd name="connsiteX16" fmla="*/ 256279 w 379309"/>
                <a:gd name="connsiteY16" fmla="*/ 235180 h 494772"/>
                <a:gd name="connsiteX17" fmla="*/ 318096 w 379309"/>
                <a:gd name="connsiteY17" fmla="*/ 77406 h 494772"/>
                <a:gd name="connsiteX18" fmla="*/ 327476 w 379309"/>
                <a:gd name="connsiteY18" fmla="*/ 84979 h 494772"/>
                <a:gd name="connsiteX19" fmla="*/ 280229 w 379309"/>
                <a:gd name="connsiteY19" fmla="*/ 319604 h 494772"/>
                <a:gd name="connsiteX20" fmla="*/ 153790 w 379309"/>
                <a:gd name="connsiteY20" fmla="*/ 389969 h 494772"/>
                <a:gd name="connsiteX21" fmla="*/ 122127 w 379309"/>
                <a:gd name="connsiteY21" fmla="*/ 428184 h 494772"/>
                <a:gd name="connsiteX22" fmla="*/ 66562 w 379309"/>
                <a:gd name="connsiteY22" fmla="*/ 383368 h 494772"/>
                <a:gd name="connsiteX23" fmla="*/ 96209 w 379309"/>
                <a:gd name="connsiteY23" fmla="*/ 346635 h 494772"/>
                <a:gd name="connsiteX24" fmla="*/ 108718 w 379309"/>
                <a:gd name="connsiteY24" fmla="*/ 286089 h 494772"/>
                <a:gd name="connsiteX25" fmla="*/ 180308 w 379309"/>
                <a:gd name="connsiteY25" fmla="*/ 242293 h 494772"/>
                <a:gd name="connsiteX26" fmla="*/ 207640 w 379309"/>
                <a:gd name="connsiteY26" fmla="*/ 201018 h 494772"/>
                <a:gd name="connsiteX27" fmla="*/ 217900 w 379309"/>
                <a:gd name="connsiteY27" fmla="*/ 209264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09" h="494772">
                  <a:moveTo>
                    <a:pt x="297576" y="0"/>
                  </a:moveTo>
                  <a:lnTo>
                    <a:pt x="234253" y="161643"/>
                  </a:lnTo>
                  <a:lnTo>
                    <a:pt x="196106" y="130884"/>
                  </a:lnTo>
                  <a:lnTo>
                    <a:pt x="148022" y="206530"/>
                  </a:lnTo>
                  <a:lnTo>
                    <a:pt x="66079" y="256651"/>
                  </a:lnTo>
                  <a:lnTo>
                    <a:pt x="53293" y="324421"/>
                  </a:lnTo>
                  <a:lnTo>
                    <a:pt x="0" y="390526"/>
                  </a:lnTo>
                  <a:lnTo>
                    <a:pt x="129285" y="494773"/>
                  </a:lnTo>
                  <a:lnTo>
                    <a:pt x="183159" y="427954"/>
                  </a:lnTo>
                  <a:lnTo>
                    <a:pt x="322450" y="350619"/>
                  </a:lnTo>
                  <a:lnTo>
                    <a:pt x="375027" y="88570"/>
                  </a:lnTo>
                  <a:lnTo>
                    <a:pt x="379310" y="65941"/>
                  </a:lnTo>
                  <a:close/>
                  <a:moveTo>
                    <a:pt x="185080" y="274833"/>
                  </a:moveTo>
                  <a:lnTo>
                    <a:pt x="220426" y="303299"/>
                  </a:lnTo>
                  <a:lnTo>
                    <a:pt x="253801" y="241691"/>
                  </a:lnTo>
                  <a:lnTo>
                    <a:pt x="256858" y="235761"/>
                  </a:lnTo>
                  <a:lnTo>
                    <a:pt x="256279" y="235180"/>
                  </a:lnTo>
                  <a:lnTo>
                    <a:pt x="318096" y="77406"/>
                  </a:lnTo>
                  <a:lnTo>
                    <a:pt x="327476" y="84979"/>
                  </a:lnTo>
                  <a:lnTo>
                    <a:pt x="280229" y="319604"/>
                  </a:lnTo>
                  <a:lnTo>
                    <a:pt x="153790" y="389969"/>
                  </a:lnTo>
                  <a:lnTo>
                    <a:pt x="122127" y="428184"/>
                  </a:lnTo>
                  <a:lnTo>
                    <a:pt x="66562" y="383368"/>
                  </a:lnTo>
                  <a:lnTo>
                    <a:pt x="96209" y="346635"/>
                  </a:lnTo>
                  <a:lnTo>
                    <a:pt x="108718" y="286089"/>
                  </a:lnTo>
                  <a:lnTo>
                    <a:pt x="180308" y="242293"/>
                  </a:lnTo>
                  <a:lnTo>
                    <a:pt x="207640" y="201018"/>
                  </a:lnTo>
                  <a:lnTo>
                    <a:pt x="217900" y="20926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88473E2-FAAE-7627-9CBF-FA89554440AF}"/>
                </a:ext>
              </a:extLst>
            </p:cNvPr>
            <p:cNvSpPr/>
            <p:nvPr/>
          </p:nvSpPr>
          <p:spPr>
            <a:xfrm>
              <a:off x="8004522" y="2547791"/>
              <a:ext cx="379314" cy="494772"/>
            </a:xfrm>
            <a:custGeom>
              <a:avLst/>
              <a:gdLst>
                <a:gd name="connsiteX0" fmla="*/ 326020 w 379314"/>
                <a:gd name="connsiteY0" fmla="*/ 324421 h 494772"/>
                <a:gd name="connsiteX1" fmla="*/ 313189 w 379314"/>
                <a:gd name="connsiteY1" fmla="*/ 256651 h 494772"/>
                <a:gd name="connsiteX2" fmla="*/ 231291 w 379314"/>
                <a:gd name="connsiteY2" fmla="*/ 206530 h 494772"/>
                <a:gd name="connsiteX3" fmla="*/ 183161 w 379314"/>
                <a:gd name="connsiteY3" fmla="*/ 130886 h 494772"/>
                <a:gd name="connsiteX4" fmla="*/ 145060 w 379314"/>
                <a:gd name="connsiteY4" fmla="*/ 161645 h 494772"/>
                <a:gd name="connsiteX5" fmla="*/ 81760 w 379314"/>
                <a:gd name="connsiteY5" fmla="*/ 0 h 494772"/>
                <a:gd name="connsiteX6" fmla="*/ 0 w 379314"/>
                <a:gd name="connsiteY6" fmla="*/ 65941 h 494772"/>
                <a:gd name="connsiteX7" fmla="*/ 56074 w 379314"/>
                <a:gd name="connsiteY7" fmla="*/ 346587 h 494772"/>
                <a:gd name="connsiteX8" fmla="*/ 56861 w 379314"/>
                <a:gd name="connsiteY8" fmla="*/ 350617 h 494772"/>
                <a:gd name="connsiteX9" fmla="*/ 196154 w 379314"/>
                <a:gd name="connsiteY9" fmla="*/ 427954 h 494772"/>
                <a:gd name="connsiteX10" fmla="*/ 250027 w 379314"/>
                <a:gd name="connsiteY10" fmla="*/ 494773 h 494772"/>
                <a:gd name="connsiteX11" fmla="*/ 379315 w 379314"/>
                <a:gd name="connsiteY11" fmla="*/ 390526 h 494772"/>
                <a:gd name="connsiteX12" fmla="*/ 158888 w 379314"/>
                <a:gd name="connsiteY12" fmla="*/ 303299 h 494772"/>
                <a:gd name="connsiteX13" fmla="*/ 194232 w 379314"/>
                <a:gd name="connsiteY13" fmla="*/ 274833 h 494772"/>
                <a:gd name="connsiteX14" fmla="*/ 165141 w 379314"/>
                <a:gd name="connsiteY14" fmla="*/ 218946 h 494772"/>
                <a:gd name="connsiteX15" fmla="*/ 161435 w 379314"/>
                <a:gd name="connsiteY15" fmla="*/ 209264 h 494772"/>
                <a:gd name="connsiteX16" fmla="*/ 171673 w 379314"/>
                <a:gd name="connsiteY16" fmla="*/ 200994 h 494772"/>
                <a:gd name="connsiteX17" fmla="*/ 196131 w 379314"/>
                <a:gd name="connsiteY17" fmla="*/ 239466 h 494772"/>
                <a:gd name="connsiteX18" fmla="*/ 270571 w 379314"/>
                <a:gd name="connsiteY18" fmla="*/ 286089 h 494772"/>
                <a:gd name="connsiteX19" fmla="*/ 281296 w 379314"/>
                <a:gd name="connsiteY19" fmla="*/ 342695 h 494772"/>
                <a:gd name="connsiteX20" fmla="*/ 312726 w 379314"/>
                <a:gd name="connsiteY20" fmla="*/ 383368 h 494772"/>
                <a:gd name="connsiteX21" fmla="*/ 257161 w 379314"/>
                <a:gd name="connsiteY21" fmla="*/ 428184 h 494772"/>
                <a:gd name="connsiteX22" fmla="*/ 228117 w 379314"/>
                <a:gd name="connsiteY22" fmla="*/ 392169 h 494772"/>
                <a:gd name="connsiteX23" fmla="*/ 99085 w 379314"/>
                <a:gd name="connsiteY23" fmla="*/ 319604 h 494772"/>
                <a:gd name="connsiteX24" fmla="*/ 51836 w 379314"/>
                <a:gd name="connsiteY24" fmla="*/ 84958 h 494772"/>
                <a:gd name="connsiteX25" fmla="*/ 61216 w 379314"/>
                <a:gd name="connsiteY25" fmla="*/ 77406 h 494772"/>
                <a:gd name="connsiteX26" fmla="*/ 123010 w 379314"/>
                <a:gd name="connsiteY26" fmla="*/ 235180 h 494772"/>
                <a:gd name="connsiteX27" fmla="*/ 122339 w 379314"/>
                <a:gd name="connsiteY27" fmla="*/ 235851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14" h="494772">
                  <a:moveTo>
                    <a:pt x="326020" y="324421"/>
                  </a:moveTo>
                  <a:lnTo>
                    <a:pt x="313189" y="256651"/>
                  </a:lnTo>
                  <a:lnTo>
                    <a:pt x="231291" y="206530"/>
                  </a:lnTo>
                  <a:lnTo>
                    <a:pt x="183161" y="130886"/>
                  </a:lnTo>
                  <a:lnTo>
                    <a:pt x="145060" y="161645"/>
                  </a:lnTo>
                  <a:lnTo>
                    <a:pt x="81760" y="0"/>
                  </a:lnTo>
                  <a:lnTo>
                    <a:pt x="0" y="65941"/>
                  </a:lnTo>
                  <a:lnTo>
                    <a:pt x="56074" y="346587"/>
                  </a:lnTo>
                  <a:lnTo>
                    <a:pt x="56861" y="350617"/>
                  </a:lnTo>
                  <a:lnTo>
                    <a:pt x="196154" y="427954"/>
                  </a:lnTo>
                  <a:lnTo>
                    <a:pt x="250027" y="494773"/>
                  </a:lnTo>
                  <a:lnTo>
                    <a:pt x="379315" y="390526"/>
                  </a:lnTo>
                  <a:close/>
                  <a:moveTo>
                    <a:pt x="158888" y="303299"/>
                  </a:moveTo>
                  <a:lnTo>
                    <a:pt x="194232" y="274833"/>
                  </a:lnTo>
                  <a:lnTo>
                    <a:pt x="165141" y="218946"/>
                  </a:lnTo>
                  <a:lnTo>
                    <a:pt x="161435" y="209264"/>
                  </a:lnTo>
                  <a:lnTo>
                    <a:pt x="171673" y="200994"/>
                  </a:lnTo>
                  <a:lnTo>
                    <a:pt x="196131" y="239466"/>
                  </a:lnTo>
                  <a:lnTo>
                    <a:pt x="270571" y="286089"/>
                  </a:lnTo>
                  <a:lnTo>
                    <a:pt x="281296" y="342695"/>
                  </a:lnTo>
                  <a:lnTo>
                    <a:pt x="312726" y="383368"/>
                  </a:lnTo>
                  <a:lnTo>
                    <a:pt x="257161" y="428184"/>
                  </a:lnTo>
                  <a:lnTo>
                    <a:pt x="228117" y="392169"/>
                  </a:lnTo>
                  <a:lnTo>
                    <a:pt x="99085" y="319604"/>
                  </a:lnTo>
                  <a:lnTo>
                    <a:pt x="51836" y="84958"/>
                  </a:lnTo>
                  <a:lnTo>
                    <a:pt x="61216" y="77406"/>
                  </a:lnTo>
                  <a:lnTo>
                    <a:pt x="123010" y="235180"/>
                  </a:lnTo>
                  <a:lnTo>
                    <a:pt x="122339" y="235851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E9F693-AF8B-A81F-D0B1-268998EDB3F3}"/>
                </a:ext>
              </a:extLst>
            </p:cNvPr>
            <p:cNvSpPr/>
            <p:nvPr/>
          </p:nvSpPr>
          <p:spPr>
            <a:xfrm>
              <a:off x="8170682" y="2333618"/>
              <a:ext cx="424802" cy="429503"/>
            </a:xfrm>
            <a:custGeom>
              <a:avLst/>
              <a:gdLst>
                <a:gd name="connsiteX0" fmla="*/ 212436 w 424802"/>
                <a:gd name="connsiteY0" fmla="*/ 429504 h 429503"/>
                <a:gd name="connsiteX1" fmla="*/ 0 w 424802"/>
                <a:gd name="connsiteY1" fmla="*/ 115506 h 429503"/>
                <a:gd name="connsiteX2" fmla="*/ 62049 w 424802"/>
                <a:gd name="connsiteY2" fmla="*/ 0 h 429503"/>
                <a:gd name="connsiteX3" fmla="*/ 362753 w 424802"/>
                <a:gd name="connsiteY3" fmla="*/ 0 h 429503"/>
                <a:gd name="connsiteX4" fmla="*/ 424803 w 424802"/>
                <a:gd name="connsiteY4" fmla="*/ 115506 h 429503"/>
                <a:gd name="connsiteX5" fmla="*/ 55356 w 424802"/>
                <a:gd name="connsiteY5" fmla="*/ 112680 h 429503"/>
                <a:gd name="connsiteX6" fmla="*/ 212436 w 424802"/>
                <a:gd name="connsiteY6" fmla="*/ 344826 h 429503"/>
                <a:gd name="connsiteX7" fmla="*/ 369446 w 424802"/>
                <a:gd name="connsiteY7" fmla="*/ 112680 h 429503"/>
                <a:gd name="connsiteX8" fmla="*/ 334404 w 424802"/>
                <a:gd name="connsiteY8" fmla="*/ 47434 h 429503"/>
                <a:gd name="connsiteX9" fmla="*/ 90399 w 424802"/>
                <a:gd name="connsiteY9" fmla="*/ 47434 h 4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802" h="429503">
                  <a:moveTo>
                    <a:pt x="212436" y="429504"/>
                  </a:moveTo>
                  <a:lnTo>
                    <a:pt x="0" y="115506"/>
                  </a:lnTo>
                  <a:lnTo>
                    <a:pt x="62049" y="0"/>
                  </a:lnTo>
                  <a:lnTo>
                    <a:pt x="362753" y="0"/>
                  </a:lnTo>
                  <a:lnTo>
                    <a:pt x="424803" y="115506"/>
                  </a:lnTo>
                  <a:close/>
                  <a:moveTo>
                    <a:pt x="55356" y="112680"/>
                  </a:moveTo>
                  <a:lnTo>
                    <a:pt x="212436" y="344826"/>
                  </a:lnTo>
                  <a:lnTo>
                    <a:pt x="369446" y="112680"/>
                  </a:lnTo>
                  <a:lnTo>
                    <a:pt x="334404" y="47434"/>
                  </a:lnTo>
                  <a:lnTo>
                    <a:pt x="90399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1957164-1F0C-C4FA-0029-CE0170803CC5}"/>
                </a:ext>
              </a:extLst>
            </p:cNvPr>
            <p:cNvSpPr/>
            <p:nvPr/>
          </p:nvSpPr>
          <p:spPr>
            <a:xfrm>
              <a:off x="8198360" y="2423994"/>
              <a:ext cx="369445" cy="47434"/>
            </a:xfrm>
            <a:custGeom>
              <a:avLst/>
              <a:gdLst>
                <a:gd name="connsiteX0" fmla="*/ 0 w 369445"/>
                <a:gd name="connsiteY0" fmla="*/ 0 h 47434"/>
                <a:gd name="connsiteX1" fmla="*/ 369446 w 369445"/>
                <a:gd name="connsiteY1" fmla="*/ 0 h 47434"/>
                <a:gd name="connsiteX2" fmla="*/ 369446 w 369445"/>
                <a:gd name="connsiteY2" fmla="*/ 47434 h 47434"/>
                <a:gd name="connsiteX3" fmla="*/ 0 w 369445"/>
                <a:gd name="connsiteY3" fmla="*/ 47434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445" h="47434">
                  <a:moveTo>
                    <a:pt x="0" y="0"/>
                  </a:moveTo>
                  <a:lnTo>
                    <a:pt x="369446" y="0"/>
                  </a:lnTo>
                  <a:lnTo>
                    <a:pt x="369446" y="47434"/>
                  </a:lnTo>
                  <a:lnTo>
                    <a:pt x="0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2F930E3-ABF1-10DD-B131-F9F7E543BBD9}"/>
                </a:ext>
              </a:extLst>
            </p:cNvPr>
            <p:cNvSpPr/>
            <p:nvPr/>
          </p:nvSpPr>
          <p:spPr>
            <a:xfrm rot="20730569">
              <a:off x="8324127" y="2443224"/>
              <a:ext cx="47412" cy="282045"/>
            </a:xfrm>
            <a:custGeom>
              <a:avLst/>
              <a:gdLst>
                <a:gd name="connsiteX0" fmla="*/ 0 w 47412"/>
                <a:gd name="connsiteY0" fmla="*/ 0 h 282045"/>
                <a:gd name="connsiteX1" fmla="*/ 47413 w 47412"/>
                <a:gd name="connsiteY1" fmla="*/ 0 h 282045"/>
                <a:gd name="connsiteX2" fmla="*/ 47413 w 47412"/>
                <a:gd name="connsiteY2" fmla="*/ 282046 h 282045"/>
                <a:gd name="connsiteX3" fmla="*/ 0 w 47412"/>
                <a:gd name="connsiteY3" fmla="*/ 282046 h 28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12" h="282045">
                  <a:moveTo>
                    <a:pt x="0" y="0"/>
                  </a:moveTo>
                  <a:lnTo>
                    <a:pt x="47413" y="0"/>
                  </a:lnTo>
                  <a:lnTo>
                    <a:pt x="47413" y="282046"/>
                  </a:lnTo>
                  <a:lnTo>
                    <a:pt x="0" y="282046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77EAE76-3574-C430-2756-D650999761E5}"/>
                </a:ext>
              </a:extLst>
            </p:cNvPr>
            <p:cNvSpPr/>
            <p:nvPr/>
          </p:nvSpPr>
          <p:spPr>
            <a:xfrm rot="17069056">
              <a:off x="8277336" y="2560539"/>
              <a:ext cx="282045" cy="47412"/>
            </a:xfrm>
            <a:custGeom>
              <a:avLst/>
              <a:gdLst>
                <a:gd name="connsiteX0" fmla="*/ 0 w 282045"/>
                <a:gd name="connsiteY0" fmla="*/ 0 h 47412"/>
                <a:gd name="connsiteX1" fmla="*/ 282045 w 282045"/>
                <a:gd name="connsiteY1" fmla="*/ 0 h 47412"/>
                <a:gd name="connsiteX2" fmla="*/ 282045 w 282045"/>
                <a:gd name="connsiteY2" fmla="*/ 47413 h 47412"/>
                <a:gd name="connsiteX3" fmla="*/ 0 w 282045"/>
                <a:gd name="connsiteY3" fmla="*/ 47413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45" h="47412">
                  <a:moveTo>
                    <a:pt x="0" y="0"/>
                  </a:moveTo>
                  <a:lnTo>
                    <a:pt x="282045" y="0"/>
                  </a:lnTo>
                  <a:lnTo>
                    <a:pt x="282045" y="47413"/>
                  </a:lnTo>
                  <a:lnTo>
                    <a:pt x="0" y="47413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516DDAC-3927-C704-3DE2-5AB0A0CAF4D8}"/>
                </a:ext>
              </a:extLst>
            </p:cNvPr>
            <p:cNvSpPr/>
            <p:nvPr/>
          </p:nvSpPr>
          <p:spPr>
            <a:xfrm rot="18478685">
              <a:off x="8290481" y="2378799"/>
              <a:ext cx="114655" cy="47424"/>
            </a:xfrm>
            <a:custGeom>
              <a:avLst/>
              <a:gdLst>
                <a:gd name="connsiteX0" fmla="*/ 0 w 114655"/>
                <a:gd name="connsiteY0" fmla="*/ 0 h 47424"/>
                <a:gd name="connsiteX1" fmla="*/ 114656 w 114655"/>
                <a:gd name="connsiteY1" fmla="*/ 0 h 47424"/>
                <a:gd name="connsiteX2" fmla="*/ 114656 w 114655"/>
                <a:gd name="connsiteY2" fmla="*/ 47425 h 47424"/>
                <a:gd name="connsiteX3" fmla="*/ 0 w 114655"/>
                <a:gd name="connsiteY3" fmla="*/ 47425 h 4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55" h="47424">
                  <a:moveTo>
                    <a:pt x="0" y="0"/>
                  </a:moveTo>
                  <a:lnTo>
                    <a:pt x="114656" y="0"/>
                  </a:lnTo>
                  <a:lnTo>
                    <a:pt x="114656" y="47425"/>
                  </a:lnTo>
                  <a:lnTo>
                    <a:pt x="0" y="47425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B4AA782-849E-3298-2918-2654F19BE8A5}"/>
                </a:ext>
              </a:extLst>
            </p:cNvPr>
            <p:cNvSpPr/>
            <p:nvPr/>
          </p:nvSpPr>
          <p:spPr>
            <a:xfrm rot="19321839">
              <a:off x="8394657" y="2345178"/>
              <a:ext cx="47424" cy="114669"/>
            </a:xfrm>
            <a:custGeom>
              <a:avLst/>
              <a:gdLst>
                <a:gd name="connsiteX0" fmla="*/ 0 w 47424"/>
                <a:gd name="connsiteY0" fmla="*/ 0 h 114669"/>
                <a:gd name="connsiteX1" fmla="*/ 47425 w 47424"/>
                <a:gd name="connsiteY1" fmla="*/ 0 h 114669"/>
                <a:gd name="connsiteX2" fmla="*/ 47425 w 47424"/>
                <a:gd name="connsiteY2" fmla="*/ 114670 h 114669"/>
                <a:gd name="connsiteX3" fmla="*/ 0 w 47424"/>
                <a:gd name="connsiteY3" fmla="*/ 114670 h 1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4" h="114669">
                  <a:moveTo>
                    <a:pt x="0" y="0"/>
                  </a:moveTo>
                  <a:lnTo>
                    <a:pt x="47425" y="0"/>
                  </a:lnTo>
                  <a:lnTo>
                    <a:pt x="47425" y="114670"/>
                  </a:lnTo>
                  <a:lnTo>
                    <a:pt x="0" y="114670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41458937-92B4-3325-E436-D7CE0172B9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2203117"/>
              </p:ext>
            </p:extLst>
          </p:nvPr>
        </p:nvGraphicFramePr>
        <p:xfrm>
          <a:off x="6939873" y="1837504"/>
          <a:ext cx="4756453" cy="1825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A6D1A42A-E903-72D8-F8DB-7209A8D3620C}"/>
              </a:ext>
            </a:extLst>
          </p:cNvPr>
          <p:cNvSpPr/>
          <p:nvPr/>
        </p:nvSpPr>
        <p:spPr>
          <a:xfrm>
            <a:off x="6909717" y="1658996"/>
            <a:ext cx="4903920" cy="1937731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8553CB-C71F-924D-22F0-121C4F15A932}"/>
              </a:ext>
            </a:extLst>
          </p:cNvPr>
          <p:cNvSpPr/>
          <p:nvPr/>
        </p:nvSpPr>
        <p:spPr>
          <a:xfrm>
            <a:off x="6939873" y="3700526"/>
            <a:ext cx="4903920" cy="1937731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519F41EA-E491-6DF8-D8BE-27A65AA749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814395"/>
              </p:ext>
            </p:extLst>
          </p:nvPr>
        </p:nvGraphicFramePr>
        <p:xfrm>
          <a:off x="6986010" y="3800954"/>
          <a:ext cx="4716908" cy="1825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C10082E-6B7B-9246-D7C7-69BB245ED679}"/>
              </a:ext>
            </a:extLst>
          </p:cNvPr>
          <p:cNvSpPr/>
          <p:nvPr/>
        </p:nvSpPr>
        <p:spPr>
          <a:xfrm>
            <a:off x="7335929" y="3148518"/>
            <a:ext cx="3895627" cy="150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IN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A2947-0666-A6AB-19D1-7196AC8CBA3A}"/>
              </a:ext>
            </a:extLst>
          </p:cNvPr>
          <p:cNvSpPr/>
          <p:nvPr/>
        </p:nvSpPr>
        <p:spPr>
          <a:xfrm>
            <a:off x="7370285" y="5103465"/>
            <a:ext cx="3895627" cy="150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IN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822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C082DDC-280B-7D91-FB94-7B6B0F4803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2070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082DDC-280B-7D91-FB94-7B6B0F4803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A8220383-A95A-5302-6E51-FAFB5DECC1C1}"/>
              </a:ext>
            </a:extLst>
          </p:cNvPr>
          <p:cNvSpPr/>
          <p:nvPr/>
        </p:nvSpPr>
        <p:spPr>
          <a:xfrm>
            <a:off x="323620" y="1631905"/>
            <a:ext cx="5367173" cy="2534591"/>
          </a:xfrm>
          <a:prstGeom prst="rect">
            <a:avLst/>
          </a:prstGeom>
          <a:solidFill>
            <a:srgbClr val="F5F5F5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7891F-7B8B-ABA3-A352-E052C0CA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1000"/>
            <a:ext cx="10236652" cy="830997"/>
          </a:xfrm>
        </p:spPr>
        <p:txBody>
          <a:bodyPr vert="horz"/>
          <a:lstStyle/>
          <a:p>
            <a:r>
              <a:rPr lang="en-US" dirty="0"/>
              <a:t>Incorporating warehouse costs supports the feasibility of moving out of California to adjacent state Nevada, hinting at estimated savings of $1 million in real estate alone</a:t>
            </a:r>
            <a:br>
              <a:rPr lang="en-US" dirty="0"/>
            </a:b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6DDF3B-7E80-833D-B04A-182832488CD4}"/>
              </a:ext>
            </a:extLst>
          </p:cNvPr>
          <p:cNvSpPr/>
          <p:nvPr/>
        </p:nvSpPr>
        <p:spPr>
          <a:xfrm>
            <a:off x="770058" y="1850284"/>
            <a:ext cx="1307636" cy="79777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Without travel from ports</a:t>
            </a:r>
          </a:p>
        </p:txBody>
      </p:sp>
      <p:sp>
        <p:nvSpPr>
          <p:cNvPr id="22" name="Google Shape;875;p34">
            <a:extLst>
              <a:ext uri="{FF2B5EF4-FFF2-40B4-BE49-F238E27FC236}">
                <a16:creationId xmlns:a16="http://schemas.microsoft.com/office/drawing/2014/main" id="{B435437A-495C-3D26-47D6-D91E4A089BEB}"/>
              </a:ext>
            </a:extLst>
          </p:cNvPr>
          <p:cNvSpPr/>
          <p:nvPr/>
        </p:nvSpPr>
        <p:spPr>
          <a:xfrm>
            <a:off x="2383160" y="1844454"/>
            <a:ext cx="2147661" cy="3482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23" name="Google Shape;875;p34">
            <a:extLst>
              <a:ext uri="{FF2B5EF4-FFF2-40B4-BE49-F238E27FC236}">
                <a16:creationId xmlns:a16="http://schemas.microsoft.com/office/drawing/2014/main" id="{2F9CF88D-8F63-68A1-C4FC-95AB9F1FA94A}"/>
              </a:ext>
            </a:extLst>
          </p:cNvPr>
          <p:cNvSpPr/>
          <p:nvPr/>
        </p:nvSpPr>
        <p:spPr>
          <a:xfrm>
            <a:off x="2383160" y="2276000"/>
            <a:ext cx="1200000" cy="355200"/>
          </a:xfrm>
          <a:prstGeom prst="rect">
            <a:avLst/>
          </a:prstGeom>
          <a:solidFill>
            <a:srgbClr val="595959">
              <a:lumMod val="40000"/>
              <a:lumOff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24" name="Google Shape;875;p34">
            <a:extLst>
              <a:ext uri="{FF2B5EF4-FFF2-40B4-BE49-F238E27FC236}">
                <a16:creationId xmlns:a16="http://schemas.microsoft.com/office/drawing/2014/main" id="{E4E46F77-E275-77A0-9D04-98793B18E8A6}"/>
              </a:ext>
            </a:extLst>
          </p:cNvPr>
          <p:cNvSpPr/>
          <p:nvPr/>
        </p:nvSpPr>
        <p:spPr>
          <a:xfrm>
            <a:off x="2383160" y="2891804"/>
            <a:ext cx="2160000" cy="3482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25" name="Google Shape;875;p34">
            <a:extLst>
              <a:ext uri="{FF2B5EF4-FFF2-40B4-BE49-F238E27FC236}">
                <a16:creationId xmlns:a16="http://schemas.microsoft.com/office/drawing/2014/main" id="{3BEF316C-382F-DFE1-071C-F03796A6184B}"/>
              </a:ext>
            </a:extLst>
          </p:cNvPr>
          <p:cNvSpPr/>
          <p:nvPr/>
        </p:nvSpPr>
        <p:spPr>
          <a:xfrm>
            <a:off x="2383160" y="3340644"/>
            <a:ext cx="1920000" cy="348273"/>
          </a:xfrm>
          <a:prstGeom prst="rect">
            <a:avLst/>
          </a:prstGeom>
          <a:solidFill>
            <a:srgbClr val="595959">
              <a:lumMod val="40000"/>
              <a:lumOff val="6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3003CB-8210-A6F8-AB9A-8665A45D65B0}"/>
              </a:ext>
            </a:extLst>
          </p:cNvPr>
          <p:cNvSpPr txBox="1"/>
          <p:nvPr/>
        </p:nvSpPr>
        <p:spPr>
          <a:xfrm>
            <a:off x="3562925" y="2310088"/>
            <a:ext cx="82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</a:rPr>
              <a:t>1.82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223E19-F212-7681-5875-FA9164A638E6}"/>
              </a:ext>
            </a:extLst>
          </p:cNvPr>
          <p:cNvSpPr txBox="1"/>
          <p:nvPr/>
        </p:nvSpPr>
        <p:spPr>
          <a:xfrm>
            <a:off x="4501545" y="1840993"/>
            <a:ext cx="82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</a:rPr>
              <a:t>3.11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85CAF9-5A9C-CBC6-36D7-E3869BEE1D74}"/>
              </a:ext>
            </a:extLst>
          </p:cNvPr>
          <p:cNvSpPr txBox="1"/>
          <p:nvPr/>
        </p:nvSpPr>
        <p:spPr>
          <a:xfrm>
            <a:off x="4564427" y="2894751"/>
            <a:ext cx="82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</a:rPr>
              <a:t>3.35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ECFF2E-344E-6FBF-2239-797E2E40B37F}"/>
              </a:ext>
            </a:extLst>
          </p:cNvPr>
          <p:cNvSpPr txBox="1"/>
          <p:nvPr/>
        </p:nvSpPr>
        <p:spPr>
          <a:xfrm>
            <a:off x="4303160" y="3346570"/>
            <a:ext cx="82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00" kern="0">
                <a:solidFill>
                  <a:srgbClr val="000000"/>
                </a:solidFill>
                <a:cs typeface="Arial"/>
                <a:sym typeface="Arial"/>
              </a:rPr>
              <a:t>3.15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4440163-18DC-0D9E-0414-10A338D69F58}"/>
              </a:ext>
            </a:extLst>
          </p:cNvPr>
          <p:cNvSpPr/>
          <p:nvPr/>
        </p:nvSpPr>
        <p:spPr>
          <a:xfrm>
            <a:off x="770058" y="2909765"/>
            <a:ext cx="1307636" cy="797776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With travel from ports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22280F-6CEC-996F-6350-FE0468C92933}"/>
              </a:ext>
            </a:extLst>
          </p:cNvPr>
          <p:cNvSpPr txBox="1"/>
          <p:nvPr/>
        </p:nvSpPr>
        <p:spPr>
          <a:xfrm>
            <a:off x="1117702" y="3796545"/>
            <a:ext cx="19199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333" kern="0">
                <a:solidFill>
                  <a:srgbClr val="000000"/>
                </a:solidFill>
                <a:cs typeface="Arial"/>
                <a:sym typeface="Arial"/>
              </a:rPr>
              <a:t>Business Solution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A279C2-ABE8-2A60-3FB8-BEFDDFDA6E1C}"/>
              </a:ext>
            </a:extLst>
          </p:cNvPr>
          <p:cNvSpPr/>
          <p:nvPr/>
        </p:nvSpPr>
        <p:spPr>
          <a:xfrm>
            <a:off x="2862016" y="3852790"/>
            <a:ext cx="171121" cy="184972"/>
          </a:xfrm>
          <a:prstGeom prst="rect">
            <a:avLst/>
          </a:prstGeom>
          <a:solidFill>
            <a:srgbClr val="595959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1B3663-1125-65DB-AFC3-512F8611E76D}"/>
              </a:ext>
            </a:extLst>
          </p:cNvPr>
          <p:cNvSpPr txBox="1"/>
          <p:nvPr/>
        </p:nvSpPr>
        <p:spPr>
          <a:xfrm>
            <a:off x="3093466" y="3820535"/>
            <a:ext cx="191998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333" kern="0">
                <a:solidFill>
                  <a:srgbClr val="000000"/>
                </a:solidFill>
                <a:cs typeface="Arial"/>
                <a:sym typeface="Arial"/>
              </a:rPr>
              <a:t>Optimal Solution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B78D1B-2B68-E292-AA0B-7022261E21B5}"/>
              </a:ext>
            </a:extLst>
          </p:cNvPr>
          <p:cNvSpPr/>
          <p:nvPr/>
        </p:nvSpPr>
        <p:spPr>
          <a:xfrm>
            <a:off x="317348" y="4201626"/>
            <a:ext cx="5367173" cy="2534591"/>
          </a:xfrm>
          <a:prstGeom prst="rect">
            <a:avLst/>
          </a:prstGeom>
          <a:solidFill>
            <a:srgbClr val="F5F5F5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06AFE002-C42F-5391-54CB-DF4A394CB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0659286"/>
              </p:ext>
            </p:extLst>
          </p:nvPr>
        </p:nvGraphicFramePr>
        <p:xfrm>
          <a:off x="555166" y="4201627"/>
          <a:ext cx="4527991" cy="263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822BC090-4057-F0D8-DBFD-35F939944962}"/>
              </a:ext>
            </a:extLst>
          </p:cNvPr>
          <p:cNvSpPr/>
          <p:nvPr/>
        </p:nvSpPr>
        <p:spPr>
          <a:xfrm>
            <a:off x="5826972" y="3065953"/>
            <a:ext cx="2476159" cy="75255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Distance from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port of LA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to feasible LC location has considered.</a:t>
            </a:r>
            <a:endParaRPr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59EF975-6C5E-8ABE-BEF3-5C4E3756DC4C}"/>
              </a:ext>
            </a:extLst>
          </p:cNvPr>
          <p:cNvSpPr/>
          <p:nvPr/>
        </p:nvSpPr>
        <p:spPr>
          <a:xfrm>
            <a:off x="8481084" y="1631905"/>
            <a:ext cx="3542147" cy="2229484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34CE6A-CF5E-496F-ADF4-A44D5E56B73E}"/>
              </a:ext>
            </a:extLst>
          </p:cNvPr>
          <p:cNvSpPr/>
          <p:nvPr/>
        </p:nvSpPr>
        <p:spPr>
          <a:xfrm>
            <a:off x="5825552" y="1604349"/>
            <a:ext cx="2477579" cy="123972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Rental Index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of 3 cities checked at the vicinity of California to set up alternate Logistic center.</a:t>
            </a:r>
          </a:p>
        </p:txBody>
      </p:sp>
      <p:sp>
        <p:nvSpPr>
          <p:cNvPr id="50" name="Google Shape;197;p18">
            <a:extLst>
              <a:ext uri="{FF2B5EF4-FFF2-40B4-BE49-F238E27FC236}">
                <a16:creationId xmlns:a16="http://schemas.microsoft.com/office/drawing/2014/main" id="{9501BF29-A9EB-C2EA-4642-D7DDB26B62A5}"/>
              </a:ext>
            </a:extLst>
          </p:cNvPr>
          <p:cNvSpPr/>
          <p:nvPr/>
        </p:nvSpPr>
        <p:spPr>
          <a:xfrm>
            <a:off x="8772338" y="2650914"/>
            <a:ext cx="752491" cy="10670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Fira Sans Extra Condensed"/>
                <a:cs typeface="Fira Sans Extra Condensed"/>
                <a:sym typeface="Fira Sans Extra Condensed"/>
              </a:rPr>
              <a:t>74.0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" name="Google Shape;198;p18">
            <a:extLst>
              <a:ext uri="{FF2B5EF4-FFF2-40B4-BE49-F238E27FC236}">
                <a16:creationId xmlns:a16="http://schemas.microsoft.com/office/drawing/2014/main" id="{AE1F26D5-8657-6F40-8D6D-121F76F99E01}"/>
              </a:ext>
            </a:extLst>
          </p:cNvPr>
          <p:cNvSpPr txBox="1"/>
          <p:nvPr/>
        </p:nvSpPr>
        <p:spPr>
          <a:xfrm>
            <a:off x="8681288" y="2420776"/>
            <a:ext cx="957371" cy="164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ea typeface="Roboto"/>
                <a:cs typeface="Roboto"/>
                <a:sym typeface="Roboto"/>
              </a:rPr>
              <a:t>Nevada</a:t>
            </a:r>
            <a:endParaRPr sz="1600" b="1" kern="0"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209;p18">
            <a:extLst>
              <a:ext uri="{FF2B5EF4-FFF2-40B4-BE49-F238E27FC236}">
                <a16:creationId xmlns:a16="http://schemas.microsoft.com/office/drawing/2014/main" id="{80991B20-758A-501F-4504-F52BEAD9430D}"/>
              </a:ext>
            </a:extLst>
          </p:cNvPr>
          <p:cNvSpPr/>
          <p:nvPr/>
        </p:nvSpPr>
        <p:spPr>
          <a:xfrm>
            <a:off x="9812088" y="2442091"/>
            <a:ext cx="752491" cy="1280351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595959">
              <a:lumMod val="40000"/>
              <a:lumOff val="6000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Fira Sans Extra Condensed"/>
                <a:cs typeface="Fira Sans Extra Condensed"/>
                <a:sym typeface="Fira Sans Extra Condensed"/>
              </a:rPr>
              <a:t>85.2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3" name="Google Shape;210;p18">
            <a:extLst>
              <a:ext uri="{FF2B5EF4-FFF2-40B4-BE49-F238E27FC236}">
                <a16:creationId xmlns:a16="http://schemas.microsoft.com/office/drawing/2014/main" id="{87EC78AD-F062-34F7-EC0D-973C7D734BD1}"/>
              </a:ext>
            </a:extLst>
          </p:cNvPr>
          <p:cNvSpPr txBox="1"/>
          <p:nvPr/>
        </p:nvSpPr>
        <p:spPr>
          <a:xfrm>
            <a:off x="9389604" y="2097889"/>
            <a:ext cx="1619680" cy="2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ea typeface="Roboto"/>
                <a:cs typeface="Roboto"/>
                <a:sym typeface="Roboto"/>
              </a:rPr>
              <a:t>Washington</a:t>
            </a:r>
            <a:endParaRPr sz="1600" b="1" kern="0"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216;p18">
            <a:extLst>
              <a:ext uri="{FF2B5EF4-FFF2-40B4-BE49-F238E27FC236}">
                <a16:creationId xmlns:a16="http://schemas.microsoft.com/office/drawing/2014/main" id="{51641855-A9CF-3D8B-5458-BE5129A22E66}"/>
              </a:ext>
            </a:extLst>
          </p:cNvPr>
          <p:cNvSpPr/>
          <p:nvPr/>
        </p:nvSpPr>
        <p:spPr>
          <a:xfrm>
            <a:off x="10851844" y="2224213"/>
            <a:ext cx="752491" cy="1493701"/>
          </a:xfrm>
          <a:prstGeom prst="snip2SameRect">
            <a:avLst>
              <a:gd name="adj1" fmla="val 50000"/>
              <a:gd name="adj2" fmla="val 0"/>
            </a:avLst>
          </a:prstGeom>
          <a:solidFill>
            <a:srgbClr val="595959">
              <a:lumMod val="40000"/>
              <a:lumOff val="6000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Fira Sans Extra Condensed"/>
                <a:cs typeface="Fira Sans Extra Condensed"/>
                <a:sym typeface="Fira Sans Extra Condensed"/>
              </a:rPr>
              <a:t>99.4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" name="Google Shape;217;p18">
            <a:extLst>
              <a:ext uri="{FF2B5EF4-FFF2-40B4-BE49-F238E27FC236}">
                <a16:creationId xmlns:a16="http://schemas.microsoft.com/office/drawing/2014/main" id="{8833ADB8-2E4B-2710-C63B-B37EEEFAEDAA}"/>
              </a:ext>
            </a:extLst>
          </p:cNvPr>
          <p:cNvSpPr txBox="1"/>
          <p:nvPr/>
        </p:nvSpPr>
        <p:spPr>
          <a:xfrm>
            <a:off x="10617653" y="1856182"/>
            <a:ext cx="1418261" cy="3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ea typeface="Roboto"/>
                <a:cs typeface="Roboto"/>
                <a:sym typeface="Roboto"/>
              </a:rPr>
              <a:t>California</a:t>
            </a:r>
            <a:endParaRPr sz="1600" b="1" kern="0">
              <a:ea typeface="Roboto"/>
              <a:cs typeface="Roboto"/>
              <a:sym typeface="Roboto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22E6665-DD58-DB9F-B695-D72481688065}"/>
              </a:ext>
            </a:extLst>
          </p:cNvPr>
          <p:cNvSpPr/>
          <p:nvPr/>
        </p:nvSpPr>
        <p:spPr>
          <a:xfrm>
            <a:off x="961227" y="3861389"/>
            <a:ext cx="171121" cy="18497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F77AC2-79FF-C325-7904-D171812846DF}"/>
              </a:ext>
            </a:extLst>
          </p:cNvPr>
          <p:cNvSpPr txBox="1"/>
          <p:nvPr/>
        </p:nvSpPr>
        <p:spPr>
          <a:xfrm>
            <a:off x="6570748" y="4656143"/>
            <a:ext cx="5408927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03200" indent="-2032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IN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IN" sz="1400" dirty="0">
                <a:effectLst/>
                <a:latin typeface="Helvetica Neue" panose="02000503000000020004" pitchFamily="2" charset="0"/>
              </a:rPr>
              <a:t>E</a:t>
            </a:r>
            <a:r>
              <a:rPr lang="en-IN" sz="1400" dirty="0">
                <a:effectLst/>
              </a:rPr>
              <a:t>valuating port proximity revealed that optimal solution requires significantly higher capital investment, prompting a strategic preference for updating location allocations within the existing demand framework</a:t>
            </a:r>
            <a:r>
              <a:rPr lang="en-IN" sz="1600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203200" indent="-2032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IN" sz="1600" kern="0" dirty="0">
                <a:solidFill>
                  <a:srgbClr val="000000"/>
                </a:solidFill>
                <a:latin typeface="Helvetica Neue"/>
                <a:cs typeface="Arial"/>
                <a:sym typeface="Arial"/>
              </a:rPr>
              <a:t> </a:t>
            </a:r>
            <a:r>
              <a:rPr lang="en-IN" sz="1400" dirty="0">
                <a:effectLst/>
                <a:latin typeface="Helvetica Neue" panose="02000503000000020004" pitchFamily="2" charset="0"/>
              </a:rPr>
              <a:t>Las Vegas and Reno emerge as viable new Logistic Centre locations, offering a balanced approach without extensive distribution network alterations</a:t>
            </a:r>
          </a:p>
          <a:p>
            <a:pPr marL="203200" indent="-2032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IN" sz="1400" dirty="0">
                <a:effectLst/>
                <a:latin typeface="Helvetica Neue" panose="02000503000000020004" pitchFamily="2" charset="0"/>
              </a:rPr>
              <a:t>Data-driven analysis identifies Las Vegas as the superior choice</a:t>
            </a:r>
            <a:endParaRPr lang="en-US" sz="1400" kern="0" dirty="0">
              <a:solidFill>
                <a:srgbClr val="000000"/>
              </a:solidFill>
              <a:latin typeface="Helvetica Neue"/>
              <a:cs typeface="Arial"/>
              <a:sym typeface="Arial"/>
            </a:endParaRPr>
          </a:p>
        </p:txBody>
      </p:sp>
      <p:sp>
        <p:nvSpPr>
          <p:cNvPr id="59" name="Rectangle 2">
            <a:extLst>
              <a:ext uri="{FF2B5EF4-FFF2-40B4-BE49-F238E27FC236}">
                <a16:creationId xmlns:a16="http://schemas.microsoft.com/office/drawing/2014/main" id="{78966A82-60F3-30DF-FECF-B1A06DD34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4666" y="4265018"/>
            <a:ext cx="22785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Key Insights:</a:t>
            </a:r>
            <a:endParaRPr lang="en-US" altLang="en-US" sz="1600" kern="0">
              <a:solidFill>
                <a:schemeClr val="tx2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3AD1F2E-CACF-DAA4-78EF-EE652AD01E08}"/>
              </a:ext>
            </a:extLst>
          </p:cNvPr>
          <p:cNvGrpSpPr>
            <a:grpSpLocks noChangeAspect="1"/>
          </p:cNvGrpSpPr>
          <p:nvPr/>
        </p:nvGrpSpPr>
        <p:grpSpPr>
          <a:xfrm>
            <a:off x="5858592" y="4649739"/>
            <a:ext cx="533102" cy="498602"/>
            <a:chOff x="8004522" y="2333618"/>
            <a:chExt cx="758000" cy="708945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5AF9ED-0B63-81DC-1D58-B26A6CF9CA75}"/>
                </a:ext>
              </a:extLst>
            </p:cNvPr>
            <p:cNvSpPr/>
            <p:nvPr/>
          </p:nvSpPr>
          <p:spPr>
            <a:xfrm>
              <a:off x="8383213" y="2547791"/>
              <a:ext cx="379309" cy="494772"/>
            </a:xfrm>
            <a:custGeom>
              <a:avLst/>
              <a:gdLst>
                <a:gd name="connsiteX0" fmla="*/ 297576 w 379309"/>
                <a:gd name="connsiteY0" fmla="*/ 0 h 494772"/>
                <a:gd name="connsiteX1" fmla="*/ 234253 w 379309"/>
                <a:gd name="connsiteY1" fmla="*/ 161643 h 494772"/>
                <a:gd name="connsiteX2" fmla="*/ 196106 w 379309"/>
                <a:gd name="connsiteY2" fmla="*/ 130884 h 494772"/>
                <a:gd name="connsiteX3" fmla="*/ 148022 w 379309"/>
                <a:gd name="connsiteY3" fmla="*/ 206530 h 494772"/>
                <a:gd name="connsiteX4" fmla="*/ 66079 w 379309"/>
                <a:gd name="connsiteY4" fmla="*/ 256651 h 494772"/>
                <a:gd name="connsiteX5" fmla="*/ 53293 w 379309"/>
                <a:gd name="connsiteY5" fmla="*/ 324421 h 494772"/>
                <a:gd name="connsiteX6" fmla="*/ 0 w 379309"/>
                <a:gd name="connsiteY6" fmla="*/ 390526 h 494772"/>
                <a:gd name="connsiteX7" fmla="*/ 129285 w 379309"/>
                <a:gd name="connsiteY7" fmla="*/ 494773 h 494772"/>
                <a:gd name="connsiteX8" fmla="*/ 183159 w 379309"/>
                <a:gd name="connsiteY8" fmla="*/ 427954 h 494772"/>
                <a:gd name="connsiteX9" fmla="*/ 322450 w 379309"/>
                <a:gd name="connsiteY9" fmla="*/ 350619 h 494772"/>
                <a:gd name="connsiteX10" fmla="*/ 375027 w 379309"/>
                <a:gd name="connsiteY10" fmla="*/ 88570 h 494772"/>
                <a:gd name="connsiteX11" fmla="*/ 379310 w 379309"/>
                <a:gd name="connsiteY11" fmla="*/ 65941 h 494772"/>
                <a:gd name="connsiteX12" fmla="*/ 185080 w 379309"/>
                <a:gd name="connsiteY12" fmla="*/ 274833 h 494772"/>
                <a:gd name="connsiteX13" fmla="*/ 220426 w 379309"/>
                <a:gd name="connsiteY13" fmla="*/ 303299 h 494772"/>
                <a:gd name="connsiteX14" fmla="*/ 253801 w 379309"/>
                <a:gd name="connsiteY14" fmla="*/ 241691 h 494772"/>
                <a:gd name="connsiteX15" fmla="*/ 256858 w 379309"/>
                <a:gd name="connsiteY15" fmla="*/ 235761 h 494772"/>
                <a:gd name="connsiteX16" fmla="*/ 256279 w 379309"/>
                <a:gd name="connsiteY16" fmla="*/ 235180 h 494772"/>
                <a:gd name="connsiteX17" fmla="*/ 318096 w 379309"/>
                <a:gd name="connsiteY17" fmla="*/ 77406 h 494772"/>
                <a:gd name="connsiteX18" fmla="*/ 327476 w 379309"/>
                <a:gd name="connsiteY18" fmla="*/ 84979 h 494772"/>
                <a:gd name="connsiteX19" fmla="*/ 280229 w 379309"/>
                <a:gd name="connsiteY19" fmla="*/ 319604 h 494772"/>
                <a:gd name="connsiteX20" fmla="*/ 153790 w 379309"/>
                <a:gd name="connsiteY20" fmla="*/ 389969 h 494772"/>
                <a:gd name="connsiteX21" fmla="*/ 122127 w 379309"/>
                <a:gd name="connsiteY21" fmla="*/ 428184 h 494772"/>
                <a:gd name="connsiteX22" fmla="*/ 66562 w 379309"/>
                <a:gd name="connsiteY22" fmla="*/ 383368 h 494772"/>
                <a:gd name="connsiteX23" fmla="*/ 96209 w 379309"/>
                <a:gd name="connsiteY23" fmla="*/ 346635 h 494772"/>
                <a:gd name="connsiteX24" fmla="*/ 108718 w 379309"/>
                <a:gd name="connsiteY24" fmla="*/ 286089 h 494772"/>
                <a:gd name="connsiteX25" fmla="*/ 180308 w 379309"/>
                <a:gd name="connsiteY25" fmla="*/ 242293 h 494772"/>
                <a:gd name="connsiteX26" fmla="*/ 207640 w 379309"/>
                <a:gd name="connsiteY26" fmla="*/ 201018 h 494772"/>
                <a:gd name="connsiteX27" fmla="*/ 217900 w 379309"/>
                <a:gd name="connsiteY27" fmla="*/ 209264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09" h="494772">
                  <a:moveTo>
                    <a:pt x="297576" y="0"/>
                  </a:moveTo>
                  <a:lnTo>
                    <a:pt x="234253" y="161643"/>
                  </a:lnTo>
                  <a:lnTo>
                    <a:pt x="196106" y="130884"/>
                  </a:lnTo>
                  <a:lnTo>
                    <a:pt x="148022" y="206530"/>
                  </a:lnTo>
                  <a:lnTo>
                    <a:pt x="66079" y="256651"/>
                  </a:lnTo>
                  <a:lnTo>
                    <a:pt x="53293" y="324421"/>
                  </a:lnTo>
                  <a:lnTo>
                    <a:pt x="0" y="390526"/>
                  </a:lnTo>
                  <a:lnTo>
                    <a:pt x="129285" y="494773"/>
                  </a:lnTo>
                  <a:lnTo>
                    <a:pt x="183159" y="427954"/>
                  </a:lnTo>
                  <a:lnTo>
                    <a:pt x="322450" y="350619"/>
                  </a:lnTo>
                  <a:lnTo>
                    <a:pt x="375027" y="88570"/>
                  </a:lnTo>
                  <a:lnTo>
                    <a:pt x="379310" y="65941"/>
                  </a:lnTo>
                  <a:close/>
                  <a:moveTo>
                    <a:pt x="185080" y="274833"/>
                  </a:moveTo>
                  <a:lnTo>
                    <a:pt x="220426" y="303299"/>
                  </a:lnTo>
                  <a:lnTo>
                    <a:pt x="253801" y="241691"/>
                  </a:lnTo>
                  <a:lnTo>
                    <a:pt x="256858" y="235761"/>
                  </a:lnTo>
                  <a:lnTo>
                    <a:pt x="256279" y="235180"/>
                  </a:lnTo>
                  <a:lnTo>
                    <a:pt x="318096" y="77406"/>
                  </a:lnTo>
                  <a:lnTo>
                    <a:pt x="327476" y="84979"/>
                  </a:lnTo>
                  <a:lnTo>
                    <a:pt x="280229" y="319604"/>
                  </a:lnTo>
                  <a:lnTo>
                    <a:pt x="153790" y="389969"/>
                  </a:lnTo>
                  <a:lnTo>
                    <a:pt x="122127" y="428184"/>
                  </a:lnTo>
                  <a:lnTo>
                    <a:pt x="66562" y="383368"/>
                  </a:lnTo>
                  <a:lnTo>
                    <a:pt x="96209" y="346635"/>
                  </a:lnTo>
                  <a:lnTo>
                    <a:pt x="108718" y="286089"/>
                  </a:lnTo>
                  <a:lnTo>
                    <a:pt x="180308" y="242293"/>
                  </a:lnTo>
                  <a:lnTo>
                    <a:pt x="207640" y="201018"/>
                  </a:lnTo>
                  <a:lnTo>
                    <a:pt x="217900" y="20926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427F0F9-B17F-F3D3-FC7D-90B69CB72214}"/>
                </a:ext>
              </a:extLst>
            </p:cNvPr>
            <p:cNvSpPr/>
            <p:nvPr/>
          </p:nvSpPr>
          <p:spPr>
            <a:xfrm>
              <a:off x="8004522" y="2547791"/>
              <a:ext cx="379314" cy="494772"/>
            </a:xfrm>
            <a:custGeom>
              <a:avLst/>
              <a:gdLst>
                <a:gd name="connsiteX0" fmla="*/ 326020 w 379314"/>
                <a:gd name="connsiteY0" fmla="*/ 324421 h 494772"/>
                <a:gd name="connsiteX1" fmla="*/ 313189 w 379314"/>
                <a:gd name="connsiteY1" fmla="*/ 256651 h 494772"/>
                <a:gd name="connsiteX2" fmla="*/ 231291 w 379314"/>
                <a:gd name="connsiteY2" fmla="*/ 206530 h 494772"/>
                <a:gd name="connsiteX3" fmla="*/ 183161 w 379314"/>
                <a:gd name="connsiteY3" fmla="*/ 130886 h 494772"/>
                <a:gd name="connsiteX4" fmla="*/ 145060 w 379314"/>
                <a:gd name="connsiteY4" fmla="*/ 161645 h 494772"/>
                <a:gd name="connsiteX5" fmla="*/ 81760 w 379314"/>
                <a:gd name="connsiteY5" fmla="*/ 0 h 494772"/>
                <a:gd name="connsiteX6" fmla="*/ 0 w 379314"/>
                <a:gd name="connsiteY6" fmla="*/ 65941 h 494772"/>
                <a:gd name="connsiteX7" fmla="*/ 56074 w 379314"/>
                <a:gd name="connsiteY7" fmla="*/ 346587 h 494772"/>
                <a:gd name="connsiteX8" fmla="*/ 56861 w 379314"/>
                <a:gd name="connsiteY8" fmla="*/ 350617 h 494772"/>
                <a:gd name="connsiteX9" fmla="*/ 196154 w 379314"/>
                <a:gd name="connsiteY9" fmla="*/ 427954 h 494772"/>
                <a:gd name="connsiteX10" fmla="*/ 250027 w 379314"/>
                <a:gd name="connsiteY10" fmla="*/ 494773 h 494772"/>
                <a:gd name="connsiteX11" fmla="*/ 379315 w 379314"/>
                <a:gd name="connsiteY11" fmla="*/ 390526 h 494772"/>
                <a:gd name="connsiteX12" fmla="*/ 158888 w 379314"/>
                <a:gd name="connsiteY12" fmla="*/ 303299 h 494772"/>
                <a:gd name="connsiteX13" fmla="*/ 194232 w 379314"/>
                <a:gd name="connsiteY13" fmla="*/ 274833 h 494772"/>
                <a:gd name="connsiteX14" fmla="*/ 165141 w 379314"/>
                <a:gd name="connsiteY14" fmla="*/ 218946 h 494772"/>
                <a:gd name="connsiteX15" fmla="*/ 161435 w 379314"/>
                <a:gd name="connsiteY15" fmla="*/ 209264 h 494772"/>
                <a:gd name="connsiteX16" fmla="*/ 171673 w 379314"/>
                <a:gd name="connsiteY16" fmla="*/ 200994 h 494772"/>
                <a:gd name="connsiteX17" fmla="*/ 196131 w 379314"/>
                <a:gd name="connsiteY17" fmla="*/ 239466 h 494772"/>
                <a:gd name="connsiteX18" fmla="*/ 270571 w 379314"/>
                <a:gd name="connsiteY18" fmla="*/ 286089 h 494772"/>
                <a:gd name="connsiteX19" fmla="*/ 281296 w 379314"/>
                <a:gd name="connsiteY19" fmla="*/ 342695 h 494772"/>
                <a:gd name="connsiteX20" fmla="*/ 312726 w 379314"/>
                <a:gd name="connsiteY20" fmla="*/ 383368 h 494772"/>
                <a:gd name="connsiteX21" fmla="*/ 257161 w 379314"/>
                <a:gd name="connsiteY21" fmla="*/ 428184 h 494772"/>
                <a:gd name="connsiteX22" fmla="*/ 228117 w 379314"/>
                <a:gd name="connsiteY22" fmla="*/ 392169 h 494772"/>
                <a:gd name="connsiteX23" fmla="*/ 99085 w 379314"/>
                <a:gd name="connsiteY23" fmla="*/ 319604 h 494772"/>
                <a:gd name="connsiteX24" fmla="*/ 51836 w 379314"/>
                <a:gd name="connsiteY24" fmla="*/ 84958 h 494772"/>
                <a:gd name="connsiteX25" fmla="*/ 61216 w 379314"/>
                <a:gd name="connsiteY25" fmla="*/ 77406 h 494772"/>
                <a:gd name="connsiteX26" fmla="*/ 123010 w 379314"/>
                <a:gd name="connsiteY26" fmla="*/ 235180 h 494772"/>
                <a:gd name="connsiteX27" fmla="*/ 122339 w 379314"/>
                <a:gd name="connsiteY27" fmla="*/ 235851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14" h="494772">
                  <a:moveTo>
                    <a:pt x="326020" y="324421"/>
                  </a:moveTo>
                  <a:lnTo>
                    <a:pt x="313189" y="256651"/>
                  </a:lnTo>
                  <a:lnTo>
                    <a:pt x="231291" y="206530"/>
                  </a:lnTo>
                  <a:lnTo>
                    <a:pt x="183161" y="130886"/>
                  </a:lnTo>
                  <a:lnTo>
                    <a:pt x="145060" y="161645"/>
                  </a:lnTo>
                  <a:lnTo>
                    <a:pt x="81760" y="0"/>
                  </a:lnTo>
                  <a:lnTo>
                    <a:pt x="0" y="65941"/>
                  </a:lnTo>
                  <a:lnTo>
                    <a:pt x="56074" y="346587"/>
                  </a:lnTo>
                  <a:lnTo>
                    <a:pt x="56861" y="350617"/>
                  </a:lnTo>
                  <a:lnTo>
                    <a:pt x="196154" y="427954"/>
                  </a:lnTo>
                  <a:lnTo>
                    <a:pt x="250027" y="494773"/>
                  </a:lnTo>
                  <a:lnTo>
                    <a:pt x="379315" y="390526"/>
                  </a:lnTo>
                  <a:close/>
                  <a:moveTo>
                    <a:pt x="158888" y="303299"/>
                  </a:moveTo>
                  <a:lnTo>
                    <a:pt x="194232" y="274833"/>
                  </a:lnTo>
                  <a:lnTo>
                    <a:pt x="165141" y="218946"/>
                  </a:lnTo>
                  <a:lnTo>
                    <a:pt x="161435" y="209264"/>
                  </a:lnTo>
                  <a:lnTo>
                    <a:pt x="171673" y="200994"/>
                  </a:lnTo>
                  <a:lnTo>
                    <a:pt x="196131" y="239466"/>
                  </a:lnTo>
                  <a:lnTo>
                    <a:pt x="270571" y="286089"/>
                  </a:lnTo>
                  <a:lnTo>
                    <a:pt x="281296" y="342695"/>
                  </a:lnTo>
                  <a:lnTo>
                    <a:pt x="312726" y="383368"/>
                  </a:lnTo>
                  <a:lnTo>
                    <a:pt x="257161" y="428184"/>
                  </a:lnTo>
                  <a:lnTo>
                    <a:pt x="228117" y="392169"/>
                  </a:lnTo>
                  <a:lnTo>
                    <a:pt x="99085" y="319604"/>
                  </a:lnTo>
                  <a:lnTo>
                    <a:pt x="51836" y="84958"/>
                  </a:lnTo>
                  <a:lnTo>
                    <a:pt x="61216" y="77406"/>
                  </a:lnTo>
                  <a:lnTo>
                    <a:pt x="123010" y="235180"/>
                  </a:lnTo>
                  <a:lnTo>
                    <a:pt x="122339" y="235851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F0BDC17-6FD5-4C74-C487-5222CCE82F39}"/>
                </a:ext>
              </a:extLst>
            </p:cNvPr>
            <p:cNvSpPr/>
            <p:nvPr/>
          </p:nvSpPr>
          <p:spPr>
            <a:xfrm>
              <a:off x="8170682" y="2333618"/>
              <a:ext cx="424802" cy="429503"/>
            </a:xfrm>
            <a:custGeom>
              <a:avLst/>
              <a:gdLst>
                <a:gd name="connsiteX0" fmla="*/ 212436 w 424802"/>
                <a:gd name="connsiteY0" fmla="*/ 429504 h 429503"/>
                <a:gd name="connsiteX1" fmla="*/ 0 w 424802"/>
                <a:gd name="connsiteY1" fmla="*/ 115506 h 429503"/>
                <a:gd name="connsiteX2" fmla="*/ 62049 w 424802"/>
                <a:gd name="connsiteY2" fmla="*/ 0 h 429503"/>
                <a:gd name="connsiteX3" fmla="*/ 362753 w 424802"/>
                <a:gd name="connsiteY3" fmla="*/ 0 h 429503"/>
                <a:gd name="connsiteX4" fmla="*/ 424803 w 424802"/>
                <a:gd name="connsiteY4" fmla="*/ 115506 h 429503"/>
                <a:gd name="connsiteX5" fmla="*/ 55356 w 424802"/>
                <a:gd name="connsiteY5" fmla="*/ 112680 h 429503"/>
                <a:gd name="connsiteX6" fmla="*/ 212436 w 424802"/>
                <a:gd name="connsiteY6" fmla="*/ 344826 h 429503"/>
                <a:gd name="connsiteX7" fmla="*/ 369446 w 424802"/>
                <a:gd name="connsiteY7" fmla="*/ 112680 h 429503"/>
                <a:gd name="connsiteX8" fmla="*/ 334404 w 424802"/>
                <a:gd name="connsiteY8" fmla="*/ 47434 h 429503"/>
                <a:gd name="connsiteX9" fmla="*/ 90399 w 424802"/>
                <a:gd name="connsiteY9" fmla="*/ 47434 h 4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802" h="429503">
                  <a:moveTo>
                    <a:pt x="212436" y="429504"/>
                  </a:moveTo>
                  <a:lnTo>
                    <a:pt x="0" y="115506"/>
                  </a:lnTo>
                  <a:lnTo>
                    <a:pt x="62049" y="0"/>
                  </a:lnTo>
                  <a:lnTo>
                    <a:pt x="362753" y="0"/>
                  </a:lnTo>
                  <a:lnTo>
                    <a:pt x="424803" y="115506"/>
                  </a:lnTo>
                  <a:close/>
                  <a:moveTo>
                    <a:pt x="55356" y="112680"/>
                  </a:moveTo>
                  <a:lnTo>
                    <a:pt x="212436" y="344826"/>
                  </a:lnTo>
                  <a:lnTo>
                    <a:pt x="369446" y="112680"/>
                  </a:lnTo>
                  <a:lnTo>
                    <a:pt x="334404" y="47434"/>
                  </a:lnTo>
                  <a:lnTo>
                    <a:pt x="90399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DDD7D06-FC6C-41D3-417F-497492770035}"/>
                </a:ext>
              </a:extLst>
            </p:cNvPr>
            <p:cNvSpPr/>
            <p:nvPr/>
          </p:nvSpPr>
          <p:spPr>
            <a:xfrm>
              <a:off x="8198360" y="2423994"/>
              <a:ext cx="369445" cy="47434"/>
            </a:xfrm>
            <a:custGeom>
              <a:avLst/>
              <a:gdLst>
                <a:gd name="connsiteX0" fmla="*/ 0 w 369445"/>
                <a:gd name="connsiteY0" fmla="*/ 0 h 47434"/>
                <a:gd name="connsiteX1" fmla="*/ 369446 w 369445"/>
                <a:gd name="connsiteY1" fmla="*/ 0 h 47434"/>
                <a:gd name="connsiteX2" fmla="*/ 369446 w 369445"/>
                <a:gd name="connsiteY2" fmla="*/ 47434 h 47434"/>
                <a:gd name="connsiteX3" fmla="*/ 0 w 369445"/>
                <a:gd name="connsiteY3" fmla="*/ 47434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445" h="47434">
                  <a:moveTo>
                    <a:pt x="0" y="0"/>
                  </a:moveTo>
                  <a:lnTo>
                    <a:pt x="369446" y="0"/>
                  </a:lnTo>
                  <a:lnTo>
                    <a:pt x="369446" y="47434"/>
                  </a:lnTo>
                  <a:lnTo>
                    <a:pt x="0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6A0956-EE34-BAE7-5FE9-BB555B326091}"/>
                </a:ext>
              </a:extLst>
            </p:cNvPr>
            <p:cNvSpPr/>
            <p:nvPr/>
          </p:nvSpPr>
          <p:spPr>
            <a:xfrm rot="20730569">
              <a:off x="8324127" y="2443224"/>
              <a:ext cx="47412" cy="282045"/>
            </a:xfrm>
            <a:custGeom>
              <a:avLst/>
              <a:gdLst>
                <a:gd name="connsiteX0" fmla="*/ 0 w 47412"/>
                <a:gd name="connsiteY0" fmla="*/ 0 h 282045"/>
                <a:gd name="connsiteX1" fmla="*/ 47413 w 47412"/>
                <a:gd name="connsiteY1" fmla="*/ 0 h 282045"/>
                <a:gd name="connsiteX2" fmla="*/ 47413 w 47412"/>
                <a:gd name="connsiteY2" fmla="*/ 282046 h 282045"/>
                <a:gd name="connsiteX3" fmla="*/ 0 w 47412"/>
                <a:gd name="connsiteY3" fmla="*/ 282046 h 28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12" h="282045">
                  <a:moveTo>
                    <a:pt x="0" y="0"/>
                  </a:moveTo>
                  <a:lnTo>
                    <a:pt x="47413" y="0"/>
                  </a:lnTo>
                  <a:lnTo>
                    <a:pt x="47413" y="282046"/>
                  </a:lnTo>
                  <a:lnTo>
                    <a:pt x="0" y="282046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88C201B-DF2C-768E-A2B1-D8585D1B2CB1}"/>
                </a:ext>
              </a:extLst>
            </p:cNvPr>
            <p:cNvSpPr/>
            <p:nvPr/>
          </p:nvSpPr>
          <p:spPr>
            <a:xfrm rot="17069056">
              <a:off x="8277336" y="2560539"/>
              <a:ext cx="282045" cy="47412"/>
            </a:xfrm>
            <a:custGeom>
              <a:avLst/>
              <a:gdLst>
                <a:gd name="connsiteX0" fmla="*/ 0 w 282045"/>
                <a:gd name="connsiteY0" fmla="*/ 0 h 47412"/>
                <a:gd name="connsiteX1" fmla="*/ 282045 w 282045"/>
                <a:gd name="connsiteY1" fmla="*/ 0 h 47412"/>
                <a:gd name="connsiteX2" fmla="*/ 282045 w 282045"/>
                <a:gd name="connsiteY2" fmla="*/ 47413 h 47412"/>
                <a:gd name="connsiteX3" fmla="*/ 0 w 282045"/>
                <a:gd name="connsiteY3" fmla="*/ 47413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45" h="47412">
                  <a:moveTo>
                    <a:pt x="0" y="0"/>
                  </a:moveTo>
                  <a:lnTo>
                    <a:pt x="282045" y="0"/>
                  </a:lnTo>
                  <a:lnTo>
                    <a:pt x="282045" y="47413"/>
                  </a:lnTo>
                  <a:lnTo>
                    <a:pt x="0" y="47413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ED900B1-ABC0-52A8-A7FD-1C1F8E54BAD7}"/>
                </a:ext>
              </a:extLst>
            </p:cNvPr>
            <p:cNvSpPr/>
            <p:nvPr/>
          </p:nvSpPr>
          <p:spPr>
            <a:xfrm rot="18478685">
              <a:off x="8290481" y="2378799"/>
              <a:ext cx="114655" cy="47424"/>
            </a:xfrm>
            <a:custGeom>
              <a:avLst/>
              <a:gdLst>
                <a:gd name="connsiteX0" fmla="*/ 0 w 114655"/>
                <a:gd name="connsiteY0" fmla="*/ 0 h 47424"/>
                <a:gd name="connsiteX1" fmla="*/ 114656 w 114655"/>
                <a:gd name="connsiteY1" fmla="*/ 0 h 47424"/>
                <a:gd name="connsiteX2" fmla="*/ 114656 w 114655"/>
                <a:gd name="connsiteY2" fmla="*/ 47425 h 47424"/>
                <a:gd name="connsiteX3" fmla="*/ 0 w 114655"/>
                <a:gd name="connsiteY3" fmla="*/ 47425 h 4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55" h="47424">
                  <a:moveTo>
                    <a:pt x="0" y="0"/>
                  </a:moveTo>
                  <a:lnTo>
                    <a:pt x="114656" y="0"/>
                  </a:lnTo>
                  <a:lnTo>
                    <a:pt x="114656" y="47425"/>
                  </a:lnTo>
                  <a:lnTo>
                    <a:pt x="0" y="47425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236BF76-0C21-6547-9356-956FC41C77FC}"/>
                </a:ext>
              </a:extLst>
            </p:cNvPr>
            <p:cNvSpPr/>
            <p:nvPr/>
          </p:nvSpPr>
          <p:spPr>
            <a:xfrm rot="19321839">
              <a:off x="8394657" y="2345178"/>
              <a:ext cx="47424" cy="114669"/>
            </a:xfrm>
            <a:custGeom>
              <a:avLst/>
              <a:gdLst>
                <a:gd name="connsiteX0" fmla="*/ 0 w 47424"/>
                <a:gd name="connsiteY0" fmla="*/ 0 h 114669"/>
                <a:gd name="connsiteX1" fmla="*/ 47425 w 47424"/>
                <a:gd name="connsiteY1" fmla="*/ 0 h 114669"/>
                <a:gd name="connsiteX2" fmla="*/ 47425 w 47424"/>
                <a:gd name="connsiteY2" fmla="*/ 114670 h 114669"/>
                <a:gd name="connsiteX3" fmla="*/ 0 w 47424"/>
                <a:gd name="connsiteY3" fmla="*/ 114670 h 1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4" h="114669">
                  <a:moveTo>
                    <a:pt x="0" y="0"/>
                  </a:moveTo>
                  <a:lnTo>
                    <a:pt x="47425" y="0"/>
                  </a:lnTo>
                  <a:lnTo>
                    <a:pt x="47425" y="114670"/>
                  </a:lnTo>
                  <a:lnTo>
                    <a:pt x="0" y="114670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283269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EA5FA3C-7C76-DD60-A833-1E3877215B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1419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EA5FA3C-7C76-DD60-A833-1E3877215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EA8D623-FFAF-7706-3061-B4205DA2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Meet the Team</a:t>
            </a:r>
            <a:br>
              <a:rPr lang="en-US"/>
            </a:br>
            <a:endParaRPr lang="en-US"/>
          </a:p>
        </p:txBody>
      </p:sp>
      <p:sp>
        <p:nvSpPr>
          <p:cNvPr id="9" name="Rectangular Callout 6">
            <a:extLst>
              <a:ext uri="{FF2B5EF4-FFF2-40B4-BE49-F238E27FC236}">
                <a16:creationId xmlns:a16="http://schemas.microsoft.com/office/drawing/2014/main" id="{5069FEF2-5353-7DAD-5A5C-AFE501AD2956}"/>
              </a:ext>
            </a:extLst>
          </p:cNvPr>
          <p:cNvSpPr/>
          <p:nvPr/>
        </p:nvSpPr>
        <p:spPr>
          <a:xfrm>
            <a:off x="754085" y="2232563"/>
            <a:ext cx="1858489" cy="498764"/>
          </a:xfrm>
          <a:prstGeom prst="wedgeRectCallout">
            <a:avLst>
              <a:gd name="adj1" fmla="val -13876"/>
              <a:gd name="adj2" fmla="val 982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Cole Wesley</a:t>
            </a:r>
          </a:p>
        </p:txBody>
      </p:sp>
      <p:sp>
        <p:nvSpPr>
          <p:cNvPr id="10" name="Rectangular Callout 7">
            <a:extLst>
              <a:ext uri="{FF2B5EF4-FFF2-40B4-BE49-F238E27FC236}">
                <a16:creationId xmlns:a16="http://schemas.microsoft.com/office/drawing/2014/main" id="{61CC4F58-2BBF-DC8D-4810-7EFE0C2DDCE5}"/>
              </a:ext>
            </a:extLst>
          </p:cNvPr>
          <p:cNvSpPr/>
          <p:nvPr/>
        </p:nvSpPr>
        <p:spPr>
          <a:xfrm>
            <a:off x="2901540" y="2232563"/>
            <a:ext cx="1858489" cy="498764"/>
          </a:xfrm>
          <a:prstGeom prst="wedgeRectCallout">
            <a:avLst>
              <a:gd name="adj1" fmla="val -13876"/>
              <a:gd name="adj2" fmla="val 982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Madhur Khanna</a:t>
            </a:r>
          </a:p>
        </p:txBody>
      </p:sp>
      <p:sp>
        <p:nvSpPr>
          <p:cNvPr id="11" name="Rectangular Callout 8">
            <a:extLst>
              <a:ext uri="{FF2B5EF4-FFF2-40B4-BE49-F238E27FC236}">
                <a16:creationId xmlns:a16="http://schemas.microsoft.com/office/drawing/2014/main" id="{1CAB2D8D-06B7-5C6C-2A25-2FA7F68C0DBC}"/>
              </a:ext>
            </a:extLst>
          </p:cNvPr>
          <p:cNvSpPr/>
          <p:nvPr/>
        </p:nvSpPr>
        <p:spPr>
          <a:xfrm>
            <a:off x="5126184" y="2232563"/>
            <a:ext cx="1858489" cy="498764"/>
          </a:xfrm>
          <a:prstGeom prst="wedgeRectCallout">
            <a:avLst>
              <a:gd name="adj1" fmla="val -13876"/>
              <a:gd name="adj2" fmla="val 982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Nagarjuna Chidarala</a:t>
            </a:r>
          </a:p>
        </p:txBody>
      </p:sp>
      <p:sp>
        <p:nvSpPr>
          <p:cNvPr id="12" name="Rectangular Callout 9">
            <a:extLst>
              <a:ext uri="{FF2B5EF4-FFF2-40B4-BE49-F238E27FC236}">
                <a16:creationId xmlns:a16="http://schemas.microsoft.com/office/drawing/2014/main" id="{824DB099-4837-1322-9069-15C9E06273D1}"/>
              </a:ext>
            </a:extLst>
          </p:cNvPr>
          <p:cNvSpPr/>
          <p:nvPr/>
        </p:nvSpPr>
        <p:spPr>
          <a:xfrm>
            <a:off x="7350828" y="2244439"/>
            <a:ext cx="1858489" cy="498764"/>
          </a:xfrm>
          <a:prstGeom prst="wedgeRectCallout">
            <a:avLst>
              <a:gd name="adj1" fmla="val -13876"/>
              <a:gd name="adj2" fmla="val 982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Priyam Sarkar</a:t>
            </a:r>
          </a:p>
        </p:txBody>
      </p:sp>
      <p:sp>
        <p:nvSpPr>
          <p:cNvPr id="13" name="Rectangular Callout 10">
            <a:extLst>
              <a:ext uri="{FF2B5EF4-FFF2-40B4-BE49-F238E27FC236}">
                <a16:creationId xmlns:a16="http://schemas.microsoft.com/office/drawing/2014/main" id="{2586B93D-F6AE-10AC-6EA8-307F751FD436}"/>
              </a:ext>
            </a:extLst>
          </p:cNvPr>
          <p:cNvSpPr/>
          <p:nvPr/>
        </p:nvSpPr>
        <p:spPr>
          <a:xfrm>
            <a:off x="9579429" y="2244439"/>
            <a:ext cx="1858489" cy="498764"/>
          </a:xfrm>
          <a:prstGeom prst="wedgeRectCallout">
            <a:avLst>
              <a:gd name="adj1" fmla="val -13876"/>
              <a:gd name="adj2" fmla="val 982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Vishnu Ponduri</a:t>
            </a:r>
          </a:p>
        </p:txBody>
      </p:sp>
      <p:pic>
        <p:nvPicPr>
          <p:cNvPr id="14" name="Picture 13" descr="A person in a suit and tie&#10;&#10;Description automatically generated">
            <a:extLst>
              <a:ext uri="{FF2B5EF4-FFF2-40B4-BE49-F238E27FC236}">
                <a16:creationId xmlns:a16="http://schemas.microsoft.com/office/drawing/2014/main" id="{66620242-0EBF-8F2A-2836-6FA4E7539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256" y="3032593"/>
            <a:ext cx="1495677" cy="2044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person in a suit and tie&#10;&#10;Description automatically generated">
            <a:extLst>
              <a:ext uri="{FF2B5EF4-FFF2-40B4-BE49-F238E27FC236}">
                <a16:creationId xmlns:a16="http://schemas.microsoft.com/office/drawing/2014/main" id="{8F3C2968-483E-CF5C-C121-1E3346776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48" y="2978841"/>
            <a:ext cx="1550444" cy="2006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person wearing glasses and a blue suit&#10;&#10;Description automatically generated">
            <a:extLst>
              <a:ext uri="{FF2B5EF4-FFF2-40B4-BE49-F238E27FC236}">
                <a16:creationId xmlns:a16="http://schemas.microsoft.com/office/drawing/2014/main" id="{8B4F6FB4-9A7E-B4CF-1DCF-6187ADB11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6946" y="2967081"/>
            <a:ext cx="1584485" cy="205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0E85C8C4-FAF1-1E1E-AAF5-7C724BDE5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6755" y="2997426"/>
            <a:ext cx="1858489" cy="199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person in a suit&#10;&#10;Description automatically generated">
            <a:extLst>
              <a:ext uri="{FF2B5EF4-FFF2-40B4-BE49-F238E27FC236}">
                <a16:creationId xmlns:a16="http://schemas.microsoft.com/office/drawing/2014/main" id="{D7A6338B-7E49-88FE-D357-DBE1D5D10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187" y="2973823"/>
            <a:ext cx="1488599" cy="2009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5873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61AF-4625-BF6C-F15B-1D7F2C73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1000"/>
            <a:ext cx="5334000" cy="394241"/>
          </a:xfrm>
        </p:spPr>
        <p:txBody>
          <a:bodyPr/>
          <a:lstStyle/>
          <a:p>
            <a:r>
              <a:rPr lang="en-GB">
                <a:cs typeface="Arial"/>
              </a:rPr>
              <a:t>Developing a commercial rental index</a:t>
            </a:r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C2B19B08-78E3-6D3D-523F-0C8B6AF1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49" y="683011"/>
            <a:ext cx="9785195" cy="5501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570DB5-69B7-B4DD-28E5-376BCB618BC0}"/>
              </a:ext>
            </a:extLst>
          </p:cNvPr>
          <p:cNvSpPr txBox="1"/>
          <p:nvPr/>
        </p:nvSpPr>
        <p:spPr>
          <a:xfrm>
            <a:off x="6104363" y="3432252"/>
            <a:ext cx="2270360" cy="19389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400">
                <a:solidFill>
                  <a:srgbClr val="FFFFFF"/>
                </a:solidFill>
                <a:cs typeface="Arial"/>
              </a:rPr>
              <a:t>Commercial Rental Index</a:t>
            </a:r>
            <a:endParaRPr lang="en-GB" sz="1400" err="1">
              <a:solidFill>
                <a:srgbClr val="FFFFFF"/>
              </a:solidFill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729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7C082DDC-280B-7D91-FB94-7B6B0F4803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1109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082DDC-280B-7D91-FB94-7B6B0F4803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E17891F-7B8B-ABA3-A352-E052C0CA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0463213" cy="830997"/>
          </a:xfrm>
        </p:spPr>
        <p:txBody>
          <a:bodyPr vert="horz"/>
          <a:lstStyle/>
          <a:p>
            <a:r>
              <a:rPr lang="en-US" dirty="0"/>
              <a:t>Pros &amp; Cons assessment to analyze business sense in moving out of California, incorporating labor and tax costs</a:t>
            </a:r>
          </a:p>
        </p:txBody>
      </p:sp>
      <p:pic>
        <p:nvPicPr>
          <p:cNvPr id="5" name="Picture 4" descr="A map of a route&#10;&#10;Description automatically generated">
            <a:extLst>
              <a:ext uri="{FF2B5EF4-FFF2-40B4-BE49-F238E27FC236}">
                <a16:creationId xmlns:a16="http://schemas.microsoft.com/office/drawing/2014/main" id="{28B7DD0D-6CD6-0EE4-AB94-9B370B3D3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" y="4259532"/>
            <a:ext cx="3775167" cy="2560368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DC8EFCBF-0ECE-1A9D-C8D6-682132610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33" y="1539193"/>
            <a:ext cx="3790500" cy="2674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FCE73-0F19-B295-615C-1842B60870B2}"/>
              </a:ext>
            </a:extLst>
          </p:cNvPr>
          <p:cNvSpPr txBox="1"/>
          <p:nvPr/>
        </p:nvSpPr>
        <p:spPr>
          <a:xfrm>
            <a:off x="6096000" y="1652392"/>
            <a:ext cx="5325473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buSzPct val="100000"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Lesser real estate cost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 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Estimated rental savings are $80k per month </a:t>
            </a:r>
            <a:b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400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($1 million annually).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Corporate income tax savings</a:t>
            </a:r>
            <a:b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400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No corporate income tax</a:t>
            </a:r>
            <a:r>
              <a:rPr lang="en-US" sz="1400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levied in Nevada compared to </a:t>
            </a: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8.84%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in CA. </a:t>
            </a:r>
            <a:r>
              <a:rPr lang="en-US" sz="1400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(one of the highest in the country)</a:t>
            </a:r>
          </a:p>
          <a:p>
            <a:pPr defTabSz="1219170">
              <a:buClr>
                <a:srgbClr val="000000"/>
              </a:buClr>
              <a:buSzPct val="100000"/>
            </a:pPr>
            <a:endParaRPr lang="en-US" sz="1400" b="1" kern="0" dirty="0">
              <a:solidFill>
                <a:schemeClr val="tx2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buSzPct val="100000"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Staffing costs</a:t>
            </a:r>
          </a:p>
          <a:p>
            <a:pPr defTabSz="1219170">
              <a:buClr>
                <a:srgbClr val="000000"/>
              </a:buClr>
              <a:buSzPct val="100000"/>
            </a:pPr>
            <a:br>
              <a:rPr lang="en-US" sz="1400" b="1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</a:b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Min Wage is Nevada is $10.25 compared with $16 in California.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0847F-DA92-89EF-DCE0-2AF35CC7A960}"/>
              </a:ext>
            </a:extLst>
          </p:cNvPr>
          <p:cNvSpPr/>
          <p:nvPr/>
        </p:nvSpPr>
        <p:spPr>
          <a:xfrm>
            <a:off x="4680158" y="2576697"/>
            <a:ext cx="1171049" cy="10444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Pros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DD004-7DFD-6A39-0BAD-8E14C341DD0C}"/>
              </a:ext>
            </a:extLst>
          </p:cNvPr>
          <p:cNvSpPr txBox="1"/>
          <p:nvPr/>
        </p:nvSpPr>
        <p:spPr>
          <a:xfrm>
            <a:off x="6096000" y="4501252"/>
            <a:ext cx="5178114" cy="2318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buSzPct val="100000"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Distance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endParaRPr lang="en-US"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Increase of approx. 275 miles leads to increased transportation costs and could impact service levels.</a:t>
            </a:r>
          </a:p>
          <a:p>
            <a:pPr defTabSz="1219170">
              <a:buClr>
                <a:srgbClr val="000000"/>
              </a:buClr>
              <a:buSzPct val="100000"/>
            </a:pP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buSzPct val="100000"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Human Resource</a:t>
            </a:r>
          </a:p>
          <a:p>
            <a:pPr defTabSz="1219170">
              <a:buClr>
                <a:srgbClr val="000000"/>
              </a:buClr>
              <a:buSzPct val="100000"/>
            </a:pPr>
            <a:br>
              <a:rPr lang="en-US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It is assumed that human resources in both quantity and quality will be better in CA.</a:t>
            </a:r>
          </a:p>
          <a:p>
            <a:pPr marL="177800" indent="-177800" defTabSz="121917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endParaRPr lang="en-IN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E56FE-2548-A64E-28C8-786B289544E4}"/>
              </a:ext>
            </a:extLst>
          </p:cNvPr>
          <p:cNvSpPr/>
          <p:nvPr/>
        </p:nvSpPr>
        <p:spPr>
          <a:xfrm>
            <a:off x="4680158" y="5047701"/>
            <a:ext cx="1171049" cy="9840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95000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EC4CE5A-BC95-4C02-9D65-2BA0ECDB6B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45155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EC4CE5A-BC95-4C02-9D65-2BA0ECDB6B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19920A4-AF6B-4A3F-AE53-E1E3312C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Way Ahead</a:t>
            </a:r>
          </a:p>
        </p:txBody>
      </p:sp>
      <p:pic>
        <p:nvPicPr>
          <p:cNvPr id="6" name="Picture 65">
            <a:extLst>
              <a:ext uri="{FF2B5EF4-FFF2-40B4-BE49-F238E27FC236}">
                <a16:creationId xmlns:a16="http://schemas.microsoft.com/office/drawing/2014/main" id="{711A5193-8254-4B18-9046-AF1F2A5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022533" y="701820"/>
            <a:ext cx="6200500" cy="503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6">
            <a:extLst>
              <a:ext uri="{FF2B5EF4-FFF2-40B4-BE49-F238E27FC236}">
                <a16:creationId xmlns:a16="http://schemas.microsoft.com/office/drawing/2014/main" id="{7DDCC9F7-64A5-4DCB-B6AC-BA2089B5AA1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48001" y="3742050"/>
            <a:ext cx="2974532" cy="1980705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en-US" noProof="1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A79A93-402B-4C21-8175-594DEB12D26E}"/>
              </a:ext>
            </a:extLst>
          </p:cNvPr>
          <p:cNvGrpSpPr/>
          <p:nvPr/>
        </p:nvGrpSpPr>
        <p:grpSpPr>
          <a:xfrm>
            <a:off x="3048001" y="1389229"/>
            <a:ext cx="7742676" cy="2365790"/>
            <a:chOff x="3126991" y="2512593"/>
            <a:chExt cx="7299436" cy="2365790"/>
          </a:xfrm>
        </p:grpSpPr>
        <p:sp>
          <p:nvSpPr>
            <p:cNvPr id="14" name="Line 114">
              <a:extLst>
                <a:ext uri="{FF2B5EF4-FFF2-40B4-BE49-F238E27FC236}">
                  <a16:creationId xmlns:a16="http://schemas.microsoft.com/office/drawing/2014/main" id="{DBC9331B-F2E7-4D1C-A9FC-0DDA6B435A21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3126991" y="2512593"/>
              <a:ext cx="72200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Line 120">
              <a:extLst>
                <a:ext uri="{FF2B5EF4-FFF2-40B4-BE49-F238E27FC236}">
                  <a16:creationId xmlns:a16="http://schemas.microsoft.com/office/drawing/2014/main" id="{8604F955-D658-4F5E-A7C5-ABFED6325B4E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3133341" y="4878383"/>
              <a:ext cx="729308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BB5C69F-DF3A-4D12-AAF3-0173A4D262DA}"/>
              </a:ext>
            </a:extLst>
          </p:cNvPr>
          <p:cNvGrpSpPr/>
          <p:nvPr/>
        </p:nvGrpSpPr>
        <p:grpSpPr>
          <a:xfrm>
            <a:off x="9772752" y="447236"/>
            <a:ext cx="1924209" cy="5261913"/>
            <a:chOff x="9378649" y="806481"/>
            <a:chExt cx="1924209" cy="5261913"/>
          </a:xfrm>
        </p:grpSpPr>
        <p:sp>
          <p:nvSpPr>
            <p:cNvPr id="8" name="Freeform 67">
              <a:extLst>
                <a:ext uri="{FF2B5EF4-FFF2-40B4-BE49-F238E27FC236}">
                  <a16:creationId xmlns:a16="http://schemas.microsoft.com/office/drawing/2014/main" id="{DBCD15BB-F8CC-4FB1-8555-82A180B71CC0}"/>
                </a:ext>
              </a:extLst>
            </p:cNvPr>
            <p:cNvSpPr>
              <a:spLocks/>
            </p:cNvSpPr>
            <p:nvPr/>
          </p:nvSpPr>
          <p:spPr bwMode="gray">
            <a:xfrm>
              <a:off x="9378649" y="1102473"/>
              <a:ext cx="1904779" cy="4965921"/>
            </a:xfrm>
            <a:custGeom>
              <a:avLst/>
              <a:gdLst/>
              <a:ahLst/>
              <a:cxnLst>
                <a:cxn ang="0">
                  <a:pos x="0" y="2976"/>
                </a:cxn>
                <a:cxn ang="0">
                  <a:pos x="278" y="2714"/>
                </a:cxn>
                <a:cxn ang="0">
                  <a:pos x="551" y="2567"/>
                </a:cxn>
                <a:cxn ang="0">
                  <a:pos x="723" y="2314"/>
                </a:cxn>
                <a:cxn ang="0">
                  <a:pos x="758" y="2077"/>
                </a:cxn>
                <a:cxn ang="0">
                  <a:pos x="849" y="1860"/>
                </a:cxn>
                <a:cxn ang="0">
                  <a:pos x="995" y="1617"/>
                </a:cxn>
                <a:cxn ang="0">
                  <a:pos x="970" y="1354"/>
                </a:cxn>
                <a:cxn ang="0">
                  <a:pos x="909" y="996"/>
                </a:cxn>
                <a:cxn ang="0">
                  <a:pos x="586" y="748"/>
                </a:cxn>
                <a:cxn ang="0">
                  <a:pos x="677" y="379"/>
                </a:cxn>
                <a:cxn ang="0">
                  <a:pos x="586" y="132"/>
                </a:cxn>
                <a:cxn ang="0">
                  <a:pos x="404" y="0"/>
                </a:cxn>
              </a:cxnLst>
              <a:rect l="0" t="0" r="r" b="b"/>
              <a:pathLst>
                <a:path w="1015" h="2976">
                  <a:moveTo>
                    <a:pt x="0" y="2976"/>
                  </a:moveTo>
                  <a:cubicBezTo>
                    <a:pt x="93" y="2879"/>
                    <a:pt x="186" y="2782"/>
                    <a:pt x="278" y="2714"/>
                  </a:cubicBezTo>
                  <a:cubicBezTo>
                    <a:pt x="370" y="2646"/>
                    <a:pt x="477" y="2634"/>
                    <a:pt x="551" y="2567"/>
                  </a:cubicBezTo>
                  <a:cubicBezTo>
                    <a:pt x="625" y="2500"/>
                    <a:pt x="689" y="2396"/>
                    <a:pt x="723" y="2314"/>
                  </a:cubicBezTo>
                  <a:cubicBezTo>
                    <a:pt x="757" y="2232"/>
                    <a:pt x="737" y="2153"/>
                    <a:pt x="758" y="2077"/>
                  </a:cubicBezTo>
                  <a:cubicBezTo>
                    <a:pt x="779" y="2001"/>
                    <a:pt x="810" y="1937"/>
                    <a:pt x="849" y="1860"/>
                  </a:cubicBezTo>
                  <a:cubicBezTo>
                    <a:pt x="888" y="1783"/>
                    <a:pt x="975" y="1701"/>
                    <a:pt x="995" y="1617"/>
                  </a:cubicBezTo>
                  <a:cubicBezTo>
                    <a:pt x="1015" y="1533"/>
                    <a:pt x="984" y="1457"/>
                    <a:pt x="970" y="1354"/>
                  </a:cubicBezTo>
                  <a:cubicBezTo>
                    <a:pt x="956" y="1251"/>
                    <a:pt x="973" y="1097"/>
                    <a:pt x="909" y="996"/>
                  </a:cubicBezTo>
                  <a:cubicBezTo>
                    <a:pt x="845" y="895"/>
                    <a:pt x="625" y="851"/>
                    <a:pt x="586" y="748"/>
                  </a:cubicBezTo>
                  <a:cubicBezTo>
                    <a:pt x="547" y="645"/>
                    <a:pt x="677" y="482"/>
                    <a:pt x="677" y="379"/>
                  </a:cubicBezTo>
                  <a:cubicBezTo>
                    <a:pt x="677" y="276"/>
                    <a:pt x="632" y="195"/>
                    <a:pt x="586" y="132"/>
                  </a:cubicBezTo>
                  <a:cubicBezTo>
                    <a:pt x="540" y="69"/>
                    <a:pt x="472" y="34"/>
                    <a:pt x="404" y="0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>
              <a:noAutofit/>
            </a:bodyPr>
            <a:lstStyle/>
            <a:p>
              <a:pPr>
                <a:lnSpc>
                  <a:spcPct val="90000"/>
                </a:lnSpc>
                <a:defRPr/>
              </a:pPr>
              <a:endParaRPr lang="en-US"/>
            </a:p>
          </p:txBody>
        </p:sp>
        <p:sp>
          <p:nvSpPr>
            <p:cNvPr id="9" name="Oval 68">
              <a:extLst>
                <a:ext uri="{FF2B5EF4-FFF2-40B4-BE49-F238E27FC236}">
                  <a16:creationId xmlns:a16="http://schemas.microsoft.com/office/drawing/2014/main" id="{390B4D47-C88B-42C0-9A32-7F6A6A4A959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860211" y="806481"/>
              <a:ext cx="582783" cy="582783"/>
            </a:xfrm>
            <a:prstGeom prst="ellips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noProof="1"/>
            </a:p>
          </p:txBody>
        </p:sp>
        <p:sp>
          <p:nvSpPr>
            <p:cNvPr id="13" name="Oval 109">
              <a:extLst>
                <a:ext uri="{FF2B5EF4-FFF2-40B4-BE49-F238E27FC236}">
                  <a16:creationId xmlns:a16="http://schemas.microsoft.com/office/drawing/2014/main" id="{E09EA213-35EE-445B-BE2B-3B83F30E381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336618" y="1612194"/>
              <a:ext cx="400279" cy="398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noProof="1"/>
            </a:p>
          </p:txBody>
        </p:sp>
        <p:sp>
          <p:nvSpPr>
            <p:cNvPr id="19" name="Oval 91">
              <a:extLst>
                <a:ext uri="{FF2B5EF4-FFF2-40B4-BE49-F238E27FC236}">
                  <a16:creationId xmlns:a16="http://schemas.microsoft.com/office/drawing/2014/main" id="{648E65FE-3AD2-4243-99F7-0B84B1BA69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729277" y="3827805"/>
              <a:ext cx="573581" cy="57051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noProof="1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308BCD4-B4A2-4589-9C50-8D9B406E1AFC}"/>
              </a:ext>
            </a:extLst>
          </p:cNvPr>
          <p:cNvGrpSpPr/>
          <p:nvPr/>
        </p:nvGrpSpPr>
        <p:grpSpPr>
          <a:xfrm rot="553997">
            <a:off x="10581645" y="27203"/>
            <a:ext cx="403649" cy="799698"/>
            <a:chOff x="6598432" y="4985385"/>
            <a:chExt cx="692956" cy="1207826"/>
          </a:xfrm>
        </p:grpSpPr>
        <p:sp>
          <p:nvSpPr>
            <p:cNvPr id="50" name="Flowchart: Punched Tape 49">
              <a:extLst>
                <a:ext uri="{FF2B5EF4-FFF2-40B4-BE49-F238E27FC236}">
                  <a16:creationId xmlns:a16="http://schemas.microsoft.com/office/drawing/2014/main" id="{D638583C-CA38-4E9F-B4D4-D4DCEE85AC12}"/>
                </a:ext>
              </a:extLst>
            </p:cNvPr>
            <p:cNvSpPr/>
            <p:nvPr/>
          </p:nvSpPr>
          <p:spPr>
            <a:xfrm>
              <a:off x="6598432" y="4985385"/>
              <a:ext cx="692956" cy="505778"/>
            </a:xfrm>
            <a:prstGeom prst="flowChartPunchedTape">
              <a:avLst/>
            </a:prstGeom>
            <a:solidFill>
              <a:schemeClr val="tx1"/>
            </a:solidFill>
            <a:ln w="19050" cap="flat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900"/>
                </a:spcBef>
              </a:pPr>
              <a:endParaRPr lang="en-US" sz="140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842C98F-8FD0-473D-8A00-A3470E8EA966}"/>
                </a:ext>
              </a:extLst>
            </p:cNvPr>
            <p:cNvCxnSpPr>
              <a:cxnSpLocks/>
            </p:cNvCxnSpPr>
            <p:nvPr/>
          </p:nvCxnSpPr>
          <p:spPr>
            <a:xfrm>
              <a:off x="6603195" y="5440461"/>
              <a:ext cx="0" cy="75275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AEEE47-A8F7-4CD7-B304-77B457E6E46E}"/>
              </a:ext>
            </a:extLst>
          </p:cNvPr>
          <p:cNvSpPr/>
          <p:nvPr/>
        </p:nvSpPr>
        <p:spPr>
          <a:xfrm>
            <a:off x="11217652" y="3619500"/>
            <a:ext cx="409902" cy="268634"/>
          </a:xfrm>
          <a:custGeom>
            <a:avLst/>
            <a:gdLst>
              <a:gd name="connsiteX0" fmla="*/ 762000 w 762000"/>
              <a:gd name="connsiteY0" fmla="*/ 499386 h 499386"/>
              <a:gd name="connsiteX1" fmla="*/ 762000 w 762000"/>
              <a:gd name="connsiteY1" fmla="*/ 480336 h 499386"/>
              <a:gd name="connsiteX2" fmla="*/ 699268 w 762000"/>
              <a:gd name="connsiteY2" fmla="*/ 480336 h 499386"/>
              <a:gd name="connsiteX3" fmla="*/ 749684 w 762000"/>
              <a:gd name="connsiteY3" fmla="*/ 429920 h 499386"/>
              <a:gd name="connsiteX4" fmla="*/ 736216 w 762000"/>
              <a:gd name="connsiteY4" fmla="*/ 416452 h 499386"/>
              <a:gd name="connsiteX5" fmla="*/ 672332 w 762000"/>
              <a:gd name="connsiteY5" fmla="*/ 480336 h 499386"/>
              <a:gd name="connsiteX6" fmla="*/ 672113 w 762000"/>
              <a:gd name="connsiteY6" fmla="*/ 480336 h 499386"/>
              <a:gd name="connsiteX7" fmla="*/ 381000 w 762000"/>
              <a:gd name="connsiteY7" fmla="*/ 0 h 499386"/>
              <a:gd name="connsiteX8" fmla="*/ 89887 w 762000"/>
              <a:gd name="connsiteY8" fmla="*/ 480336 h 499386"/>
              <a:gd name="connsiteX9" fmla="*/ 89668 w 762000"/>
              <a:gd name="connsiteY9" fmla="*/ 480336 h 499386"/>
              <a:gd name="connsiteX10" fmla="*/ 25784 w 762000"/>
              <a:gd name="connsiteY10" fmla="*/ 416452 h 499386"/>
              <a:gd name="connsiteX11" fmla="*/ 12316 w 762000"/>
              <a:gd name="connsiteY11" fmla="*/ 429920 h 499386"/>
              <a:gd name="connsiteX12" fmla="*/ 62732 w 762000"/>
              <a:gd name="connsiteY12" fmla="*/ 480336 h 499386"/>
              <a:gd name="connsiteX13" fmla="*/ 0 w 762000"/>
              <a:gd name="connsiteY13" fmla="*/ 480336 h 499386"/>
              <a:gd name="connsiteX14" fmla="*/ 0 w 762000"/>
              <a:gd name="connsiteY14" fmla="*/ 499386 h 499386"/>
              <a:gd name="connsiteX15" fmla="*/ 567195 w 762000"/>
              <a:gd name="connsiteY15" fmla="*/ 480336 h 499386"/>
              <a:gd name="connsiteX16" fmla="*/ 390525 w 762000"/>
              <a:gd name="connsiteY16" fmla="*/ 188871 h 499386"/>
              <a:gd name="connsiteX17" fmla="*/ 390525 w 762000"/>
              <a:gd name="connsiteY17" fmla="*/ 52807 h 499386"/>
              <a:gd name="connsiteX18" fmla="*/ 390706 w 762000"/>
              <a:gd name="connsiteY18" fmla="*/ 52807 h 499386"/>
              <a:gd name="connsiteX19" fmla="*/ 649834 w 762000"/>
              <a:gd name="connsiteY19" fmla="*/ 480336 h 499386"/>
              <a:gd name="connsiteX20" fmla="*/ 390525 w 762000"/>
              <a:gd name="connsiteY20" fmla="*/ 225600 h 499386"/>
              <a:gd name="connsiteX21" fmla="*/ 544916 w 762000"/>
              <a:gd name="connsiteY21" fmla="*/ 480336 h 499386"/>
              <a:gd name="connsiteX22" fmla="*/ 390525 w 762000"/>
              <a:gd name="connsiteY22" fmla="*/ 480336 h 499386"/>
              <a:gd name="connsiteX23" fmla="*/ 371475 w 762000"/>
              <a:gd name="connsiteY23" fmla="*/ 52807 h 499386"/>
              <a:gd name="connsiteX24" fmla="*/ 371475 w 762000"/>
              <a:gd name="connsiteY24" fmla="*/ 480336 h 499386"/>
              <a:gd name="connsiteX25" fmla="*/ 112166 w 762000"/>
              <a:gd name="connsiteY25" fmla="*/ 480336 h 499386"/>
              <a:gd name="connsiteX26" fmla="*/ 371294 w 762000"/>
              <a:gd name="connsiteY26" fmla="*/ 52759 h 499386"/>
              <a:gd name="connsiteX27" fmla="*/ 371475 w 762000"/>
              <a:gd name="connsiteY27" fmla="*/ 52807 h 49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62000" h="499386">
                <a:moveTo>
                  <a:pt x="762000" y="499386"/>
                </a:moveTo>
                <a:lnTo>
                  <a:pt x="762000" y="480336"/>
                </a:lnTo>
                <a:lnTo>
                  <a:pt x="699268" y="480336"/>
                </a:lnTo>
                <a:lnTo>
                  <a:pt x="749684" y="429920"/>
                </a:lnTo>
                <a:lnTo>
                  <a:pt x="736216" y="416452"/>
                </a:lnTo>
                <a:lnTo>
                  <a:pt x="672332" y="480336"/>
                </a:lnTo>
                <a:lnTo>
                  <a:pt x="672113" y="480336"/>
                </a:lnTo>
                <a:lnTo>
                  <a:pt x="381000" y="0"/>
                </a:lnTo>
                <a:lnTo>
                  <a:pt x="89887" y="480336"/>
                </a:lnTo>
                <a:lnTo>
                  <a:pt x="89668" y="480336"/>
                </a:lnTo>
                <a:lnTo>
                  <a:pt x="25784" y="416452"/>
                </a:lnTo>
                <a:lnTo>
                  <a:pt x="12316" y="429920"/>
                </a:lnTo>
                <a:lnTo>
                  <a:pt x="62732" y="480336"/>
                </a:lnTo>
                <a:lnTo>
                  <a:pt x="0" y="480336"/>
                </a:lnTo>
                <a:lnTo>
                  <a:pt x="0" y="499386"/>
                </a:lnTo>
                <a:close/>
                <a:moveTo>
                  <a:pt x="567195" y="480336"/>
                </a:moveTo>
                <a:lnTo>
                  <a:pt x="390525" y="188871"/>
                </a:lnTo>
                <a:lnTo>
                  <a:pt x="390525" y="52807"/>
                </a:lnTo>
                <a:cubicBezTo>
                  <a:pt x="390525" y="52616"/>
                  <a:pt x="390601" y="52597"/>
                  <a:pt x="390706" y="52807"/>
                </a:cubicBezTo>
                <a:lnTo>
                  <a:pt x="649834" y="480336"/>
                </a:lnTo>
                <a:close/>
                <a:moveTo>
                  <a:pt x="390525" y="225600"/>
                </a:moveTo>
                <a:lnTo>
                  <a:pt x="544916" y="480336"/>
                </a:lnTo>
                <a:lnTo>
                  <a:pt x="390525" y="480336"/>
                </a:lnTo>
                <a:close/>
                <a:moveTo>
                  <a:pt x="371475" y="52807"/>
                </a:moveTo>
                <a:lnTo>
                  <a:pt x="371475" y="480336"/>
                </a:lnTo>
                <a:lnTo>
                  <a:pt x="112166" y="480336"/>
                </a:lnTo>
                <a:lnTo>
                  <a:pt x="371294" y="52759"/>
                </a:lnTo>
                <a:cubicBezTo>
                  <a:pt x="371399" y="52597"/>
                  <a:pt x="371475" y="52664"/>
                  <a:pt x="371475" y="52807"/>
                </a:cubicBezTo>
                <a:close/>
              </a:path>
            </a:pathLst>
          </a:custGeom>
          <a:solidFill>
            <a:schemeClr val="tx2"/>
          </a:solidFill>
          <a:ln w="190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4906750-047F-415C-9017-A41FC4E4084B}"/>
              </a:ext>
            </a:extLst>
          </p:cNvPr>
          <p:cNvSpPr/>
          <p:nvPr/>
        </p:nvSpPr>
        <p:spPr>
          <a:xfrm>
            <a:off x="10787873" y="1358614"/>
            <a:ext cx="285973" cy="187416"/>
          </a:xfrm>
          <a:custGeom>
            <a:avLst/>
            <a:gdLst>
              <a:gd name="connsiteX0" fmla="*/ 762000 w 762000"/>
              <a:gd name="connsiteY0" fmla="*/ 499386 h 499386"/>
              <a:gd name="connsiteX1" fmla="*/ 762000 w 762000"/>
              <a:gd name="connsiteY1" fmla="*/ 480336 h 499386"/>
              <a:gd name="connsiteX2" fmla="*/ 699268 w 762000"/>
              <a:gd name="connsiteY2" fmla="*/ 480336 h 499386"/>
              <a:gd name="connsiteX3" fmla="*/ 749684 w 762000"/>
              <a:gd name="connsiteY3" fmla="*/ 429920 h 499386"/>
              <a:gd name="connsiteX4" fmla="*/ 736216 w 762000"/>
              <a:gd name="connsiteY4" fmla="*/ 416452 h 499386"/>
              <a:gd name="connsiteX5" fmla="*/ 672332 w 762000"/>
              <a:gd name="connsiteY5" fmla="*/ 480336 h 499386"/>
              <a:gd name="connsiteX6" fmla="*/ 672113 w 762000"/>
              <a:gd name="connsiteY6" fmla="*/ 480336 h 499386"/>
              <a:gd name="connsiteX7" fmla="*/ 381000 w 762000"/>
              <a:gd name="connsiteY7" fmla="*/ 0 h 499386"/>
              <a:gd name="connsiteX8" fmla="*/ 89887 w 762000"/>
              <a:gd name="connsiteY8" fmla="*/ 480336 h 499386"/>
              <a:gd name="connsiteX9" fmla="*/ 89668 w 762000"/>
              <a:gd name="connsiteY9" fmla="*/ 480336 h 499386"/>
              <a:gd name="connsiteX10" fmla="*/ 25784 w 762000"/>
              <a:gd name="connsiteY10" fmla="*/ 416452 h 499386"/>
              <a:gd name="connsiteX11" fmla="*/ 12316 w 762000"/>
              <a:gd name="connsiteY11" fmla="*/ 429920 h 499386"/>
              <a:gd name="connsiteX12" fmla="*/ 62732 w 762000"/>
              <a:gd name="connsiteY12" fmla="*/ 480336 h 499386"/>
              <a:gd name="connsiteX13" fmla="*/ 0 w 762000"/>
              <a:gd name="connsiteY13" fmla="*/ 480336 h 499386"/>
              <a:gd name="connsiteX14" fmla="*/ 0 w 762000"/>
              <a:gd name="connsiteY14" fmla="*/ 499386 h 499386"/>
              <a:gd name="connsiteX15" fmla="*/ 567195 w 762000"/>
              <a:gd name="connsiteY15" fmla="*/ 480336 h 499386"/>
              <a:gd name="connsiteX16" fmla="*/ 390525 w 762000"/>
              <a:gd name="connsiteY16" fmla="*/ 188871 h 499386"/>
              <a:gd name="connsiteX17" fmla="*/ 390525 w 762000"/>
              <a:gd name="connsiteY17" fmla="*/ 52807 h 499386"/>
              <a:gd name="connsiteX18" fmla="*/ 390706 w 762000"/>
              <a:gd name="connsiteY18" fmla="*/ 52807 h 499386"/>
              <a:gd name="connsiteX19" fmla="*/ 649834 w 762000"/>
              <a:gd name="connsiteY19" fmla="*/ 480336 h 499386"/>
              <a:gd name="connsiteX20" fmla="*/ 390525 w 762000"/>
              <a:gd name="connsiteY20" fmla="*/ 225600 h 499386"/>
              <a:gd name="connsiteX21" fmla="*/ 544916 w 762000"/>
              <a:gd name="connsiteY21" fmla="*/ 480336 h 499386"/>
              <a:gd name="connsiteX22" fmla="*/ 390525 w 762000"/>
              <a:gd name="connsiteY22" fmla="*/ 480336 h 499386"/>
              <a:gd name="connsiteX23" fmla="*/ 371475 w 762000"/>
              <a:gd name="connsiteY23" fmla="*/ 52807 h 499386"/>
              <a:gd name="connsiteX24" fmla="*/ 371475 w 762000"/>
              <a:gd name="connsiteY24" fmla="*/ 480336 h 499386"/>
              <a:gd name="connsiteX25" fmla="*/ 112166 w 762000"/>
              <a:gd name="connsiteY25" fmla="*/ 480336 h 499386"/>
              <a:gd name="connsiteX26" fmla="*/ 371294 w 762000"/>
              <a:gd name="connsiteY26" fmla="*/ 52759 h 499386"/>
              <a:gd name="connsiteX27" fmla="*/ 371475 w 762000"/>
              <a:gd name="connsiteY27" fmla="*/ 52807 h 49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62000" h="499386">
                <a:moveTo>
                  <a:pt x="762000" y="499386"/>
                </a:moveTo>
                <a:lnTo>
                  <a:pt x="762000" y="480336"/>
                </a:lnTo>
                <a:lnTo>
                  <a:pt x="699268" y="480336"/>
                </a:lnTo>
                <a:lnTo>
                  <a:pt x="749684" y="429920"/>
                </a:lnTo>
                <a:lnTo>
                  <a:pt x="736216" y="416452"/>
                </a:lnTo>
                <a:lnTo>
                  <a:pt x="672332" y="480336"/>
                </a:lnTo>
                <a:lnTo>
                  <a:pt x="672113" y="480336"/>
                </a:lnTo>
                <a:lnTo>
                  <a:pt x="381000" y="0"/>
                </a:lnTo>
                <a:lnTo>
                  <a:pt x="89887" y="480336"/>
                </a:lnTo>
                <a:lnTo>
                  <a:pt x="89668" y="480336"/>
                </a:lnTo>
                <a:lnTo>
                  <a:pt x="25784" y="416452"/>
                </a:lnTo>
                <a:lnTo>
                  <a:pt x="12316" y="429920"/>
                </a:lnTo>
                <a:lnTo>
                  <a:pt x="62732" y="480336"/>
                </a:lnTo>
                <a:lnTo>
                  <a:pt x="0" y="480336"/>
                </a:lnTo>
                <a:lnTo>
                  <a:pt x="0" y="499386"/>
                </a:lnTo>
                <a:close/>
                <a:moveTo>
                  <a:pt x="567195" y="480336"/>
                </a:moveTo>
                <a:lnTo>
                  <a:pt x="390525" y="188871"/>
                </a:lnTo>
                <a:lnTo>
                  <a:pt x="390525" y="52807"/>
                </a:lnTo>
                <a:cubicBezTo>
                  <a:pt x="390525" y="52616"/>
                  <a:pt x="390601" y="52597"/>
                  <a:pt x="390706" y="52807"/>
                </a:cubicBezTo>
                <a:lnTo>
                  <a:pt x="649834" y="480336"/>
                </a:lnTo>
                <a:close/>
                <a:moveTo>
                  <a:pt x="390525" y="225600"/>
                </a:moveTo>
                <a:lnTo>
                  <a:pt x="544916" y="480336"/>
                </a:lnTo>
                <a:lnTo>
                  <a:pt x="390525" y="480336"/>
                </a:lnTo>
                <a:close/>
                <a:moveTo>
                  <a:pt x="371475" y="52807"/>
                </a:moveTo>
                <a:lnTo>
                  <a:pt x="371475" y="480336"/>
                </a:lnTo>
                <a:lnTo>
                  <a:pt x="112166" y="480336"/>
                </a:lnTo>
                <a:lnTo>
                  <a:pt x="371294" y="52759"/>
                </a:lnTo>
                <a:cubicBezTo>
                  <a:pt x="371399" y="52597"/>
                  <a:pt x="371475" y="52664"/>
                  <a:pt x="371475" y="52807"/>
                </a:cubicBezTo>
                <a:close/>
              </a:path>
            </a:pathLst>
          </a:custGeom>
          <a:solidFill>
            <a:schemeClr val="tx2"/>
          </a:solidFill>
          <a:ln w="19050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DC4267F-DE51-2693-FD6C-592F3C9E5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17" y="1544655"/>
            <a:ext cx="549579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       </a:t>
            </a:r>
            <a:r>
              <a:rPr lang="en-US" altLang="en-US" sz="1600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 Modeling Perspective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 sz="16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203200" indent="-203200" defTabSz="121917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current model of assignment-based optimization could be remodeled as a facility location min-cost flow problem for more robust results</a:t>
            </a:r>
            <a:endParaRPr lang="en-US" altLang="en-US" sz="1400" kern="0">
              <a:solidFill>
                <a:srgbClr val="000000"/>
              </a:solidFill>
              <a:latin typeface="Arial"/>
              <a:cs typeface="Arial"/>
            </a:endParaRPr>
          </a:p>
          <a:p>
            <a:pPr marL="203200" indent="-203200" defTabSz="121917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This could help us bring in controllability at many factors such as limitations at DCs and efficient routing of goods</a:t>
            </a:r>
            <a:endParaRPr lang="en-US" altLang="en-US" sz="1400" kern="0">
              <a:solidFill>
                <a:srgbClr val="000000"/>
              </a:solidFill>
              <a:latin typeface="Arial"/>
              <a:cs typeface="Arial"/>
            </a:endParaRPr>
          </a:p>
          <a:p>
            <a:pPr marL="203200" indent="-203200" defTabSz="121917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Inclusion of costs of sending goods from ports to LCs</a:t>
            </a:r>
            <a:br>
              <a:rPr lang="en-US" altLang="en-US" sz="1600" kern="0">
                <a:latin typeface="Arial" panose="020B0604020202020204" pitchFamily="34" charset="0"/>
                <a:cs typeface="Arial"/>
              </a:rPr>
            </a:br>
            <a:endParaRPr lang="en-US" altLang="en-US" sz="16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CEF13DF-5D2E-D51E-A6BD-3D1E90AC5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917" y="3932293"/>
            <a:ext cx="5542422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        </a:t>
            </a:r>
            <a:r>
              <a:rPr lang="en-US" altLang="en-US" sz="1600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Deployment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altLang="en-US" sz="1600" kern="0">
              <a:solidFill>
                <a:srgbClr val="000000"/>
              </a:solidFill>
              <a:latin typeface="Arial" panose="020B0604020202020204" pitchFamily="34" charset="0"/>
              <a:cs typeface="Arial"/>
              <a:sym typeface="Arial"/>
            </a:endParaRPr>
          </a:p>
          <a:p>
            <a:pPr marL="203200" indent="-203200" defTabSz="121917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Tying this model with Demand forecasting can fuel timely and efficient routing improving cost efficiency</a:t>
            </a:r>
            <a:br>
              <a:rPr lang="en-US" altLang="en-US" sz="1400" kern="0">
                <a:latin typeface="Arial" panose="020B0604020202020204" pitchFamily="34" charset="0"/>
                <a:cs typeface="Arial"/>
              </a:rPr>
            </a:br>
            <a:br>
              <a:rPr lang="en-US" altLang="en-US" sz="1400" kern="0">
                <a:latin typeface="Arial" panose="020B0604020202020204" pitchFamily="34" charset="0"/>
                <a:cs typeface="Arial"/>
              </a:rPr>
            </a:br>
            <a:endParaRPr lang="en-US" altLang="en-US" sz="1400" kern="0">
              <a:solidFill>
                <a:srgbClr val="000000"/>
              </a:solidFill>
              <a:latin typeface="Arial" panose="020B0604020202020204" pitchFamily="34" charset="0"/>
              <a:cs typeface="Arial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2B51BF1-00BE-BF82-BEE0-34130C8E3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7289" y="1452322"/>
            <a:ext cx="457200" cy="4572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E600ECA-5FE8-7083-FD46-455BAC552764}"/>
              </a:ext>
            </a:extLst>
          </p:cNvPr>
          <p:cNvGrpSpPr>
            <a:grpSpLocks noChangeAspect="1"/>
          </p:cNvGrpSpPr>
          <p:nvPr/>
        </p:nvGrpSpPr>
        <p:grpSpPr>
          <a:xfrm>
            <a:off x="3381694" y="3870738"/>
            <a:ext cx="428390" cy="457200"/>
            <a:chOff x="6499014" y="5334000"/>
            <a:chExt cx="704334" cy="75170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DF511F0-D91A-20C2-6FB3-AD5CDA5821EC}"/>
                </a:ext>
              </a:extLst>
            </p:cNvPr>
            <p:cNvSpPr/>
            <p:nvPr/>
          </p:nvSpPr>
          <p:spPr>
            <a:xfrm>
              <a:off x="6593749" y="5426675"/>
              <a:ext cx="234778" cy="234778"/>
            </a:xfrm>
            <a:custGeom>
              <a:avLst/>
              <a:gdLst>
                <a:gd name="connsiteX0" fmla="*/ 117389 w 234778"/>
                <a:gd name="connsiteY0" fmla="*/ 47368 h 234778"/>
                <a:gd name="connsiteX1" fmla="*/ 187411 w 234778"/>
                <a:gd name="connsiteY1" fmla="*/ 117389 h 234778"/>
                <a:gd name="connsiteX2" fmla="*/ 117389 w 234778"/>
                <a:gd name="connsiteY2" fmla="*/ 187411 h 234778"/>
                <a:gd name="connsiteX3" fmla="*/ 47368 w 234778"/>
                <a:gd name="connsiteY3" fmla="*/ 117389 h 234778"/>
                <a:gd name="connsiteX4" fmla="*/ 117389 w 234778"/>
                <a:gd name="connsiteY4" fmla="*/ 47368 h 234778"/>
                <a:gd name="connsiteX5" fmla="*/ 117389 w 234778"/>
                <a:gd name="connsiteY5" fmla="*/ 0 h 234778"/>
                <a:gd name="connsiteX6" fmla="*/ 0 w 234778"/>
                <a:gd name="connsiteY6" fmla="*/ 117389 h 234778"/>
                <a:gd name="connsiteX7" fmla="*/ 117389 w 234778"/>
                <a:gd name="connsiteY7" fmla="*/ 234778 h 234778"/>
                <a:gd name="connsiteX8" fmla="*/ 234778 w 234778"/>
                <a:gd name="connsiteY8" fmla="*/ 117389 h 234778"/>
                <a:gd name="connsiteX9" fmla="*/ 117389 w 234778"/>
                <a:gd name="connsiteY9" fmla="*/ 0 h 234778"/>
                <a:gd name="connsiteX10" fmla="*/ 117389 w 234778"/>
                <a:gd name="connsiteY10" fmla="*/ 0 h 23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78" h="234778">
                  <a:moveTo>
                    <a:pt x="117389" y="47368"/>
                  </a:moveTo>
                  <a:cubicBezTo>
                    <a:pt x="156519" y="47368"/>
                    <a:pt x="187411" y="78259"/>
                    <a:pt x="187411" y="117389"/>
                  </a:cubicBezTo>
                  <a:cubicBezTo>
                    <a:pt x="187411" y="156519"/>
                    <a:pt x="156519" y="187411"/>
                    <a:pt x="117389" y="187411"/>
                  </a:cubicBezTo>
                  <a:cubicBezTo>
                    <a:pt x="78259" y="187411"/>
                    <a:pt x="47368" y="156519"/>
                    <a:pt x="47368" y="117389"/>
                  </a:cubicBezTo>
                  <a:cubicBezTo>
                    <a:pt x="47368" y="80319"/>
                    <a:pt x="78259" y="47368"/>
                    <a:pt x="117389" y="47368"/>
                  </a:cubicBezTo>
                  <a:moveTo>
                    <a:pt x="117389" y="0"/>
                  </a:moveTo>
                  <a:cubicBezTo>
                    <a:pt x="53546" y="0"/>
                    <a:pt x="0" y="53546"/>
                    <a:pt x="0" y="117389"/>
                  </a:cubicBezTo>
                  <a:cubicBezTo>
                    <a:pt x="0" y="183292"/>
                    <a:pt x="53546" y="234778"/>
                    <a:pt x="117389" y="234778"/>
                  </a:cubicBezTo>
                  <a:cubicBezTo>
                    <a:pt x="181232" y="234778"/>
                    <a:pt x="234778" y="181232"/>
                    <a:pt x="234778" y="117389"/>
                  </a:cubicBezTo>
                  <a:cubicBezTo>
                    <a:pt x="234778" y="53546"/>
                    <a:pt x="183292" y="0"/>
                    <a:pt x="117389" y="0"/>
                  </a:cubicBezTo>
                  <a:lnTo>
                    <a:pt x="117389" y="0"/>
                  </a:lnTo>
                  <a:close/>
                </a:path>
              </a:pathLst>
            </a:custGeom>
            <a:solidFill>
              <a:srgbClr val="7823DC"/>
            </a:solidFill>
            <a:ln w="20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58C8F9-67D7-0504-E206-D3101569BD90}"/>
                </a:ext>
              </a:extLst>
            </p:cNvPr>
            <p:cNvSpPr/>
            <p:nvPr/>
          </p:nvSpPr>
          <p:spPr>
            <a:xfrm>
              <a:off x="6970630" y="5803556"/>
              <a:ext cx="232718" cy="232718"/>
            </a:xfrm>
            <a:custGeom>
              <a:avLst/>
              <a:gdLst>
                <a:gd name="connsiteX0" fmla="*/ 232719 w 232718"/>
                <a:gd name="connsiteY0" fmla="*/ 199768 h 232718"/>
                <a:gd name="connsiteX1" fmla="*/ 150341 w 232718"/>
                <a:gd name="connsiteY1" fmla="*/ 117389 h 232718"/>
                <a:gd name="connsiteX2" fmla="*/ 232719 w 232718"/>
                <a:gd name="connsiteY2" fmla="*/ 32951 h 232718"/>
                <a:gd name="connsiteX3" fmla="*/ 199768 w 232718"/>
                <a:gd name="connsiteY3" fmla="*/ 0 h 232718"/>
                <a:gd name="connsiteX4" fmla="*/ 117389 w 232718"/>
                <a:gd name="connsiteY4" fmla="*/ 84438 h 232718"/>
                <a:gd name="connsiteX5" fmla="*/ 32951 w 232718"/>
                <a:gd name="connsiteY5" fmla="*/ 0 h 232718"/>
                <a:gd name="connsiteX6" fmla="*/ 0 w 232718"/>
                <a:gd name="connsiteY6" fmla="*/ 32951 h 232718"/>
                <a:gd name="connsiteX7" fmla="*/ 84438 w 232718"/>
                <a:gd name="connsiteY7" fmla="*/ 117389 h 232718"/>
                <a:gd name="connsiteX8" fmla="*/ 0 w 232718"/>
                <a:gd name="connsiteY8" fmla="*/ 199768 h 232718"/>
                <a:gd name="connsiteX9" fmla="*/ 32951 w 232718"/>
                <a:gd name="connsiteY9" fmla="*/ 232719 h 232718"/>
                <a:gd name="connsiteX10" fmla="*/ 117389 w 232718"/>
                <a:gd name="connsiteY10" fmla="*/ 150341 h 232718"/>
                <a:gd name="connsiteX11" fmla="*/ 199768 w 232718"/>
                <a:gd name="connsiteY11" fmla="*/ 232719 h 232718"/>
                <a:gd name="connsiteX12" fmla="*/ 232719 w 232718"/>
                <a:gd name="connsiteY12" fmla="*/ 199768 h 232718"/>
                <a:gd name="connsiteX13" fmla="*/ 232719 w 232718"/>
                <a:gd name="connsiteY13" fmla="*/ 199768 h 23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718" h="232718">
                  <a:moveTo>
                    <a:pt x="232719" y="199768"/>
                  </a:moveTo>
                  <a:lnTo>
                    <a:pt x="150341" y="117389"/>
                  </a:lnTo>
                  <a:lnTo>
                    <a:pt x="232719" y="32951"/>
                  </a:lnTo>
                  <a:lnTo>
                    <a:pt x="199768" y="0"/>
                  </a:lnTo>
                  <a:lnTo>
                    <a:pt x="117389" y="84438"/>
                  </a:lnTo>
                  <a:lnTo>
                    <a:pt x="32951" y="0"/>
                  </a:lnTo>
                  <a:lnTo>
                    <a:pt x="0" y="32951"/>
                  </a:lnTo>
                  <a:lnTo>
                    <a:pt x="84438" y="117389"/>
                  </a:lnTo>
                  <a:lnTo>
                    <a:pt x="0" y="199768"/>
                  </a:lnTo>
                  <a:lnTo>
                    <a:pt x="32951" y="232719"/>
                  </a:lnTo>
                  <a:lnTo>
                    <a:pt x="117389" y="150341"/>
                  </a:lnTo>
                  <a:lnTo>
                    <a:pt x="199768" y="232719"/>
                  </a:lnTo>
                  <a:lnTo>
                    <a:pt x="232719" y="199768"/>
                  </a:lnTo>
                  <a:lnTo>
                    <a:pt x="232719" y="199768"/>
                  </a:lnTo>
                  <a:close/>
                </a:path>
              </a:pathLst>
            </a:custGeom>
            <a:solidFill>
              <a:srgbClr val="7823DC"/>
            </a:solidFill>
            <a:ln w="20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7967B3F-80AB-9C0E-3C54-8CDF736238DD}"/>
                </a:ext>
              </a:extLst>
            </p:cNvPr>
            <p:cNvSpPr/>
            <p:nvPr/>
          </p:nvSpPr>
          <p:spPr>
            <a:xfrm>
              <a:off x="6917084" y="5334000"/>
              <a:ext cx="226540" cy="146221"/>
            </a:xfrm>
            <a:custGeom>
              <a:avLst/>
              <a:gdLst>
                <a:gd name="connsiteX0" fmla="*/ 193589 w 226540"/>
                <a:gd name="connsiteY0" fmla="*/ 146222 h 146221"/>
                <a:gd name="connsiteX1" fmla="*/ 113270 w 226540"/>
                <a:gd name="connsiteY1" fmla="*/ 65903 h 146221"/>
                <a:gd name="connsiteX2" fmla="*/ 35011 w 226540"/>
                <a:gd name="connsiteY2" fmla="*/ 146222 h 146221"/>
                <a:gd name="connsiteX3" fmla="*/ 0 w 226540"/>
                <a:gd name="connsiteY3" fmla="*/ 113270 h 146221"/>
                <a:gd name="connsiteX4" fmla="*/ 113270 w 226540"/>
                <a:gd name="connsiteY4" fmla="*/ 0 h 146221"/>
                <a:gd name="connsiteX5" fmla="*/ 226541 w 226540"/>
                <a:gd name="connsiteY5" fmla="*/ 113270 h 1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40" h="146221">
                  <a:moveTo>
                    <a:pt x="193589" y="146222"/>
                  </a:moveTo>
                  <a:lnTo>
                    <a:pt x="113270" y="65903"/>
                  </a:lnTo>
                  <a:lnTo>
                    <a:pt x="35011" y="146222"/>
                  </a:lnTo>
                  <a:lnTo>
                    <a:pt x="0" y="113270"/>
                  </a:lnTo>
                  <a:lnTo>
                    <a:pt x="113270" y="0"/>
                  </a:lnTo>
                  <a:lnTo>
                    <a:pt x="226541" y="113270"/>
                  </a:lnTo>
                  <a:close/>
                </a:path>
              </a:pathLst>
            </a:custGeom>
            <a:solidFill>
              <a:srgbClr val="7823DC"/>
            </a:solidFill>
            <a:ln w="20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80CE8A-E10A-EC20-9830-CBCBD05A4B24}"/>
                </a:ext>
              </a:extLst>
            </p:cNvPr>
            <p:cNvSpPr/>
            <p:nvPr/>
          </p:nvSpPr>
          <p:spPr>
            <a:xfrm>
              <a:off x="6499014" y="5395783"/>
              <a:ext cx="558113" cy="689918"/>
            </a:xfrm>
            <a:custGeom>
              <a:avLst/>
              <a:gdLst>
                <a:gd name="connsiteX0" fmla="*/ 558114 w 558113"/>
                <a:gd name="connsiteY0" fmla="*/ 0 h 689918"/>
                <a:gd name="connsiteX1" fmla="*/ 510746 w 558113"/>
                <a:gd name="connsiteY1" fmla="*/ 0 h 689918"/>
                <a:gd name="connsiteX2" fmla="*/ 0 w 558113"/>
                <a:gd name="connsiteY2" fmla="*/ 642551 h 689918"/>
                <a:gd name="connsiteX3" fmla="*/ 0 w 558113"/>
                <a:gd name="connsiteY3" fmla="*/ 689919 h 689918"/>
                <a:gd name="connsiteX4" fmla="*/ 558114 w 558113"/>
                <a:gd name="connsiteY4" fmla="*/ 0 h 689918"/>
                <a:gd name="connsiteX5" fmla="*/ 558114 w 558113"/>
                <a:gd name="connsiteY5" fmla="*/ 0 h 68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8113" h="689918">
                  <a:moveTo>
                    <a:pt x="558114" y="0"/>
                  </a:moveTo>
                  <a:lnTo>
                    <a:pt x="510746" y="0"/>
                  </a:lnTo>
                  <a:cubicBezTo>
                    <a:pt x="512805" y="308919"/>
                    <a:pt x="300681" y="574589"/>
                    <a:pt x="0" y="642551"/>
                  </a:cubicBezTo>
                  <a:lnTo>
                    <a:pt x="0" y="689919"/>
                  </a:lnTo>
                  <a:cubicBezTo>
                    <a:pt x="325395" y="621957"/>
                    <a:pt x="558114" y="333632"/>
                    <a:pt x="558114" y="0"/>
                  </a:cubicBezTo>
                  <a:lnTo>
                    <a:pt x="558114" y="0"/>
                  </a:lnTo>
                  <a:close/>
                </a:path>
              </a:pathLst>
            </a:custGeom>
            <a:solidFill>
              <a:srgbClr val="7823DC"/>
            </a:solidFill>
            <a:ln w="205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160927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6BE300-D6EB-FB9E-8368-2DD495B9C5BC}"/>
              </a:ext>
            </a:extLst>
          </p:cNvPr>
          <p:cNvSpPr txBox="1"/>
          <p:nvPr/>
        </p:nvSpPr>
        <p:spPr>
          <a:xfrm>
            <a:off x="5857875" y="3207401"/>
            <a:ext cx="432911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9672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051-3547-63CB-8101-585D67E4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80294"/>
            <a:ext cx="1899138" cy="427892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B0D88-85E7-960F-C89C-A173F5BF1125}"/>
              </a:ext>
            </a:extLst>
          </p:cNvPr>
          <p:cNvSpPr txBox="1"/>
          <p:nvPr/>
        </p:nvSpPr>
        <p:spPr>
          <a:xfrm>
            <a:off x="3282461" y="1559169"/>
            <a:ext cx="5627077" cy="4403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300000"/>
              </a:lnSpc>
              <a:buFont typeface="+mj-lt"/>
              <a:buAutoNum type="arabicPeriod"/>
            </a:pPr>
            <a:r>
              <a:rPr lang="en-US" sz="1400" b="1"/>
              <a:t>BACKGROUND</a:t>
            </a:r>
          </a:p>
          <a:p>
            <a:pPr marL="342900" indent="-342900" algn="l">
              <a:lnSpc>
                <a:spcPct val="300000"/>
              </a:lnSpc>
              <a:buFont typeface="+mj-lt"/>
              <a:buAutoNum type="arabicPeriod"/>
            </a:pPr>
            <a:r>
              <a:rPr lang="en-US" sz="1400" b="1"/>
              <a:t>SUMMARY</a:t>
            </a:r>
          </a:p>
          <a:p>
            <a:pPr marL="342900" indent="-342900" algn="l">
              <a:lnSpc>
                <a:spcPct val="300000"/>
              </a:lnSpc>
              <a:buFont typeface="+mj-lt"/>
              <a:buAutoNum type="arabicPeriod"/>
            </a:pPr>
            <a:r>
              <a:rPr lang="en-US" sz="1400" b="1"/>
              <a:t>METHODOLOGY</a:t>
            </a:r>
          </a:p>
          <a:p>
            <a:pPr marL="342900" indent="-342900" algn="l">
              <a:lnSpc>
                <a:spcPct val="300000"/>
              </a:lnSpc>
              <a:buFont typeface="+mj-lt"/>
              <a:buAutoNum type="arabicPeriod"/>
            </a:pPr>
            <a:r>
              <a:rPr lang="en-US" sz="1400" b="1"/>
              <a:t>MODELING</a:t>
            </a:r>
          </a:p>
          <a:p>
            <a:pPr marL="342900" indent="-342900" algn="l">
              <a:lnSpc>
                <a:spcPct val="300000"/>
              </a:lnSpc>
              <a:buFont typeface="+mj-lt"/>
              <a:buAutoNum type="arabicPeriod"/>
            </a:pPr>
            <a:r>
              <a:rPr lang="en-US" sz="1400" b="1"/>
              <a:t>ANALYSIS OF SCENARIOS</a:t>
            </a:r>
          </a:p>
          <a:p>
            <a:pPr marL="342900" indent="-342900" algn="l">
              <a:lnSpc>
                <a:spcPct val="300000"/>
              </a:lnSpc>
              <a:buFont typeface="+mj-lt"/>
              <a:buAutoNum type="arabicPeriod"/>
            </a:pPr>
            <a:r>
              <a:rPr lang="en-US" sz="1400" b="1"/>
              <a:t>BUSINESS ANALYSIS</a:t>
            </a:r>
          </a:p>
          <a:p>
            <a:pPr marL="342900" indent="-342900" algn="l">
              <a:lnSpc>
                <a:spcPct val="300000"/>
              </a:lnSpc>
              <a:buFont typeface="+mj-lt"/>
              <a:buAutoNum type="arabicPeriod"/>
            </a:pPr>
            <a:r>
              <a:rPr lang="en-US" sz="1400" b="1"/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300933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9">
            <a:extLst>
              <a:ext uri="{FF2B5EF4-FFF2-40B4-BE49-F238E27FC236}">
                <a16:creationId xmlns:a16="http://schemas.microsoft.com/office/drawing/2014/main" id="{53F4D7E0-EA49-967B-A819-3D85ACABB881}"/>
              </a:ext>
            </a:extLst>
          </p:cNvPr>
          <p:cNvSpPr/>
          <p:nvPr/>
        </p:nvSpPr>
        <p:spPr>
          <a:xfrm>
            <a:off x="8905155" y="4229373"/>
            <a:ext cx="2858603" cy="1011214"/>
          </a:xfrm>
          <a:custGeom>
            <a:avLst/>
            <a:gdLst/>
            <a:ahLst/>
            <a:cxnLst/>
            <a:rect l="l" t="t" r="r" b="b"/>
            <a:pathLst>
              <a:path w="1456390" h="1028334">
                <a:moveTo>
                  <a:pt x="0" y="0"/>
                </a:moveTo>
                <a:lnTo>
                  <a:pt x="1456390" y="0"/>
                </a:lnTo>
                <a:lnTo>
                  <a:pt x="1456390" y="1028334"/>
                </a:lnTo>
                <a:lnTo>
                  <a:pt x="0" y="102833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lIns="91440" tIns="45720" rIns="91440" bIns="45720" anchor="t"/>
          <a:lstStyle/>
          <a:p>
            <a:endParaRPr lang="en-US" sz="1200" b="1">
              <a:solidFill>
                <a:schemeClr val="bg1"/>
              </a:solidFill>
              <a:cs typeface="Arial"/>
            </a:endParaRPr>
          </a:p>
        </p:txBody>
      </p:sp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1F3BF97-F8F3-CBB0-AC9D-02469FA2A17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20975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1F3BF97-F8F3-CBB0-AC9D-02469FA2A1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2F63635-3C87-C40C-4382-F3B2011D5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97" y="483861"/>
            <a:ext cx="2526323" cy="1544782"/>
          </a:xfrm>
        </p:spPr>
        <p:txBody>
          <a:bodyPr vert="horz"/>
          <a:lstStyle/>
          <a:p>
            <a:r>
              <a:rPr lang="en-US"/>
              <a:t>Executive Summary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FEB116-9BDF-5DE4-D988-B8D44A4AB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04526"/>
              </p:ext>
            </p:extLst>
          </p:nvPr>
        </p:nvGraphicFramePr>
        <p:xfrm>
          <a:off x="3276600" y="1799493"/>
          <a:ext cx="8382000" cy="2283189"/>
        </p:xfrm>
        <a:graphic>
          <a:graphicData uri="http://schemas.openxmlformats.org/drawingml/2006/table">
            <a:tbl>
              <a:tblPr/>
              <a:tblGrid>
                <a:gridCol w="2794000">
                  <a:extLst>
                    <a:ext uri="{9D8B030D-6E8A-4147-A177-3AD203B41FA5}">
                      <a16:colId xmlns:a16="http://schemas.microsoft.com/office/drawing/2014/main" val="2428908631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648099779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246546155"/>
                    </a:ext>
                  </a:extLst>
                </a:gridCol>
              </a:tblGrid>
              <a:tr h="267487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Scenario-1</a:t>
                      </a: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Scenario-2</a:t>
                      </a: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/>
                        <a:t>Scenario-3</a:t>
                      </a: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826423"/>
                  </a:ext>
                </a:extLst>
              </a:tr>
              <a:tr h="1886949">
                <a:tc>
                  <a:txBody>
                    <a:bodyPr/>
                    <a:lstStyle/>
                    <a:p>
                      <a:r>
                        <a:rPr lang="en-IN" sz="1600" b="1"/>
                        <a:t>Greenfield Analysis (GFA)</a:t>
                      </a:r>
                      <a:endParaRPr lang="en-US" b="1"/>
                    </a:p>
                    <a:p>
                      <a:pPr lvl="0">
                        <a:buNone/>
                      </a:pPr>
                      <a:endParaRPr lang="en-IN" sz="1600"/>
                    </a:p>
                    <a:p>
                      <a:pPr lvl="0">
                        <a:buNone/>
                      </a:pPr>
                      <a:r>
                        <a:rPr lang="en-IN" sz="1600"/>
                        <a:t>What if we operate with only 5 mega hubs (LCs) servicing the customer directly</a:t>
                      </a: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/>
                        <a:t>Greyfield Analysis (GrFA)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IN" sz="1600"/>
                    </a:p>
                    <a:p>
                      <a:pPr lvl="0" algn="l">
                        <a:buNone/>
                      </a:pPr>
                      <a:r>
                        <a:rPr lang="en-IN" sz="1600"/>
                        <a:t>What if we pick 3 new LC locations to serve the existing DCs which in turn will serve customers</a:t>
                      </a: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Brownfield Analysis (BFA)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endParaRPr lang="en-IN" sz="1600" dirty="0"/>
                    </a:p>
                    <a:p>
                      <a:pPr lvl="0">
                        <a:buNone/>
                      </a:pPr>
                      <a:r>
                        <a:rPr lang="en-IN" sz="1600" dirty="0"/>
                        <a:t>What if we want to move out from Location 1, CA while keeping the existing network as is</a:t>
                      </a:r>
                    </a:p>
                  </a:txBody>
                  <a:tcPr marL="121920" marR="121920" marT="60960" marB="609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204673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CB7B3AC4-D88E-28F7-05E3-02683A5BD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81000"/>
            <a:ext cx="85344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Evaluating the existing network and identifying improvement opportunities optimizing for cost and service</a:t>
            </a:r>
            <a:endParaRPr lang="en-US" altLang="en-US" sz="1600" kern="0" dirty="0">
              <a:solidFill>
                <a:schemeClr val="tx2"/>
              </a:solidFill>
              <a:latin typeface="Arial"/>
              <a:cs typeface="Arial"/>
              <a:sym typeface="Arial"/>
            </a:endParaRPr>
          </a:p>
          <a:p>
            <a:pPr defTabSz="1219170">
              <a:spcBef>
                <a:spcPct val="0"/>
              </a:spcBef>
              <a:spcAft>
                <a:spcPct val="0"/>
              </a:spcAft>
            </a:pPr>
            <a:endParaRPr lang="en-US" altLang="en-US"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9F0103E-462C-3A9A-615C-5708C4665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198823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kern="0" dirty="0">
                <a:solidFill>
                  <a:schemeClr val="tx2"/>
                </a:solidFill>
                <a:latin typeface="Arial" panose="020B0604020202020204" pitchFamily="34" charset="0"/>
                <a:cs typeface="Arial"/>
                <a:sym typeface="Arial"/>
              </a:rPr>
              <a:t>Current LC Locations:   </a:t>
            </a:r>
            <a:r>
              <a:rPr lang="en-US" altLang="en-US" sz="1600" kern="0" dirty="0">
                <a:latin typeface="Arial" panose="020B0604020202020204" pitchFamily="34" charset="0"/>
                <a:cs typeface="Arial"/>
                <a:sym typeface="Arial"/>
              </a:rPr>
              <a:t>1.Location1, CA   </a:t>
            </a:r>
            <a:r>
              <a:rPr lang="en-US" altLang="en-US" kern="0" dirty="0">
                <a:latin typeface="Arial" panose="020B0604020202020204" pitchFamily="34" charset="0"/>
                <a:cs typeface="Arial"/>
                <a:sym typeface="Arial"/>
              </a:rPr>
              <a:t> </a:t>
            </a:r>
            <a:r>
              <a:rPr lang="en-US" altLang="en-US" sz="1600" kern="0" dirty="0">
                <a:latin typeface="Arial" panose="020B0604020202020204" pitchFamily="34" charset="0"/>
                <a:cs typeface="Arial"/>
                <a:sym typeface="Arial"/>
              </a:rPr>
              <a:t>2. </a:t>
            </a:r>
            <a:r>
              <a:rPr lang="en-US" alt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/>
                <a:sym typeface="Arial"/>
              </a:rPr>
              <a:t>Location 2, GA     3. Location 3, TX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CAD8946C-4793-6064-127E-B2361AC52D76}"/>
              </a:ext>
            </a:extLst>
          </p:cNvPr>
          <p:cNvGrpSpPr/>
          <p:nvPr/>
        </p:nvGrpSpPr>
        <p:grpSpPr>
          <a:xfrm>
            <a:off x="-10632658" y="-6381333"/>
            <a:ext cx="22279617" cy="12228278"/>
            <a:chOff x="-10671219" y="-6429849"/>
            <a:chExt cx="12127609" cy="745818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9000208-B068-3BD8-5D98-66BCD63C0D75}"/>
                </a:ext>
              </a:extLst>
            </p:cNvPr>
            <p:cNvSpPr/>
            <p:nvPr/>
          </p:nvSpPr>
          <p:spPr>
            <a:xfrm>
              <a:off x="-10671219" y="-6429849"/>
              <a:ext cx="6108" cy="7691"/>
            </a:xfrm>
            <a:custGeom>
              <a:avLst/>
              <a:gdLst/>
              <a:ahLst/>
              <a:cxnLst/>
              <a:rect l="l" t="t" r="r" b="b"/>
              <a:pathLst>
                <a:path w="1456390" h="1028334">
                  <a:moveTo>
                    <a:pt x="0" y="0"/>
                  </a:moveTo>
                  <a:lnTo>
                    <a:pt x="1456390" y="0"/>
                  </a:lnTo>
                  <a:lnTo>
                    <a:pt x="1456390" y="1028334"/>
                  </a:lnTo>
                  <a:lnTo>
                    <a:pt x="0" y="1028334"/>
                  </a:lnTo>
                  <a:close/>
                </a:path>
              </a:pathLst>
            </a:custGeom>
            <a:solidFill>
              <a:srgbClr val="36B7DA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3C5E60C0-E944-AF5B-97E8-A78F55C6A559}"/>
                </a:ext>
              </a:extLst>
            </p:cNvPr>
            <p:cNvSpPr txBox="1"/>
            <p:nvPr/>
          </p:nvSpPr>
          <p:spPr>
            <a:xfrm>
              <a:off x="0" y="-38100"/>
              <a:ext cx="1456390" cy="10664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A79903EA-6D87-EF39-8288-3AD0CCC1D57E}"/>
              </a:ext>
            </a:extLst>
          </p:cNvPr>
          <p:cNvGrpSpPr/>
          <p:nvPr/>
        </p:nvGrpSpPr>
        <p:grpSpPr>
          <a:xfrm>
            <a:off x="6087096" y="4090649"/>
            <a:ext cx="2770355" cy="2566216"/>
            <a:chOff x="0" y="-38100"/>
            <a:chExt cx="1456390" cy="1066434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29985CB-3634-99C1-7959-841096430A56}"/>
                </a:ext>
              </a:extLst>
            </p:cNvPr>
            <p:cNvSpPr/>
            <p:nvPr/>
          </p:nvSpPr>
          <p:spPr>
            <a:xfrm>
              <a:off x="0" y="20394"/>
              <a:ext cx="1456390" cy="419382"/>
            </a:xfrm>
            <a:custGeom>
              <a:avLst/>
              <a:gdLst/>
              <a:ahLst/>
              <a:cxnLst/>
              <a:rect l="l" t="t" r="r" b="b"/>
              <a:pathLst>
                <a:path w="1456390" h="1028334">
                  <a:moveTo>
                    <a:pt x="0" y="0"/>
                  </a:moveTo>
                  <a:lnTo>
                    <a:pt x="1456390" y="0"/>
                  </a:lnTo>
                  <a:lnTo>
                    <a:pt x="1456390" y="1028334"/>
                  </a:lnTo>
                  <a:lnTo>
                    <a:pt x="0" y="1028334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0F4D429B-256F-8984-0E1A-85DFF51EA118}"/>
                </a:ext>
              </a:extLst>
            </p:cNvPr>
            <p:cNvSpPr txBox="1"/>
            <p:nvPr/>
          </p:nvSpPr>
          <p:spPr>
            <a:xfrm>
              <a:off x="0" y="-38100"/>
              <a:ext cx="1456390" cy="10664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grpSp>
        <p:nvGrpSpPr>
          <p:cNvPr id="19" name="Group 11">
            <a:extLst>
              <a:ext uri="{FF2B5EF4-FFF2-40B4-BE49-F238E27FC236}">
                <a16:creationId xmlns:a16="http://schemas.microsoft.com/office/drawing/2014/main" id="{5D36AFE9-0958-EE9A-8DD5-6FC048A7AA11}"/>
              </a:ext>
            </a:extLst>
          </p:cNvPr>
          <p:cNvGrpSpPr/>
          <p:nvPr/>
        </p:nvGrpSpPr>
        <p:grpSpPr>
          <a:xfrm>
            <a:off x="1138" y="3316802"/>
            <a:ext cx="6038254" cy="2440270"/>
            <a:chOff x="0" y="-38100"/>
            <a:chExt cx="3293251" cy="1066434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CF642E9-C0B5-C14C-0801-87C8E548633E}"/>
                </a:ext>
              </a:extLst>
            </p:cNvPr>
            <p:cNvSpPr/>
            <p:nvPr/>
          </p:nvSpPr>
          <p:spPr>
            <a:xfrm>
              <a:off x="1789077" y="361923"/>
              <a:ext cx="1504174" cy="440701"/>
            </a:xfrm>
            <a:custGeom>
              <a:avLst/>
              <a:gdLst/>
              <a:ahLst/>
              <a:cxnLst/>
              <a:rect l="l" t="t" r="r" b="b"/>
              <a:pathLst>
                <a:path w="1331855" h="1028334">
                  <a:moveTo>
                    <a:pt x="0" y="0"/>
                  </a:moveTo>
                  <a:lnTo>
                    <a:pt x="1331855" y="0"/>
                  </a:lnTo>
                  <a:lnTo>
                    <a:pt x="1331855" y="1028334"/>
                  </a:lnTo>
                  <a:lnTo>
                    <a:pt x="0" y="1028334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DA966BEF-BFE2-9921-CAEB-92FA374737FC}"/>
                </a:ext>
              </a:extLst>
            </p:cNvPr>
            <p:cNvSpPr txBox="1"/>
            <p:nvPr/>
          </p:nvSpPr>
          <p:spPr>
            <a:xfrm>
              <a:off x="0" y="-38100"/>
              <a:ext cx="1331855" cy="106643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ts val="2240"/>
                </a:lnSpc>
              </a:pPr>
              <a:endParaRPr sz="1200"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518D77B4-C647-47AA-FE00-9C09875450EF}"/>
              </a:ext>
            </a:extLst>
          </p:cNvPr>
          <p:cNvSpPr txBox="1"/>
          <p:nvPr/>
        </p:nvSpPr>
        <p:spPr>
          <a:xfrm>
            <a:off x="3393856" y="4263732"/>
            <a:ext cx="275311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4805" lvl="1" indent="-172085">
              <a:buFont typeface="Arial"/>
              <a:buChar char="•"/>
            </a:pPr>
            <a:r>
              <a:rPr lang="en-US" sz="1200" spc="160" dirty="0">
                <a:solidFill>
                  <a:schemeClr val="tx1"/>
                </a:solidFill>
              </a:rPr>
              <a:t>Chicago, IL</a:t>
            </a:r>
          </a:p>
          <a:p>
            <a:pPr marL="344805" lvl="1" indent="-172085">
              <a:buFont typeface="Arial"/>
              <a:buChar char="•"/>
            </a:pPr>
            <a:r>
              <a:rPr lang="en-US" sz="1200" spc="160" dirty="0">
                <a:solidFill>
                  <a:schemeClr val="tx1"/>
                </a:solidFill>
              </a:rPr>
              <a:t>Reno, NV</a:t>
            </a:r>
          </a:p>
          <a:p>
            <a:pPr marL="344805" lvl="1" indent="-172085">
              <a:buFont typeface="Arial"/>
              <a:buChar char="•"/>
            </a:pPr>
            <a:r>
              <a:rPr lang="en-US" sz="1200" spc="160" dirty="0">
                <a:solidFill>
                  <a:schemeClr val="tx1"/>
                </a:solidFill>
              </a:rPr>
              <a:t>York, PA</a:t>
            </a:r>
          </a:p>
          <a:p>
            <a:pPr marL="344805" lvl="1" indent="-172085">
              <a:buFont typeface="Arial"/>
              <a:buChar char="•"/>
            </a:pPr>
            <a:r>
              <a:rPr lang="en-US" sz="1200" spc="160" dirty="0">
                <a:solidFill>
                  <a:schemeClr val="tx1"/>
                </a:solidFill>
              </a:rPr>
              <a:t>Grand Prairie, TX</a:t>
            </a:r>
          </a:p>
          <a:p>
            <a:pPr marL="344805" lvl="1" indent="-172085">
              <a:buFont typeface="Arial"/>
              <a:buChar char="•"/>
            </a:pPr>
            <a:r>
              <a:rPr lang="en-US" sz="1200" spc="160" dirty="0">
                <a:solidFill>
                  <a:schemeClr val="tx1"/>
                </a:solidFill>
              </a:rPr>
              <a:t>Columbus, GA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5088D068-EE8B-1286-190C-655834493C80}"/>
              </a:ext>
            </a:extLst>
          </p:cNvPr>
          <p:cNvSpPr txBox="1"/>
          <p:nvPr/>
        </p:nvSpPr>
        <p:spPr>
          <a:xfrm>
            <a:off x="6223048" y="4265906"/>
            <a:ext cx="253562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4805" lvl="1" indent="-172085">
              <a:buFont typeface="Arial"/>
              <a:buChar char="•"/>
            </a:pPr>
            <a:endParaRPr lang="en-US" sz="1200" spc="160">
              <a:solidFill>
                <a:schemeClr val="tx1"/>
              </a:solidFill>
            </a:endParaRPr>
          </a:p>
          <a:p>
            <a:pPr marL="344805" lvl="1" indent="-172085">
              <a:buFont typeface="Arial"/>
              <a:buChar char="•"/>
            </a:pPr>
            <a:r>
              <a:rPr lang="en-US" sz="1200" spc="160">
                <a:solidFill>
                  <a:schemeClr val="tx1"/>
                </a:solidFill>
              </a:rPr>
              <a:t>Knoxville, TN</a:t>
            </a:r>
          </a:p>
          <a:p>
            <a:pPr marL="344805" lvl="1" indent="-172085">
              <a:buFont typeface="Arial"/>
              <a:buChar char="•"/>
            </a:pPr>
            <a:r>
              <a:rPr lang="en-US" sz="1200" spc="160">
                <a:solidFill>
                  <a:schemeClr val="tx1"/>
                </a:solidFill>
              </a:rPr>
              <a:t>Oklahoma City, OK</a:t>
            </a:r>
          </a:p>
          <a:p>
            <a:pPr marL="344805" lvl="1" indent="-172085">
              <a:buFont typeface="Arial"/>
              <a:buChar char="•"/>
            </a:pPr>
            <a:r>
              <a:rPr lang="en-US" sz="1200" spc="160">
                <a:solidFill>
                  <a:schemeClr val="tx1"/>
                </a:solidFill>
              </a:rPr>
              <a:t>Fresno, CA </a:t>
            </a:r>
          </a:p>
          <a:p>
            <a:endParaRPr lang="en-US" sz="1200" b="1" spc="160">
              <a:solidFill>
                <a:schemeClr val="tx1"/>
              </a:solidFill>
            </a:endParaRP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DF4C9690-7337-79C3-D2E8-699D4499E84D}"/>
              </a:ext>
            </a:extLst>
          </p:cNvPr>
          <p:cNvSpPr txBox="1"/>
          <p:nvPr/>
        </p:nvSpPr>
        <p:spPr>
          <a:xfrm>
            <a:off x="9157855" y="4264376"/>
            <a:ext cx="240578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200" spc="16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spc="16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spc="16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 Los Vegas, Nevada</a:t>
            </a:r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spc="16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2D6F4-1B3C-358E-E22D-81F64AD84CD0}"/>
              </a:ext>
            </a:extLst>
          </p:cNvPr>
          <p:cNvSpPr/>
          <p:nvPr/>
        </p:nvSpPr>
        <p:spPr>
          <a:xfrm>
            <a:off x="199696" y="4526355"/>
            <a:ext cx="2707725" cy="3888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ctr"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  <a:cs typeface="Arial"/>
              </a:rPr>
              <a:t>Optimal Locations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57138B-2DB3-D2A0-737A-707A51F67E1F}"/>
              </a:ext>
            </a:extLst>
          </p:cNvPr>
          <p:cNvSpPr/>
          <p:nvPr/>
        </p:nvSpPr>
        <p:spPr>
          <a:xfrm>
            <a:off x="199696" y="2748454"/>
            <a:ext cx="2707725" cy="3888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ctr"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  <a:cs typeface="Arial"/>
              </a:rPr>
              <a:t>Problem Statement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2E5BE5-1FA4-536E-88D6-820891C4E8A8}"/>
              </a:ext>
            </a:extLst>
          </p:cNvPr>
          <p:cNvSpPr/>
          <p:nvPr/>
        </p:nvSpPr>
        <p:spPr>
          <a:xfrm>
            <a:off x="199597" y="5635047"/>
            <a:ext cx="2707725" cy="543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ctr"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  <a:cs typeface="Arial"/>
              </a:rPr>
              <a:t>Transportation Costs (Saved)</a:t>
            </a:r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65239E79-0061-7464-D72C-8E7FB42B0038}"/>
              </a:ext>
            </a:extLst>
          </p:cNvPr>
          <p:cNvSpPr/>
          <p:nvPr/>
        </p:nvSpPr>
        <p:spPr>
          <a:xfrm>
            <a:off x="3281453" y="5417746"/>
            <a:ext cx="2757939" cy="1008435"/>
          </a:xfrm>
          <a:custGeom>
            <a:avLst/>
            <a:gdLst/>
            <a:ahLst/>
            <a:cxnLst/>
            <a:rect l="l" t="t" r="r" b="b"/>
            <a:pathLst>
              <a:path w="1331855" h="1028334">
                <a:moveTo>
                  <a:pt x="0" y="0"/>
                </a:moveTo>
                <a:lnTo>
                  <a:pt x="1331855" y="0"/>
                </a:lnTo>
                <a:lnTo>
                  <a:pt x="1331855" y="1028334"/>
                </a:lnTo>
                <a:lnTo>
                  <a:pt x="0" y="1028334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b="1"/>
              <a:t>Cost Optimized: $ 12 M</a:t>
            </a:r>
          </a:p>
          <a:p>
            <a:endParaRPr lang="en-US" sz="1400" b="1"/>
          </a:p>
          <a:p>
            <a:r>
              <a:rPr lang="en-US" sz="1400" b="1"/>
              <a:t>Service Optimized: $ 5 M</a:t>
            </a:r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4A6CEF5A-CFA8-8FC2-521E-76F002E26FCC}"/>
              </a:ext>
            </a:extLst>
          </p:cNvPr>
          <p:cNvSpPr/>
          <p:nvPr/>
        </p:nvSpPr>
        <p:spPr>
          <a:xfrm>
            <a:off x="6087096" y="5417000"/>
            <a:ext cx="2770355" cy="1058258"/>
          </a:xfrm>
          <a:custGeom>
            <a:avLst/>
            <a:gdLst/>
            <a:ahLst/>
            <a:cxnLst/>
            <a:rect l="l" t="t" r="r" b="b"/>
            <a:pathLst>
              <a:path w="1456390" h="1028334">
                <a:moveTo>
                  <a:pt x="0" y="0"/>
                </a:moveTo>
                <a:lnTo>
                  <a:pt x="1456390" y="0"/>
                </a:lnTo>
                <a:lnTo>
                  <a:pt x="1456390" y="1028334"/>
                </a:lnTo>
                <a:lnTo>
                  <a:pt x="0" y="1028334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sz="1400" b="1"/>
              <a:t>Cost Optimized: $ 0.45 M</a:t>
            </a:r>
          </a:p>
          <a:p>
            <a:endParaRPr lang="en-US" sz="1400" b="1"/>
          </a:p>
          <a:p>
            <a:r>
              <a:rPr lang="en-US" sz="1400" b="1"/>
              <a:t>Service Optimized: $ 0.25 M</a:t>
            </a:r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0A1D3F8F-AED8-06C5-0CFE-7BDE26181696}"/>
              </a:ext>
            </a:extLst>
          </p:cNvPr>
          <p:cNvSpPr/>
          <p:nvPr/>
        </p:nvSpPr>
        <p:spPr>
          <a:xfrm>
            <a:off x="8905155" y="5417000"/>
            <a:ext cx="2858603" cy="1058258"/>
          </a:xfrm>
          <a:custGeom>
            <a:avLst/>
            <a:gdLst/>
            <a:ahLst/>
            <a:cxnLst/>
            <a:rect l="l" t="t" r="r" b="b"/>
            <a:pathLst>
              <a:path w="1456390" h="1028334">
                <a:moveTo>
                  <a:pt x="0" y="0"/>
                </a:moveTo>
                <a:lnTo>
                  <a:pt x="1456390" y="0"/>
                </a:lnTo>
                <a:lnTo>
                  <a:pt x="1456390" y="1028334"/>
                </a:lnTo>
                <a:lnTo>
                  <a:pt x="0" y="102833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lIns="91440" tIns="45720" rIns="91440" bIns="45720" anchor="t"/>
          <a:lstStyle/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Cost Optimized: $ 0.45 M</a:t>
            </a:r>
          </a:p>
          <a:p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Service Optimized: $ 0.45 M</a:t>
            </a:r>
          </a:p>
        </p:txBody>
      </p:sp>
    </p:spTree>
    <p:extLst>
      <p:ext uri="{BB962C8B-B14F-4D97-AF65-F5344CB8AC3E}">
        <p14:creationId xmlns:p14="http://schemas.microsoft.com/office/powerpoint/2010/main" val="74974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FE256729-325F-774B-4245-4A5042AF1B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3557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E256729-325F-774B-4245-4A5042AF1B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53BE3DBE-006D-8204-D6C6-87221589BE87}"/>
              </a:ext>
            </a:extLst>
          </p:cNvPr>
          <p:cNvCxnSpPr>
            <a:cxnSpLocks/>
            <a:stCxn id="57" idx="3"/>
            <a:endCxn id="61" idx="1"/>
          </p:cNvCxnSpPr>
          <p:nvPr/>
        </p:nvCxnSpPr>
        <p:spPr>
          <a:xfrm flipV="1">
            <a:off x="5088268" y="4870588"/>
            <a:ext cx="2290453" cy="1939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5087DA-9B15-025A-CD8F-6839D3D9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1"/>
            <a:ext cx="2286000" cy="1752600"/>
          </a:xfrm>
        </p:spPr>
        <p:txBody>
          <a:bodyPr vert="horz"/>
          <a:lstStyle/>
          <a:p>
            <a:r>
              <a:rPr lang="en-US" dirty="0"/>
              <a:t>ABC leads the automotive aftermarket with a comprehensive worldwide footprint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4F5226-68EB-201E-06EC-0CB1FAB64565}"/>
              </a:ext>
            </a:extLst>
          </p:cNvPr>
          <p:cNvSpPr/>
          <p:nvPr/>
        </p:nvSpPr>
        <p:spPr>
          <a:xfrm>
            <a:off x="7848601" y="12700"/>
            <a:ext cx="43434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C6CB2C2-6741-3262-C68A-589C4B398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4200" y="5393237"/>
            <a:ext cx="1464763" cy="1464763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D177C2A-E9DA-E2A0-E345-A769A087680D}"/>
              </a:ext>
            </a:extLst>
          </p:cNvPr>
          <p:cNvSpPr/>
          <p:nvPr/>
        </p:nvSpPr>
        <p:spPr>
          <a:xfrm rot="5400000">
            <a:off x="4547399" y="3295329"/>
            <a:ext cx="6858000" cy="267343"/>
          </a:xfrm>
          <a:prstGeom prst="triangle">
            <a:avLst/>
          </a:prstGeom>
          <a:solidFill>
            <a:srgbClr val="F5F5F5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32847B-BFF2-05BF-1A2B-DE3E76ACF9DB}"/>
              </a:ext>
            </a:extLst>
          </p:cNvPr>
          <p:cNvSpPr/>
          <p:nvPr/>
        </p:nvSpPr>
        <p:spPr>
          <a:xfrm>
            <a:off x="8536115" y="934858"/>
            <a:ext cx="3357379" cy="295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1200" b="1">
                <a:solidFill>
                  <a:schemeClr val="tx2"/>
                </a:solidFill>
              </a:rPr>
              <a:t>Production of goods majorly in China:</a:t>
            </a:r>
          </a:p>
          <a:p>
            <a:pPr>
              <a:lnSpc>
                <a:spcPct val="90000"/>
              </a:lnSpc>
            </a:pPr>
            <a:r>
              <a:rPr lang="en-US" sz="1200">
                <a:solidFill>
                  <a:schemeClr val="tx1"/>
                </a:solidFill>
              </a:rPr>
              <a:t>Serves over 13,500 retailers across North America, Australia and Europe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2C893A-7097-7B91-6080-9607C0A810EB}"/>
              </a:ext>
            </a:extLst>
          </p:cNvPr>
          <p:cNvSpPr/>
          <p:nvPr/>
        </p:nvSpPr>
        <p:spPr>
          <a:xfrm>
            <a:off x="8505635" y="3129170"/>
            <a:ext cx="3319272" cy="295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1200" b="1">
                <a:solidFill>
                  <a:schemeClr val="tx2"/>
                </a:solidFill>
              </a:rPr>
              <a:t>LC and DC locations in the US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640F6D-47C6-0758-1A96-CCA4DBD87599}"/>
              </a:ext>
            </a:extLst>
          </p:cNvPr>
          <p:cNvSpPr/>
          <p:nvPr/>
        </p:nvSpPr>
        <p:spPr>
          <a:xfrm>
            <a:off x="3429000" y="386862"/>
            <a:ext cx="4193532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ABC strives to empower every enthusiast to pursue their passion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6127F7-616C-FCBA-E1CE-EC495BB337B3}"/>
              </a:ext>
            </a:extLst>
          </p:cNvPr>
          <p:cNvCxnSpPr>
            <a:cxnSpLocks/>
          </p:cNvCxnSpPr>
          <p:nvPr/>
        </p:nvCxnSpPr>
        <p:spPr>
          <a:xfrm flipH="1">
            <a:off x="3429000" y="1839314"/>
            <a:ext cx="37338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945BB2D-4C56-D106-4B18-8DDBD6A16F13}"/>
              </a:ext>
            </a:extLst>
          </p:cNvPr>
          <p:cNvSpPr/>
          <p:nvPr/>
        </p:nvSpPr>
        <p:spPr>
          <a:xfrm>
            <a:off x="3977531" y="3489827"/>
            <a:ext cx="3431532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1400" b="1">
                <a:solidFill>
                  <a:schemeClr val="tx2"/>
                </a:solidFill>
                <a:latin typeface="Arial" panose="020B0604020202020204" pitchFamily="34" charset="0"/>
              </a:rPr>
              <a:t>Supply chain overview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1C1252-D1B0-CD23-FBE0-BC1DC5BF0DCA}"/>
              </a:ext>
            </a:extLst>
          </p:cNvPr>
          <p:cNvSpPr/>
          <p:nvPr/>
        </p:nvSpPr>
        <p:spPr>
          <a:xfrm>
            <a:off x="3398520" y="1920009"/>
            <a:ext cx="4086943" cy="1066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7800" indent="-177800">
              <a:lnSpc>
                <a:spcPct val="90000"/>
              </a:lnSpc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</a:rPr>
              <a:t>Established in 1995</a:t>
            </a:r>
          </a:p>
          <a:p>
            <a:pPr marL="177800" indent="-177800">
              <a:lnSpc>
                <a:spcPct val="90000"/>
              </a:lnSpc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</a:rPr>
              <a:t>$1B in global annual revenue</a:t>
            </a:r>
          </a:p>
          <a:p>
            <a:pPr marL="177800" indent="-177800">
              <a:lnSpc>
                <a:spcPct val="90000"/>
              </a:lnSpc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</a:rPr>
              <a:t>$50M in domestic supply chain</a:t>
            </a:r>
          </a:p>
          <a:p>
            <a:pPr marL="177800" indent="-177800">
              <a:lnSpc>
                <a:spcPct val="90000"/>
              </a:lnSpc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</a:rPr>
              <a:t>Serves the automotive enthusiast with a wide selection of vehicle enhancements</a:t>
            </a:r>
          </a:p>
          <a:p>
            <a:pPr marL="177800" indent="-177800">
              <a:lnSpc>
                <a:spcPct val="90000"/>
              </a:lnSpc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45043A-6D75-4DEB-7007-42B74728B1B7}"/>
              </a:ext>
            </a:extLst>
          </p:cNvPr>
          <p:cNvSpPr/>
          <p:nvPr/>
        </p:nvSpPr>
        <p:spPr>
          <a:xfrm>
            <a:off x="4189702" y="1445662"/>
            <a:ext cx="1906298" cy="303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DEFINED BY PERFORMANCE</a:t>
            </a:r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7E37A4B2-B8A1-3CAB-851E-68707900D7EF}"/>
              </a:ext>
            </a:extLst>
          </p:cNvPr>
          <p:cNvSpPr/>
          <p:nvPr/>
        </p:nvSpPr>
        <p:spPr>
          <a:xfrm>
            <a:off x="8505635" y="1354341"/>
            <a:ext cx="3268952" cy="1562981"/>
          </a:xfrm>
          <a:custGeom>
            <a:avLst/>
            <a:gdLst/>
            <a:ahLst/>
            <a:cxnLst/>
            <a:rect l="l" t="t" r="r" b="b"/>
            <a:pathLst>
              <a:path w="6990686" h="3013447">
                <a:moveTo>
                  <a:pt x="0" y="0"/>
                </a:moveTo>
                <a:lnTo>
                  <a:pt x="6990686" y="0"/>
                </a:lnTo>
                <a:lnTo>
                  <a:pt x="6990686" y="3013447"/>
                </a:lnTo>
                <a:lnTo>
                  <a:pt x="0" y="3013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274" b="-32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4">
            <a:extLst>
              <a:ext uri="{FF2B5EF4-FFF2-40B4-BE49-F238E27FC236}">
                <a16:creationId xmlns:a16="http://schemas.microsoft.com/office/drawing/2014/main" id="{9414F31A-1601-52CC-79DA-90B93B918FC3}"/>
              </a:ext>
            </a:extLst>
          </p:cNvPr>
          <p:cNvSpPr/>
          <p:nvPr/>
        </p:nvSpPr>
        <p:spPr>
          <a:xfrm>
            <a:off x="8511129" y="3420515"/>
            <a:ext cx="3257964" cy="2115220"/>
          </a:xfrm>
          <a:custGeom>
            <a:avLst/>
            <a:gdLst/>
            <a:ahLst/>
            <a:cxnLst/>
            <a:rect l="l" t="t" r="r" b="b"/>
            <a:pathLst>
              <a:path w="4488171" h="2909938">
                <a:moveTo>
                  <a:pt x="0" y="0"/>
                </a:moveTo>
                <a:lnTo>
                  <a:pt x="4488172" y="0"/>
                </a:lnTo>
                <a:lnTo>
                  <a:pt x="4488172" y="2909938"/>
                </a:lnTo>
                <a:lnTo>
                  <a:pt x="0" y="2909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7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5">
            <a:extLst>
              <a:ext uri="{FF2B5EF4-FFF2-40B4-BE49-F238E27FC236}">
                <a16:creationId xmlns:a16="http://schemas.microsoft.com/office/drawing/2014/main" id="{4A78F165-423F-1D0A-FD41-93F7A5D645E3}"/>
              </a:ext>
            </a:extLst>
          </p:cNvPr>
          <p:cNvGrpSpPr/>
          <p:nvPr/>
        </p:nvGrpSpPr>
        <p:grpSpPr>
          <a:xfrm>
            <a:off x="8543735" y="5823569"/>
            <a:ext cx="188868" cy="182947"/>
            <a:chOff x="0" y="0"/>
            <a:chExt cx="136534" cy="132253"/>
          </a:xfrm>
        </p:grpSpPr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509D6DDC-C2C7-BACD-AECC-9BDEF2DEF624}"/>
                </a:ext>
              </a:extLst>
            </p:cNvPr>
            <p:cNvSpPr/>
            <p:nvPr/>
          </p:nvSpPr>
          <p:spPr>
            <a:xfrm>
              <a:off x="0" y="0"/>
              <a:ext cx="136534" cy="132253"/>
            </a:xfrm>
            <a:custGeom>
              <a:avLst/>
              <a:gdLst/>
              <a:ahLst/>
              <a:cxnLst/>
              <a:rect l="l" t="t" r="r" b="b"/>
              <a:pathLst>
                <a:path w="136534" h="132253">
                  <a:moveTo>
                    <a:pt x="66127" y="0"/>
                  </a:moveTo>
                  <a:lnTo>
                    <a:pt x="70407" y="0"/>
                  </a:lnTo>
                  <a:cubicBezTo>
                    <a:pt x="87945" y="0"/>
                    <a:pt x="104764" y="6967"/>
                    <a:pt x="117166" y="19368"/>
                  </a:cubicBezTo>
                  <a:cubicBezTo>
                    <a:pt x="129567" y="31769"/>
                    <a:pt x="136534" y="48589"/>
                    <a:pt x="136534" y="66127"/>
                  </a:cubicBezTo>
                  <a:lnTo>
                    <a:pt x="136534" y="66127"/>
                  </a:lnTo>
                  <a:cubicBezTo>
                    <a:pt x="136534" y="83665"/>
                    <a:pt x="129567" y="100484"/>
                    <a:pt x="117166" y="112885"/>
                  </a:cubicBezTo>
                  <a:cubicBezTo>
                    <a:pt x="104764" y="125287"/>
                    <a:pt x="87945" y="132253"/>
                    <a:pt x="70407" y="132253"/>
                  </a:cubicBezTo>
                  <a:lnTo>
                    <a:pt x="66127" y="132253"/>
                  </a:lnTo>
                  <a:cubicBezTo>
                    <a:pt x="48589" y="132253"/>
                    <a:pt x="31769" y="125287"/>
                    <a:pt x="19368" y="112885"/>
                  </a:cubicBezTo>
                  <a:cubicBezTo>
                    <a:pt x="6967" y="100484"/>
                    <a:pt x="0" y="83665"/>
                    <a:pt x="0" y="66127"/>
                  </a:cubicBezTo>
                  <a:lnTo>
                    <a:pt x="0" y="66127"/>
                  </a:lnTo>
                  <a:cubicBezTo>
                    <a:pt x="0" y="48589"/>
                    <a:pt x="6967" y="31769"/>
                    <a:pt x="19368" y="19368"/>
                  </a:cubicBezTo>
                  <a:cubicBezTo>
                    <a:pt x="31769" y="6967"/>
                    <a:pt x="48589" y="0"/>
                    <a:pt x="66127" y="0"/>
                  </a:cubicBezTo>
                  <a:close/>
                </a:path>
              </a:pathLst>
            </a:custGeom>
            <a:solidFill>
              <a:srgbClr val="C932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79C27B24-88BC-89EC-DD49-58041463C399}"/>
                </a:ext>
              </a:extLst>
            </p:cNvPr>
            <p:cNvSpPr txBox="1"/>
            <p:nvPr/>
          </p:nvSpPr>
          <p:spPr>
            <a:xfrm>
              <a:off x="0" y="-47625"/>
              <a:ext cx="136534" cy="179878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ts val="1867"/>
                </a:lnSpc>
              </a:pPr>
              <a:endParaRPr sz="600"/>
            </a:p>
          </p:txBody>
        </p:sp>
      </p:grpSp>
      <p:grpSp>
        <p:nvGrpSpPr>
          <p:cNvPr id="24" name="Group 28">
            <a:extLst>
              <a:ext uri="{FF2B5EF4-FFF2-40B4-BE49-F238E27FC236}">
                <a16:creationId xmlns:a16="http://schemas.microsoft.com/office/drawing/2014/main" id="{54C827DB-9B55-5D24-F4FF-0D6109199703}"/>
              </a:ext>
            </a:extLst>
          </p:cNvPr>
          <p:cNvGrpSpPr/>
          <p:nvPr/>
        </p:nvGrpSpPr>
        <p:grpSpPr>
          <a:xfrm>
            <a:off x="8543735" y="6096733"/>
            <a:ext cx="188868" cy="182947"/>
            <a:chOff x="0" y="0"/>
            <a:chExt cx="136534" cy="132253"/>
          </a:xfrm>
        </p:grpSpPr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0BF6239A-A7EC-398C-DC34-09D8D9E21556}"/>
                </a:ext>
              </a:extLst>
            </p:cNvPr>
            <p:cNvSpPr/>
            <p:nvPr/>
          </p:nvSpPr>
          <p:spPr>
            <a:xfrm>
              <a:off x="0" y="0"/>
              <a:ext cx="136534" cy="132253"/>
            </a:xfrm>
            <a:custGeom>
              <a:avLst/>
              <a:gdLst/>
              <a:ahLst/>
              <a:cxnLst/>
              <a:rect l="l" t="t" r="r" b="b"/>
              <a:pathLst>
                <a:path w="136534" h="132253">
                  <a:moveTo>
                    <a:pt x="66127" y="0"/>
                  </a:moveTo>
                  <a:lnTo>
                    <a:pt x="70407" y="0"/>
                  </a:lnTo>
                  <a:cubicBezTo>
                    <a:pt x="87945" y="0"/>
                    <a:pt x="104764" y="6967"/>
                    <a:pt x="117166" y="19368"/>
                  </a:cubicBezTo>
                  <a:cubicBezTo>
                    <a:pt x="129567" y="31769"/>
                    <a:pt x="136534" y="48589"/>
                    <a:pt x="136534" y="66127"/>
                  </a:cubicBezTo>
                  <a:lnTo>
                    <a:pt x="136534" y="66127"/>
                  </a:lnTo>
                  <a:cubicBezTo>
                    <a:pt x="136534" y="83665"/>
                    <a:pt x="129567" y="100484"/>
                    <a:pt x="117166" y="112885"/>
                  </a:cubicBezTo>
                  <a:cubicBezTo>
                    <a:pt x="104764" y="125287"/>
                    <a:pt x="87945" y="132253"/>
                    <a:pt x="70407" y="132253"/>
                  </a:cubicBezTo>
                  <a:lnTo>
                    <a:pt x="66127" y="132253"/>
                  </a:lnTo>
                  <a:cubicBezTo>
                    <a:pt x="48589" y="132253"/>
                    <a:pt x="31769" y="125287"/>
                    <a:pt x="19368" y="112885"/>
                  </a:cubicBezTo>
                  <a:cubicBezTo>
                    <a:pt x="6967" y="100484"/>
                    <a:pt x="0" y="83665"/>
                    <a:pt x="0" y="66127"/>
                  </a:cubicBezTo>
                  <a:lnTo>
                    <a:pt x="0" y="66127"/>
                  </a:lnTo>
                  <a:cubicBezTo>
                    <a:pt x="0" y="48589"/>
                    <a:pt x="6967" y="31769"/>
                    <a:pt x="19368" y="19368"/>
                  </a:cubicBezTo>
                  <a:cubicBezTo>
                    <a:pt x="31769" y="6967"/>
                    <a:pt x="48589" y="0"/>
                    <a:pt x="66127" y="0"/>
                  </a:cubicBezTo>
                  <a:close/>
                </a:path>
              </a:pathLst>
            </a:custGeom>
            <a:solidFill>
              <a:srgbClr val="F9F93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30">
              <a:extLst>
                <a:ext uri="{FF2B5EF4-FFF2-40B4-BE49-F238E27FC236}">
                  <a16:creationId xmlns:a16="http://schemas.microsoft.com/office/drawing/2014/main" id="{A275E13A-CFEE-CEDC-EA51-094BCAF5D31C}"/>
                </a:ext>
              </a:extLst>
            </p:cNvPr>
            <p:cNvSpPr txBox="1"/>
            <p:nvPr/>
          </p:nvSpPr>
          <p:spPr>
            <a:xfrm>
              <a:off x="0" y="-47625"/>
              <a:ext cx="136534" cy="179878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ts val="1867"/>
                </a:lnSpc>
              </a:pPr>
              <a:endParaRPr sz="600"/>
            </a:p>
          </p:txBody>
        </p:sp>
      </p:grpSp>
      <p:sp>
        <p:nvSpPr>
          <p:cNvPr id="27" name="TextBox 31">
            <a:extLst>
              <a:ext uri="{FF2B5EF4-FFF2-40B4-BE49-F238E27FC236}">
                <a16:creationId xmlns:a16="http://schemas.microsoft.com/office/drawing/2014/main" id="{67B962EE-96C6-D386-B6E0-325617BF49D8}"/>
              </a:ext>
            </a:extLst>
          </p:cNvPr>
          <p:cNvSpPr txBox="1"/>
          <p:nvPr/>
        </p:nvSpPr>
        <p:spPr>
          <a:xfrm>
            <a:off x="8769365" y="5824403"/>
            <a:ext cx="1237649" cy="140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1224"/>
              </a:lnSpc>
            </a:pPr>
            <a:r>
              <a:rPr lang="en-US" sz="850">
                <a:solidFill>
                  <a:srgbClr val="000000"/>
                </a:solidFill>
                <a:latin typeface="+mj-lt"/>
              </a:rPr>
              <a:t>Logistic Centers</a:t>
            </a:r>
            <a:r>
              <a:rPr lang="en-US" sz="850">
                <a:latin typeface="+mj-lt"/>
              </a:rPr>
              <a:t>(LC)</a:t>
            </a:r>
            <a:endParaRPr lang="en-US" sz="875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983996-3706-7BE1-C441-DBADA06F5935}"/>
              </a:ext>
            </a:extLst>
          </p:cNvPr>
          <p:cNvSpPr txBox="1"/>
          <p:nvPr/>
        </p:nvSpPr>
        <p:spPr>
          <a:xfrm>
            <a:off x="8801115" y="6142631"/>
            <a:ext cx="1364106" cy="140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ts val="1224"/>
              </a:lnSpc>
            </a:pPr>
            <a:r>
              <a:rPr lang="en-US" sz="850">
                <a:solidFill>
                  <a:srgbClr val="000000"/>
                </a:solidFill>
                <a:latin typeface="+mj-lt"/>
              </a:rPr>
              <a:t>Distribution Centers</a:t>
            </a:r>
            <a:r>
              <a:rPr lang="en-US" sz="850">
                <a:latin typeface="+mj-lt"/>
              </a:rPr>
              <a:t>(DC)</a:t>
            </a:r>
            <a:endParaRPr lang="en-US" sz="875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DF03A8-B50F-51ED-14D8-AD1CA302FBAF}"/>
              </a:ext>
            </a:extLst>
          </p:cNvPr>
          <p:cNvSpPr/>
          <p:nvPr/>
        </p:nvSpPr>
        <p:spPr>
          <a:xfrm>
            <a:off x="8142069" y="263941"/>
            <a:ext cx="3319272" cy="295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chemeClr val="tx2"/>
                </a:solidFill>
              </a:rPr>
              <a:t>ABC global footprint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9DEFF7-4A5F-27EB-69D6-D7BFBA370430}"/>
              </a:ext>
            </a:extLst>
          </p:cNvPr>
          <p:cNvGrpSpPr>
            <a:grpSpLocks noChangeAspect="1"/>
          </p:cNvGrpSpPr>
          <p:nvPr/>
        </p:nvGrpSpPr>
        <p:grpSpPr>
          <a:xfrm>
            <a:off x="3496994" y="3333064"/>
            <a:ext cx="415510" cy="416446"/>
            <a:chOff x="3423616" y="751112"/>
            <a:chExt cx="767384" cy="769112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862794A-F0B0-8AC7-047A-C94BC246330E}"/>
                </a:ext>
              </a:extLst>
            </p:cNvPr>
            <p:cNvSpPr/>
            <p:nvPr/>
          </p:nvSpPr>
          <p:spPr>
            <a:xfrm>
              <a:off x="3849412" y="825276"/>
              <a:ext cx="341588" cy="338592"/>
            </a:xfrm>
            <a:custGeom>
              <a:avLst/>
              <a:gdLst>
                <a:gd name="connsiteX0" fmla="*/ 202550 w 336865"/>
                <a:gd name="connsiteY0" fmla="*/ 63734 h 333910"/>
                <a:gd name="connsiteX1" fmla="*/ 202590 w 336865"/>
                <a:gd name="connsiteY1" fmla="*/ 80218 h 333910"/>
                <a:gd name="connsiteX2" fmla="*/ 202643 w 336865"/>
                <a:gd name="connsiteY2" fmla="*/ 100636 h 333910"/>
                <a:gd name="connsiteX3" fmla="*/ 217509 w 336865"/>
                <a:gd name="connsiteY3" fmla="*/ 114634 h 333910"/>
                <a:gd name="connsiteX4" fmla="*/ 222034 w 336865"/>
                <a:gd name="connsiteY4" fmla="*/ 119183 h 333910"/>
                <a:gd name="connsiteX5" fmla="*/ 226028 w 336865"/>
                <a:gd name="connsiteY5" fmla="*/ 124193 h 333910"/>
                <a:gd name="connsiteX6" fmla="*/ 238230 w 336865"/>
                <a:gd name="connsiteY6" fmla="*/ 140570 h 333910"/>
                <a:gd name="connsiteX7" fmla="*/ 258513 w 336865"/>
                <a:gd name="connsiteY7" fmla="*/ 142962 h 333910"/>
                <a:gd name="connsiteX8" fmla="*/ 274883 w 336865"/>
                <a:gd name="connsiteY8" fmla="*/ 144892 h 333910"/>
                <a:gd name="connsiteX9" fmla="*/ 260615 w 336865"/>
                <a:gd name="connsiteY9" fmla="*/ 153178 h 333910"/>
                <a:gd name="connsiteX10" fmla="*/ 242910 w 336865"/>
                <a:gd name="connsiteY10" fmla="*/ 163460 h 333910"/>
                <a:gd name="connsiteX11" fmla="*/ 238247 w 336865"/>
                <a:gd name="connsiteY11" fmla="*/ 183398 h 333910"/>
                <a:gd name="connsiteX12" fmla="*/ 234243 w 336865"/>
                <a:gd name="connsiteY12" fmla="*/ 195414 h 333910"/>
                <a:gd name="connsiteX13" fmla="*/ 226163 w 336865"/>
                <a:gd name="connsiteY13" fmla="*/ 214167 h 333910"/>
                <a:gd name="connsiteX14" fmla="*/ 234232 w 336865"/>
                <a:gd name="connsiteY14" fmla="*/ 232925 h 333910"/>
                <a:gd name="connsiteX15" fmla="*/ 240766 w 336865"/>
                <a:gd name="connsiteY15" fmla="*/ 248113 h 333910"/>
                <a:gd name="connsiteX16" fmla="*/ 226426 w 336865"/>
                <a:gd name="connsiteY16" fmla="*/ 239883 h 333910"/>
                <a:gd name="connsiteX17" fmla="*/ 208714 w 336865"/>
                <a:gd name="connsiteY17" fmla="*/ 229718 h 333910"/>
                <a:gd name="connsiteX18" fmla="*/ 189157 w 336865"/>
                <a:gd name="connsiteY18" fmla="*/ 235595 h 333910"/>
                <a:gd name="connsiteX19" fmla="*/ 176760 w 336865"/>
                <a:gd name="connsiteY19" fmla="*/ 238197 h 333910"/>
                <a:gd name="connsiteX20" fmla="*/ 156422 w 336865"/>
                <a:gd name="connsiteY20" fmla="*/ 240545 h 333910"/>
                <a:gd name="connsiteX21" fmla="*/ 144180 w 336865"/>
                <a:gd name="connsiteY21" fmla="*/ 256955 h 333910"/>
                <a:gd name="connsiteX22" fmla="*/ 134313 w 336865"/>
                <a:gd name="connsiteY22" fmla="*/ 270180 h 333910"/>
                <a:gd name="connsiteX23" fmla="*/ 134273 w 336865"/>
                <a:gd name="connsiteY23" fmla="*/ 253696 h 333910"/>
                <a:gd name="connsiteX24" fmla="*/ 134221 w 336865"/>
                <a:gd name="connsiteY24" fmla="*/ 233276 h 333910"/>
                <a:gd name="connsiteX25" fmla="*/ 119355 w 336865"/>
                <a:gd name="connsiteY25" fmla="*/ 219280 h 333910"/>
                <a:gd name="connsiteX26" fmla="*/ 114837 w 336865"/>
                <a:gd name="connsiteY26" fmla="*/ 214738 h 333910"/>
                <a:gd name="connsiteX27" fmla="*/ 110840 w 336865"/>
                <a:gd name="connsiteY27" fmla="*/ 209732 h 333910"/>
                <a:gd name="connsiteX28" fmla="*/ 98640 w 336865"/>
                <a:gd name="connsiteY28" fmla="*/ 193343 h 333910"/>
                <a:gd name="connsiteX29" fmla="*/ 78350 w 336865"/>
                <a:gd name="connsiteY29" fmla="*/ 190950 h 333910"/>
                <a:gd name="connsiteX30" fmla="*/ 61980 w 336865"/>
                <a:gd name="connsiteY30" fmla="*/ 189022 h 333910"/>
                <a:gd name="connsiteX31" fmla="*/ 76249 w 336865"/>
                <a:gd name="connsiteY31" fmla="*/ 180735 h 333910"/>
                <a:gd name="connsiteX32" fmla="*/ 93953 w 336865"/>
                <a:gd name="connsiteY32" fmla="*/ 170454 h 333910"/>
                <a:gd name="connsiteX33" fmla="*/ 98616 w 336865"/>
                <a:gd name="connsiteY33" fmla="*/ 150518 h 333910"/>
                <a:gd name="connsiteX34" fmla="*/ 102620 w 336865"/>
                <a:gd name="connsiteY34" fmla="*/ 138503 h 333910"/>
                <a:gd name="connsiteX35" fmla="*/ 110700 w 336865"/>
                <a:gd name="connsiteY35" fmla="*/ 119748 h 333910"/>
                <a:gd name="connsiteX36" fmla="*/ 102632 w 336865"/>
                <a:gd name="connsiteY36" fmla="*/ 100988 h 333910"/>
                <a:gd name="connsiteX37" fmla="*/ 96098 w 336865"/>
                <a:gd name="connsiteY37" fmla="*/ 85800 h 333910"/>
                <a:gd name="connsiteX38" fmla="*/ 110439 w 336865"/>
                <a:gd name="connsiteY38" fmla="*/ 94029 h 333910"/>
                <a:gd name="connsiteX39" fmla="*/ 128144 w 336865"/>
                <a:gd name="connsiteY39" fmla="*/ 104193 h 333910"/>
                <a:gd name="connsiteX40" fmla="*/ 147697 w 336865"/>
                <a:gd name="connsiteY40" fmla="*/ 98320 h 333910"/>
                <a:gd name="connsiteX41" fmla="*/ 160094 w 336865"/>
                <a:gd name="connsiteY41" fmla="*/ 95717 h 333910"/>
                <a:gd name="connsiteX42" fmla="*/ 180438 w 336865"/>
                <a:gd name="connsiteY42" fmla="*/ 93374 h 333910"/>
                <a:gd name="connsiteX43" fmla="*/ 192681 w 336865"/>
                <a:gd name="connsiteY43" fmla="*/ 76960 h 333910"/>
                <a:gd name="connsiteX44" fmla="*/ 202550 w 336865"/>
                <a:gd name="connsiteY44" fmla="*/ 63734 h 333910"/>
                <a:gd name="connsiteX45" fmla="*/ 190917 w 336865"/>
                <a:gd name="connsiteY45" fmla="*/ 0 h 333910"/>
                <a:gd name="connsiteX46" fmla="*/ 154663 w 336865"/>
                <a:gd name="connsiteY46" fmla="*/ 48597 h 333910"/>
                <a:gd name="connsiteX47" fmla="*/ 134050 w 336865"/>
                <a:gd name="connsiteY47" fmla="*/ 52892 h 333910"/>
                <a:gd name="connsiteX48" fmla="*/ 81438 w 336865"/>
                <a:gd name="connsiteY48" fmla="*/ 22692 h 333910"/>
                <a:gd name="connsiteX49" fmla="*/ 35085 w 336865"/>
                <a:gd name="connsiteY49" fmla="*/ 64005 h 333910"/>
                <a:gd name="connsiteX50" fmla="*/ 59056 w 336865"/>
                <a:gd name="connsiteY50" fmla="*/ 119731 h 333910"/>
                <a:gd name="connsiteX51" fmla="*/ 52427 w 336865"/>
                <a:gd name="connsiteY51" fmla="*/ 139715 h 333910"/>
                <a:gd name="connsiteX52" fmla="*/ 0 w 336865"/>
                <a:gd name="connsiteY52" fmla="*/ 170162 h 333910"/>
                <a:gd name="connsiteX53" fmla="*/ 12601 w 336865"/>
                <a:gd name="connsiteY53" fmla="*/ 230961 h 333910"/>
                <a:gd name="connsiteX54" fmla="*/ 72795 w 336865"/>
                <a:gd name="connsiteY54" fmla="*/ 238057 h 333910"/>
                <a:gd name="connsiteX55" fmla="*/ 79420 w 336865"/>
                <a:gd name="connsiteY55" fmla="*/ 246292 h 333910"/>
                <a:gd name="connsiteX56" fmla="*/ 86838 w 336865"/>
                <a:gd name="connsiteY56" fmla="*/ 253815 h 333910"/>
                <a:gd name="connsiteX57" fmla="*/ 86993 w 336865"/>
                <a:gd name="connsiteY57" fmla="*/ 314427 h 333910"/>
                <a:gd name="connsiteX58" fmla="*/ 145946 w 336865"/>
                <a:gd name="connsiteY58" fmla="*/ 333910 h 333910"/>
                <a:gd name="connsiteX59" fmla="*/ 182201 w 336865"/>
                <a:gd name="connsiteY59" fmla="*/ 285316 h 333910"/>
                <a:gd name="connsiteX60" fmla="*/ 202811 w 336865"/>
                <a:gd name="connsiteY60" fmla="*/ 281021 h 333910"/>
                <a:gd name="connsiteX61" fmla="*/ 255425 w 336865"/>
                <a:gd name="connsiteY61" fmla="*/ 311220 h 333910"/>
                <a:gd name="connsiteX62" fmla="*/ 301778 w 336865"/>
                <a:gd name="connsiteY62" fmla="*/ 269907 h 333910"/>
                <a:gd name="connsiteX63" fmla="*/ 277807 w 336865"/>
                <a:gd name="connsiteY63" fmla="*/ 214181 h 333910"/>
                <a:gd name="connsiteX64" fmla="*/ 284436 w 336865"/>
                <a:gd name="connsiteY64" fmla="*/ 194197 h 333910"/>
                <a:gd name="connsiteX65" fmla="*/ 336866 w 336865"/>
                <a:gd name="connsiteY65" fmla="*/ 163750 h 333910"/>
                <a:gd name="connsiteX66" fmla="*/ 324262 w 336865"/>
                <a:gd name="connsiteY66" fmla="*/ 102951 h 333910"/>
                <a:gd name="connsiteX67" fmla="*/ 264070 w 336865"/>
                <a:gd name="connsiteY67" fmla="*/ 95854 h 333910"/>
                <a:gd name="connsiteX68" fmla="*/ 257446 w 336865"/>
                <a:gd name="connsiteY68" fmla="*/ 87621 h 333910"/>
                <a:gd name="connsiteX69" fmla="*/ 250027 w 336865"/>
                <a:gd name="connsiteY69" fmla="*/ 80098 h 333910"/>
                <a:gd name="connsiteX70" fmla="*/ 249873 w 336865"/>
                <a:gd name="connsiteY70" fmla="*/ 19486 h 333910"/>
                <a:gd name="connsiteX71" fmla="*/ 190917 w 336865"/>
                <a:gd name="connsiteY71" fmla="*/ 0 h 33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36865" h="333910">
                  <a:moveTo>
                    <a:pt x="202550" y="63734"/>
                  </a:moveTo>
                  <a:lnTo>
                    <a:pt x="202590" y="80218"/>
                  </a:lnTo>
                  <a:lnTo>
                    <a:pt x="202643" y="100636"/>
                  </a:lnTo>
                  <a:lnTo>
                    <a:pt x="217509" y="114634"/>
                  </a:lnTo>
                  <a:cubicBezTo>
                    <a:pt x="219055" y="116090"/>
                    <a:pt x="220597" y="117568"/>
                    <a:pt x="222034" y="119183"/>
                  </a:cubicBezTo>
                  <a:cubicBezTo>
                    <a:pt x="223471" y="120795"/>
                    <a:pt x="224761" y="122492"/>
                    <a:pt x="226028" y="124193"/>
                  </a:cubicBezTo>
                  <a:lnTo>
                    <a:pt x="238230" y="140570"/>
                  </a:lnTo>
                  <a:lnTo>
                    <a:pt x="258513" y="142962"/>
                  </a:lnTo>
                  <a:lnTo>
                    <a:pt x="274883" y="144892"/>
                  </a:lnTo>
                  <a:lnTo>
                    <a:pt x="260615" y="153178"/>
                  </a:lnTo>
                  <a:lnTo>
                    <a:pt x="242910" y="163460"/>
                  </a:lnTo>
                  <a:lnTo>
                    <a:pt x="238247" y="183398"/>
                  </a:lnTo>
                  <a:cubicBezTo>
                    <a:pt x="237267" y="187513"/>
                    <a:pt x="235927" y="191533"/>
                    <a:pt x="234243" y="195414"/>
                  </a:cubicBezTo>
                  <a:lnTo>
                    <a:pt x="226163" y="214167"/>
                  </a:lnTo>
                  <a:lnTo>
                    <a:pt x="234232" y="232925"/>
                  </a:lnTo>
                  <a:lnTo>
                    <a:pt x="240766" y="248113"/>
                  </a:lnTo>
                  <a:lnTo>
                    <a:pt x="226426" y="239883"/>
                  </a:lnTo>
                  <a:lnTo>
                    <a:pt x="208714" y="229718"/>
                  </a:lnTo>
                  <a:lnTo>
                    <a:pt x="189157" y="235595"/>
                  </a:lnTo>
                  <a:cubicBezTo>
                    <a:pt x="185108" y="236826"/>
                    <a:pt x="180960" y="237697"/>
                    <a:pt x="176760" y="238197"/>
                  </a:cubicBezTo>
                  <a:lnTo>
                    <a:pt x="156422" y="240545"/>
                  </a:lnTo>
                  <a:lnTo>
                    <a:pt x="144180" y="256955"/>
                  </a:lnTo>
                  <a:lnTo>
                    <a:pt x="134313" y="270180"/>
                  </a:lnTo>
                  <a:lnTo>
                    <a:pt x="134273" y="253696"/>
                  </a:lnTo>
                  <a:lnTo>
                    <a:pt x="134221" y="233276"/>
                  </a:lnTo>
                  <a:lnTo>
                    <a:pt x="119355" y="219280"/>
                  </a:lnTo>
                  <a:cubicBezTo>
                    <a:pt x="117808" y="217824"/>
                    <a:pt x="116269" y="216346"/>
                    <a:pt x="114837" y="214738"/>
                  </a:cubicBezTo>
                  <a:cubicBezTo>
                    <a:pt x="113399" y="213126"/>
                    <a:pt x="112109" y="211432"/>
                    <a:pt x="110840" y="209732"/>
                  </a:cubicBezTo>
                  <a:lnTo>
                    <a:pt x="98640" y="193343"/>
                  </a:lnTo>
                  <a:lnTo>
                    <a:pt x="78350" y="190950"/>
                  </a:lnTo>
                  <a:lnTo>
                    <a:pt x="61980" y="189022"/>
                  </a:lnTo>
                  <a:lnTo>
                    <a:pt x="76249" y="180735"/>
                  </a:lnTo>
                  <a:lnTo>
                    <a:pt x="93953" y="170454"/>
                  </a:lnTo>
                  <a:lnTo>
                    <a:pt x="98616" y="150518"/>
                  </a:lnTo>
                  <a:cubicBezTo>
                    <a:pt x="99593" y="146404"/>
                    <a:pt x="100933" y="142383"/>
                    <a:pt x="102620" y="138503"/>
                  </a:cubicBezTo>
                  <a:lnTo>
                    <a:pt x="110700" y="119748"/>
                  </a:lnTo>
                  <a:lnTo>
                    <a:pt x="102632" y="100988"/>
                  </a:lnTo>
                  <a:lnTo>
                    <a:pt x="96098" y="85800"/>
                  </a:lnTo>
                  <a:lnTo>
                    <a:pt x="110439" y="94029"/>
                  </a:lnTo>
                  <a:lnTo>
                    <a:pt x="128144" y="104193"/>
                  </a:lnTo>
                  <a:lnTo>
                    <a:pt x="147697" y="98320"/>
                  </a:lnTo>
                  <a:cubicBezTo>
                    <a:pt x="151745" y="97089"/>
                    <a:pt x="155893" y="96219"/>
                    <a:pt x="160094" y="95717"/>
                  </a:cubicBezTo>
                  <a:lnTo>
                    <a:pt x="180438" y="93374"/>
                  </a:lnTo>
                  <a:lnTo>
                    <a:pt x="192681" y="76960"/>
                  </a:lnTo>
                  <a:lnTo>
                    <a:pt x="202550" y="63734"/>
                  </a:lnTo>
                  <a:moveTo>
                    <a:pt x="190917" y="0"/>
                  </a:moveTo>
                  <a:lnTo>
                    <a:pt x="154663" y="48597"/>
                  </a:lnTo>
                  <a:cubicBezTo>
                    <a:pt x="147678" y="49417"/>
                    <a:pt x="140781" y="50854"/>
                    <a:pt x="134050" y="52892"/>
                  </a:cubicBezTo>
                  <a:lnTo>
                    <a:pt x="81438" y="22692"/>
                  </a:lnTo>
                  <a:lnTo>
                    <a:pt x="35085" y="64005"/>
                  </a:lnTo>
                  <a:lnTo>
                    <a:pt x="59056" y="119731"/>
                  </a:lnTo>
                  <a:cubicBezTo>
                    <a:pt x="56260" y="126184"/>
                    <a:pt x="54042" y="132871"/>
                    <a:pt x="52427" y="139715"/>
                  </a:cubicBezTo>
                  <a:lnTo>
                    <a:pt x="0" y="170162"/>
                  </a:lnTo>
                  <a:lnTo>
                    <a:pt x="12601" y="230961"/>
                  </a:lnTo>
                  <a:lnTo>
                    <a:pt x="72795" y="238057"/>
                  </a:lnTo>
                  <a:cubicBezTo>
                    <a:pt x="74885" y="240863"/>
                    <a:pt x="77048" y="243631"/>
                    <a:pt x="79420" y="246292"/>
                  </a:cubicBezTo>
                  <a:cubicBezTo>
                    <a:pt x="81789" y="248950"/>
                    <a:pt x="84293" y="251417"/>
                    <a:pt x="86838" y="253815"/>
                  </a:cubicBezTo>
                  <a:lnTo>
                    <a:pt x="86993" y="314427"/>
                  </a:lnTo>
                  <a:lnTo>
                    <a:pt x="145946" y="333910"/>
                  </a:lnTo>
                  <a:lnTo>
                    <a:pt x="182201" y="285316"/>
                  </a:lnTo>
                  <a:cubicBezTo>
                    <a:pt x="189185" y="284498"/>
                    <a:pt x="196082" y="283058"/>
                    <a:pt x="202811" y="281021"/>
                  </a:cubicBezTo>
                  <a:lnTo>
                    <a:pt x="255425" y="311220"/>
                  </a:lnTo>
                  <a:lnTo>
                    <a:pt x="301778" y="269907"/>
                  </a:lnTo>
                  <a:lnTo>
                    <a:pt x="277807" y="214181"/>
                  </a:lnTo>
                  <a:cubicBezTo>
                    <a:pt x="280604" y="207728"/>
                    <a:pt x="282821" y="201042"/>
                    <a:pt x="284436" y="194197"/>
                  </a:cubicBezTo>
                  <a:lnTo>
                    <a:pt x="336866" y="163750"/>
                  </a:lnTo>
                  <a:lnTo>
                    <a:pt x="324262" y="102951"/>
                  </a:lnTo>
                  <a:lnTo>
                    <a:pt x="264070" y="95854"/>
                  </a:lnTo>
                  <a:cubicBezTo>
                    <a:pt x="261981" y="93049"/>
                    <a:pt x="259815" y="90280"/>
                    <a:pt x="257446" y="87621"/>
                  </a:cubicBezTo>
                  <a:cubicBezTo>
                    <a:pt x="255077" y="84962"/>
                    <a:pt x="252572" y="82495"/>
                    <a:pt x="250027" y="80098"/>
                  </a:cubicBezTo>
                  <a:lnTo>
                    <a:pt x="249873" y="19486"/>
                  </a:lnTo>
                  <a:lnTo>
                    <a:pt x="190917" y="0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DE153B3-9139-4E9C-243D-1BFF112CE368}"/>
                </a:ext>
              </a:extLst>
            </p:cNvPr>
            <p:cNvSpPr/>
            <p:nvPr/>
          </p:nvSpPr>
          <p:spPr>
            <a:xfrm>
              <a:off x="4002768" y="977483"/>
              <a:ext cx="40556" cy="40556"/>
            </a:xfrm>
            <a:custGeom>
              <a:avLst/>
              <a:gdLst>
                <a:gd name="connsiteX0" fmla="*/ 39995 w 39995"/>
                <a:gd name="connsiteY0" fmla="*/ 19998 h 39995"/>
                <a:gd name="connsiteX1" fmla="*/ 19998 w 39995"/>
                <a:gd name="connsiteY1" fmla="*/ 39995 h 39995"/>
                <a:gd name="connsiteX2" fmla="*/ 0 w 39995"/>
                <a:gd name="connsiteY2" fmla="*/ 19998 h 39995"/>
                <a:gd name="connsiteX3" fmla="*/ 19998 w 39995"/>
                <a:gd name="connsiteY3" fmla="*/ 0 h 39995"/>
                <a:gd name="connsiteX4" fmla="*/ 39995 w 39995"/>
                <a:gd name="connsiteY4" fmla="*/ 19998 h 3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95" h="39995">
                  <a:moveTo>
                    <a:pt x="39995" y="19998"/>
                  </a:moveTo>
                  <a:cubicBezTo>
                    <a:pt x="39995" y="31042"/>
                    <a:pt x="31042" y="39995"/>
                    <a:pt x="19998" y="39995"/>
                  </a:cubicBezTo>
                  <a:cubicBezTo>
                    <a:pt x="8953" y="39995"/>
                    <a:pt x="0" y="31042"/>
                    <a:pt x="0" y="19998"/>
                  </a:cubicBezTo>
                  <a:cubicBezTo>
                    <a:pt x="0" y="8953"/>
                    <a:pt x="8953" y="0"/>
                    <a:pt x="19998" y="0"/>
                  </a:cubicBezTo>
                  <a:cubicBezTo>
                    <a:pt x="31042" y="0"/>
                    <a:pt x="39995" y="8953"/>
                    <a:pt x="39995" y="19998"/>
                  </a:cubicBez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7E3697D-2D17-8007-98E2-9B5BC9244B10}"/>
                </a:ext>
              </a:extLst>
            </p:cNvPr>
            <p:cNvSpPr/>
            <p:nvPr/>
          </p:nvSpPr>
          <p:spPr>
            <a:xfrm>
              <a:off x="3557736" y="1279728"/>
              <a:ext cx="480360" cy="192333"/>
            </a:xfrm>
            <a:custGeom>
              <a:avLst/>
              <a:gdLst>
                <a:gd name="connsiteX0" fmla="*/ 384459 w 473718"/>
                <a:gd name="connsiteY0" fmla="*/ 47435 h 189673"/>
                <a:gd name="connsiteX1" fmla="*/ 426284 w 473718"/>
                <a:gd name="connsiteY1" fmla="*/ 89260 h 189673"/>
                <a:gd name="connsiteX2" fmla="*/ 426284 w 473718"/>
                <a:gd name="connsiteY2" fmla="*/ 100414 h 189673"/>
                <a:gd name="connsiteX3" fmla="*/ 384459 w 473718"/>
                <a:gd name="connsiteY3" fmla="*/ 142239 h 189673"/>
                <a:gd name="connsiteX4" fmla="*/ 89260 w 473718"/>
                <a:gd name="connsiteY4" fmla="*/ 142239 h 189673"/>
                <a:gd name="connsiteX5" fmla="*/ 47435 w 473718"/>
                <a:gd name="connsiteY5" fmla="*/ 100414 h 189673"/>
                <a:gd name="connsiteX6" fmla="*/ 47435 w 473718"/>
                <a:gd name="connsiteY6" fmla="*/ 89260 h 189673"/>
                <a:gd name="connsiteX7" fmla="*/ 89260 w 473718"/>
                <a:gd name="connsiteY7" fmla="*/ 47435 h 189673"/>
                <a:gd name="connsiteX8" fmla="*/ 384459 w 473718"/>
                <a:gd name="connsiteY8" fmla="*/ 47435 h 189673"/>
                <a:gd name="connsiteX9" fmla="*/ 384459 w 473718"/>
                <a:gd name="connsiteY9" fmla="*/ 0 h 189673"/>
                <a:gd name="connsiteX10" fmla="*/ 89260 w 473718"/>
                <a:gd name="connsiteY10" fmla="*/ 0 h 189673"/>
                <a:gd name="connsiteX11" fmla="*/ 0 w 473718"/>
                <a:gd name="connsiteY11" fmla="*/ 89260 h 189673"/>
                <a:gd name="connsiteX12" fmla="*/ 0 w 473718"/>
                <a:gd name="connsiteY12" fmla="*/ 89260 h 189673"/>
                <a:gd name="connsiteX13" fmla="*/ 0 w 473718"/>
                <a:gd name="connsiteY13" fmla="*/ 100414 h 189673"/>
                <a:gd name="connsiteX14" fmla="*/ 89260 w 473718"/>
                <a:gd name="connsiteY14" fmla="*/ 189674 h 189673"/>
                <a:gd name="connsiteX15" fmla="*/ 384459 w 473718"/>
                <a:gd name="connsiteY15" fmla="*/ 189674 h 189673"/>
                <a:gd name="connsiteX16" fmla="*/ 473719 w 473718"/>
                <a:gd name="connsiteY16" fmla="*/ 100414 h 189673"/>
                <a:gd name="connsiteX17" fmla="*/ 473719 w 473718"/>
                <a:gd name="connsiteY17" fmla="*/ 89260 h 189673"/>
                <a:gd name="connsiteX18" fmla="*/ 384461 w 473718"/>
                <a:gd name="connsiteY18" fmla="*/ 0 h 189673"/>
                <a:gd name="connsiteX19" fmla="*/ 384459 w 473718"/>
                <a:gd name="connsiteY19" fmla="*/ 0 h 18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3718" h="189673">
                  <a:moveTo>
                    <a:pt x="384459" y="47435"/>
                  </a:moveTo>
                  <a:cubicBezTo>
                    <a:pt x="407548" y="47461"/>
                    <a:pt x="426258" y="66171"/>
                    <a:pt x="426284" y="89260"/>
                  </a:cubicBezTo>
                  <a:lnTo>
                    <a:pt x="426284" y="100414"/>
                  </a:lnTo>
                  <a:cubicBezTo>
                    <a:pt x="426258" y="123503"/>
                    <a:pt x="407548" y="142213"/>
                    <a:pt x="384459" y="142239"/>
                  </a:cubicBezTo>
                  <a:lnTo>
                    <a:pt x="89260" y="142239"/>
                  </a:lnTo>
                  <a:cubicBezTo>
                    <a:pt x="66171" y="142213"/>
                    <a:pt x="47460" y="123503"/>
                    <a:pt x="47435" y="100414"/>
                  </a:cubicBezTo>
                  <a:lnTo>
                    <a:pt x="47435" y="89260"/>
                  </a:lnTo>
                  <a:cubicBezTo>
                    <a:pt x="47461" y="66171"/>
                    <a:pt x="66171" y="47461"/>
                    <a:pt x="89260" y="47435"/>
                  </a:cubicBezTo>
                  <a:lnTo>
                    <a:pt x="384459" y="47435"/>
                  </a:lnTo>
                  <a:moveTo>
                    <a:pt x="384459" y="0"/>
                  </a:moveTo>
                  <a:lnTo>
                    <a:pt x="89260" y="0"/>
                  </a:lnTo>
                  <a:cubicBezTo>
                    <a:pt x="39963" y="0"/>
                    <a:pt x="0" y="39961"/>
                    <a:pt x="0" y="89260"/>
                  </a:cubicBezTo>
                  <a:cubicBezTo>
                    <a:pt x="0" y="89260"/>
                    <a:pt x="0" y="89260"/>
                    <a:pt x="0" y="89260"/>
                  </a:cubicBezTo>
                  <a:lnTo>
                    <a:pt x="0" y="100414"/>
                  </a:lnTo>
                  <a:cubicBezTo>
                    <a:pt x="0" y="149710"/>
                    <a:pt x="39963" y="189674"/>
                    <a:pt x="89260" y="189674"/>
                  </a:cubicBezTo>
                  <a:lnTo>
                    <a:pt x="384459" y="189674"/>
                  </a:lnTo>
                  <a:cubicBezTo>
                    <a:pt x="433755" y="189674"/>
                    <a:pt x="473719" y="149710"/>
                    <a:pt x="473719" y="100414"/>
                  </a:cubicBezTo>
                  <a:lnTo>
                    <a:pt x="473719" y="89260"/>
                  </a:lnTo>
                  <a:cubicBezTo>
                    <a:pt x="473719" y="39964"/>
                    <a:pt x="433758" y="2"/>
                    <a:pt x="384461" y="0"/>
                  </a:cubicBezTo>
                  <a:cubicBezTo>
                    <a:pt x="384459" y="0"/>
                    <a:pt x="384459" y="0"/>
                    <a:pt x="384459" y="0"/>
                  </a:cubicBez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043A8F9-BA5F-8690-2E20-34430219E6DD}"/>
                </a:ext>
              </a:extLst>
            </p:cNvPr>
            <p:cNvSpPr/>
            <p:nvPr/>
          </p:nvSpPr>
          <p:spPr>
            <a:xfrm>
              <a:off x="3654577" y="1328169"/>
              <a:ext cx="96199" cy="96199"/>
            </a:xfrm>
            <a:custGeom>
              <a:avLst/>
              <a:gdLst>
                <a:gd name="connsiteX0" fmla="*/ 94869 w 94869"/>
                <a:gd name="connsiteY0" fmla="*/ 47435 h 94869"/>
                <a:gd name="connsiteX1" fmla="*/ 47435 w 94869"/>
                <a:gd name="connsiteY1" fmla="*/ 94869 h 94869"/>
                <a:gd name="connsiteX2" fmla="*/ 0 w 94869"/>
                <a:gd name="connsiteY2" fmla="*/ 47435 h 94869"/>
                <a:gd name="connsiteX3" fmla="*/ 47435 w 94869"/>
                <a:gd name="connsiteY3" fmla="*/ 0 h 94869"/>
                <a:gd name="connsiteX4" fmla="*/ 94869 w 94869"/>
                <a:gd name="connsiteY4" fmla="*/ 47435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" h="94869">
                  <a:moveTo>
                    <a:pt x="94869" y="47435"/>
                  </a:moveTo>
                  <a:cubicBezTo>
                    <a:pt x="94869" y="73632"/>
                    <a:pt x="73632" y="94869"/>
                    <a:pt x="47435" y="94869"/>
                  </a:cubicBezTo>
                  <a:cubicBezTo>
                    <a:pt x="21237" y="94869"/>
                    <a:pt x="0" y="73632"/>
                    <a:pt x="0" y="47435"/>
                  </a:cubicBezTo>
                  <a:cubicBezTo>
                    <a:pt x="0" y="21237"/>
                    <a:pt x="21237" y="0"/>
                    <a:pt x="47435" y="0"/>
                  </a:cubicBezTo>
                  <a:cubicBezTo>
                    <a:pt x="73632" y="0"/>
                    <a:pt x="94869" y="21237"/>
                    <a:pt x="94869" y="47435"/>
                  </a:cubicBez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AAF951-12C5-1A43-7C1B-5F21583EA8FF}"/>
                </a:ext>
              </a:extLst>
            </p:cNvPr>
            <p:cNvSpPr/>
            <p:nvPr/>
          </p:nvSpPr>
          <p:spPr>
            <a:xfrm>
              <a:off x="3846533" y="1327828"/>
              <a:ext cx="96199" cy="96199"/>
            </a:xfrm>
            <a:custGeom>
              <a:avLst/>
              <a:gdLst>
                <a:gd name="connsiteX0" fmla="*/ 94869 w 94869"/>
                <a:gd name="connsiteY0" fmla="*/ 47434 h 94869"/>
                <a:gd name="connsiteX1" fmla="*/ 47434 w 94869"/>
                <a:gd name="connsiteY1" fmla="*/ 94869 h 94869"/>
                <a:gd name="connsiteX2" fmla="*/ 0 w 94869"/>
                <a:gd name="connsiteY2" fmla="*/ 47434 h 94869"/>
                <a:gd name="connsiteX3" fmla="*/ 47434 w 94869"/>
                <a:gd name="connsiteY3" fmla="*/ 0 h 94869"/>
                <a:gd name="connsiteX4" fmla="*/ 94869 w 94869"/>
                <a:gd name="connsiteY4" fmla="*/ 47434 h 9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69" h="94869">
                  <a:moveTo>
                    <a:pt x="94869" y="47434"/>
                  </a:moveTo>
                  <a:cubicBezTo>
                    <a:pt x="94869" y="73632"/>
                    <a:pt x="73632" y="94869"/>
                    <a:pt x="47434" y="94869"/>
                  </a:cubicBezTo>
                  <a:cubicBezTo>
                    <a:pt x="21237" y="94869"/>
                    <a:pt x="0" y="73632"/>
                    <a:pt x="0" y="47434"/>
                  </a:cubicBezTo>
                  <a:cubicBezTo>
                    <a:pt x="0" y="21237"/>
                    <a:pt x="21237" y="0"/>
                    <a:pt x="47434" y="0"/>
                  </a:cubicBezTo>
                  <a:cubicBezTo>
                    <a:pt x="73632" y="0"/>
                    <a:pt x="94869" y="21237"/>
                    <a:pt x="94869" y="47434"/>
                  </a:cubicBez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D6D7A8B-B77E-A3A0-360F-8FC4BF947E91}"/>
                </a:ext>
              </a:extLst>
            </p:cNvPr>
            <p:cNvSpPr/>
            <p:nvPr/>
          </p:nvSpPr>
          <p:spPr>
            <a:xfrm>
              <a:off x="3606255" y="1430369"/>
              <a:ext cx="96644" cy="89855"/>
            </a:xfrm>
            <a:custGeom>
              <a:avLst/>
              <a:gdLst>
                <a:gd name="connsiteX0" fmla="*/ 58596 w 95308"/>
                <a:gd name="connsiteY0" fmla="*/ 0 h 88613"/>
                <a:gd name="connsiteX1" fmla="*/ 95308 w 95308"/>
                <a:gd name="connsiteY1" fmla="*/ 0 h 88613"/>
                <a:gd name="connsiteX2" fmla="*/ 95308 w 95308"/>
                <a:gd name="connsiteY2" fmla="*/ 88614 h 88613"/>
                <a:gd name="connsiteX3" fmla="*/ 58596 w 95308"/>
                <a:gd name="connsiteY3" fmla="*/ 88614 h 88613"/>
                <a:gd name="connsiteX4" fmla="*/ 36712 w 95308"/>
                <a:gd name="connsiteY4" fmla="*/ 88614 h 88613"/>
                <a:gd name="connsiteX5" fmla="*/ 0 w 95308"/>
                <a:gd name="connsiteY5" fmla="*/ 88614 h 88613"/>
                <a:gd name="connsiteX6" fmla="*/ 0 w 95308"/>
                <a:gd name="connsiteY6" fmla="*/ 0 h 88613"/>
                <a:gd name="connsiteX7" fmla="*/ 36712 w 95308"/>
                <a:gd name="connsiteY7" fmla="*/ 0 h 8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308" h="88613">
                  <a:moveTo>
                    <a:pt x="58596" y="0"/>
                  </a:moveTo>
                  <a:cubicBezTo>
                    <a:pt x="78872" y="0"/>
                    <a:pt x="95308" y="0"/>
                    <a:pt x="95308" y="0"/>
                  </a:cubicBezTo>
                  <a:lnTo>
                    <a:pt x="95308" y="88614"/>
                  </a:lnTo>
                  <a:cubicBezTo>
                    <a:pt x="95308" y="88614"/>
                    <a:pt x="78872" y="88614"/>
                    <a:pt x="58596" y="88614"/>
                  </a:cubicBezTo>
                  <a:lnTo>
                    <a:pt x="36712" y="88614"/>
                  </a:lnTo>
                  <a:cubicBezTo>
                    <a:pt x="16436" y="88614"/>
                    <a:pt x="0" y="88614"/>
                    <a:pt x="0" y="88614"/>
                  </a:cubicBezTo>
                  <a:lnTo>
                    <a:pt x="0" y="0"/>
                  </a:lnTo>
                  <a:cubicBezTo>
                    <a:pt x="0" y="0"/>
                    <a:pt x="16436" y="0"/>
                    <a:pt x="36712" y="0"/>
                  </a:cubicBez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CE936F9-759E-35A9-308C-50F3CFB22C7D}"/>
                </a:ext>
              </a:extLst>
            </p:cNvPr>
            <p:cNvSpPr/>
            <p:nvPr/>
          </p:nvSpPr>
          <p:spPr>
            <a:xfrm>
              <a:off x="3894743" y="1430369"/>
              <a:ext cx="95976" cy="89855"/>
            </a:xfrm>
            <a:custGeom>
              <a:avLst/>
              <a:gdLst>
                <a:gd name="connsiteX0" fmla="*/ 57045 w 94649"/>
                <a:gd name="connsiteY0" fmla="*/ 0 h 88613"/>
                <a:gd name="connsiteX1" fmla="*/ 94649 w 94649"/>
                <a:gd name="connsiteY1" fmla="*/ 0 h 88613"/>
                <a:gd name="connsiteX2" fmla="*/ 94649 w 94649"/>
                <a:gd name="connsiteY2" fmla="*/ 88614 h 88613"/>
                <a:gd name="connsiteX3" fmla="*/ 57045 w 94649"/>
                <a:gd name="connsiteY3" fmla="*/ 88614 h 88613"/>
                <a:gd name="connsiteX4" fmla="*/ 37604 w 94649"/>
                <a:gd name="connsiteY4" fmla="*/ 88614 h 88613"/>
                <a:gd name="connsiteX5" fmla="*/ 0 w 94649"/>
                <a:gd name="connsiteY5" fmla="*/ 88614 h 88613"/>
                <a:gd name="connsiteX6" fmla="*/ 0 w 94649"/>
                <a:gd name="connsiteY6" fmla="*/ 0 h 88613"/>
                <a:gd name="connsiteX7" fmla="*/ 37604 w 94649"/>
                <a:gd name="connsiteY7" fmla="*/ 0 h 8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49" h="88613">
                  <a:moveTo>
                    <a:pt x="57045" y="0"/>
                  </a:moveTo>
                  <a:cubicBezTo>
                    <a:pt x="77813" y="0"/>
                    <a:pt x="94649" y="0"/>
                    <a:pt x="94649" y="0"/>
                  </a:cubicBezTo>
                  <a:lnTo>
                    <a:pt x="94649" y="88614"/>
                  </a:lnTo>
                  <a:cubicBezTo>
                    <a:pt x="94649" y="88614"/>
                    <a:pt x="77813" y="88614"/>
                    <a:pt x="57045" y="88614"/>
                  </a:cubicBezTo>
                  <a:lnTo>
                    <a:pt x="37604" y="88614"/>
                  </a:lnTo>
                  <a:cubicBezTo>
                    <a:pt x="16836" y="88614"/>
                    <a:pt x="0" y="88614"/>
                    <a:pt x="0" y="88614"/>
                  </a:cubicBezTo>
                  <a:lnTo>
                    <a:pt x="0" y="0"/>
                  </a:lnTo>
                  <a:cubicBezTo>
                    <a:pt x="0" y="0"/>
                    <a:pt x="16836" y="0"/>
                    <a:pt x="37604" y="0"/>
                  </a:cubicBez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84DAF93-AEC0-292A-A5D8-4C1B428C30AC}"/>
                </a:ext>
              </a:extLst>
            </p:cNvPr>
            <p:cNvSpPr/>
            <p:nvPr/>
          </p:nvSpPr>
          <p:spPr>
            <a:xfrm>
              <a:off x="3601159" y="1150379"/>
              <a:ext cx="392096" cy="177324"/>
            </a:xfrm>
            <a:custGeom>
              <a:avLst/>
              <a:gdLst>
                <a:gd name="connsiteX0" fmla="*/ 211803 w 386674"/>
                <a:gd name="connsiteY0" fmla="*/ 47745 h 174872"/>
                <a:gd name="connsiteX1" fmla="*/ 329625 w 386674"/>
                <a:gd name="connsiteY1" fmla="*/ 127127 h 174872"/>
                <a:gd name="connsiteX2" fmla="*/ 57050 w 386674"/>
                <a:gd name="connsiteY2" fmla="*/ 127127 h 174872"/>
                <a:gd name="connsiteX3" fmla="*/ 174873 w 386674"/>
                <a:gd name="connsiteY3" fmla="*/ 47745 h 174872"/>
                <a:gd name="connsiteX4" fmla="*/ 211803 w 386674"/>
                <a:gd name="connsiteY4" fmla="*/ 47745 h 174872"/>
                <a:gd name="connsiteX5" fmla="*/ 211803 w 386674"/>
                <a:gd name="connsiteY5" fmla="*/ 0 h 174872"/>
                <a:gd name="connsiteX6" fmla="*/ 174873 w 386674"/>
                <a:gd name="connsiteY6" fmla="*/ 0 h 174872"/>
                <a:gd name="connsiteX7" fmla="*/ 0 w 386674"/>
                <a:gd name="connsiteY7" fmla="*/ 174872 h 174872"/>
                <a:gd name="connsiteX8" fmla="*/ 386675 w 386674"/>
                <a:gd name="connsiteY8" fmla="*/ 174872 h 174872"/>
                <a:gd name="connsiteX9" fmla="*/ 211803 w 386674"/>
                <a:gd name="connsiteY9" fmla="*/ 0 h 1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6674" h="174872">
                  <a:moveTo>
                    <a:pt x="211803" y="47745"/>
                  </a:moveTo>
                  <a:cubicBezTo>
                    <a:pt x="263559" y="47802"/>
                    <a:pt x="310132" y="79180"/>
                    <a:pt x="329625" y="127127"/>
                  </a:cubicBezTo>
                  <a:lnTo>
                    <a:pt x="57050" y="127127"/>
                  </a:lnTo>
                  <a:cubicBezTo>
                    <a:pt x="76541" y="79180"/>
                    <a:pt x="123115" y="47802"/>
                    <a:pt x="174873" y="47745"/>
                  </a:cubicBezTo>
                  <a:lnTo>
                    <a:pt x="211803" y="47745"/>
                  </a:lnTo>
                  <a:moveTo>
                    <a:pt x="211803" y="0"/>
                  </a:moveTo>
                  <a:lnTo>
                    <a:pt x="174873" y="0"/>
                  </a:lnTo>
                  <a:cubicBezTo>
                    <a:pt x="78294" y="0"/>
                    <a:pt x="0" y="78293"/>
                    <a:pt x="0" y="174872"/>
                  </a:cubicBezTo>
                  <a:lnTo>
                    <a:pt x="386675" y="174872"/>
                  </a:lnTo>
                  <a:cubicBezTo>
                    <a:pt x="386675" y="78293"/>
                    <a:pt x="308382" y="0"/>
                    <a:pt x="211803" y="0"/>
                  </a:cubicBez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FDF120D-519C-22D9-D2EE-DC9CCDF82FBE}"/>
                </a:ext>
              </a:extLst>
            </p:cNvPr>
            <p:cNvSpPr/>
            <p:nvPr/>
          </p:nvSpPr>
          <p:spPr>
            <a:xfrm>
              <a:off x="3423616" y="751112"/>
              <a:ext cx="458026" cy="399182"/>
            </a:xfrm>
            <a:custGeom>
              <a:avLst/>
              <a:gdLst>
                <a:gd name="connsiteX0" fmla="*/ 445162 w 451693"/>
                <a:gd name="connsiteY0" fmla="*/ 21970 h 393662"/>
                <a:gd name="connsiteX1" fmla="*/ 443241 w 451693"/>
                <a:gd name="connsiteY1" fmla="*/ 19029 h 393662"/>
                <a:gd name="connsiteX2" fmla="*/ 393397 w 451693"/>
                <a:gd name="connsiteY2" fmla="*/ 1495 h 393662"/>
                <a:gd name="connsiteX3" fmla="*/ 290258 w 451693"/>
                <a:gd name="connsiteY3" fmla="*/ 47215 h 393662"/>
                <a:gd name="connsiteX4" fmla="*/ 273606 w 451693"/>
                <a:gd name="connsiteY4" fmla="*/ 57823 h 393662"/>
                <a:gd name="connsiteX5" fmla="*/ 114487 w 451693"/>
                <a:gd name="connsiteY5" fmla="*/ 21853 h 393662"/>
                <a:gd name="connsiteX6" fmla="*/ 37498 w 451693"/>
                <a:gd name="connsiteY6" fmla="*/ 70817 h 393662"/>
                <a:gd name="connsiteX7" fmla="*/ 148372 w 451693"/>
                <a:gd name="connsiteY7" fmla="*/ 137776 h 393662"/>
                <a:gd name="connsiteX8" fmla="*/ 115483 w 451693"/>
                <a:gd name="connsiteY8" fmla="*/ 159062 h 393662"/>
                <a:gd name="connsiteX9" fmla="*/ 46902 w 451693"/>
                <a:gd name="connsiteY9" fmla="*/ 156722 h 393662"/>
                <a:gd name="connsiteX10" fmla="*/ 0 w 451693"/>
                <a:gd name="connsiteY10" fmla="*/ 187071 h 393662"/>
                <a:gd name="connsiteX11" fmla="*/ 0 w 451693"/>
                <a:gd name="connsiteY11" fmla="*/ 226248 h 393662"/>
                <a:gd name="connsiteX12" fmla="*/ 72194 w 451693"/>
                <a:gd name="connsiteY12" fmla="*/ 256873 h 393662"/>
                <a:gd name="connsiteX13" fmla="*/ 70866 w 451693"/>
                <a:gd name="connsiteY13" fmla="*/ 353302 h 393662"/>
                <a:gd name="connsiteX14" fmla="*/ 109464 w 451693"/>
                <a:gd name="connsiteY14" fmla="*/ 353302 h 393662"/>
                <a:gd name="connsiteX15" fmla="*/ 153931 w 451693"/>
                <a:gd name="connsiteY15" fmla="*/ 325013 h 393662"/>
                <a:gd name="connsiteX16" fmla="*/ 180983 w 451693"/>
                <a:gd name="connsiteY16" fmla="*/ 261759 h 393662"/>
                <a:gd name="connsiteX17" fmla="*/ 208777 w 451693"/>
                <a:gd name="connsiteY17" fmla="*/ 243786 h 393662"/>
                <a:gd name="connsiteX18" fmla="*/ 204700 w 451693"/>
                <a:gd name="connsiteY18" fmla="*/ 393662 h 393662"/>
                <a:gd name="connsiteX19" fmla="*/ 285742 w 451693"/>
                <a:gd name="connsiteY19" fmla="*/ 342129 h 393662"/>
                <a:gd name="connsiteX20" fmla="*/ 338295 w 451693"/>
                <a:gd name="connsiteY20" fmla="*/ 161030 h 393662"/>
                <a:gd name="connsiteX21" fmla="*/ 355665 w 451693"/>
                <a:gd name="connsiteY21" fmla="*/ 150005 h 393662"/>
                <a:gd name="connsiteX22" fmla="*/ 440739 w 451693"/>
                <a:gd name="connsiteY22" fmla="*/ 75982 h 393662"/>
                <a:gd name="connsiteX23" fmla="*/ 445162 w 451693"/>
                <a:gd name="connsiteY23" fmla="*/ 21970 h 393662"/>
                <a:gd name="connsiteX24" fmla="*/ 407132 w 451693"/>
                <a:gd name="connsiteY24" fmla="*/ 50898 h 393662"/>
                <a:gd name="connsiteX25" fmla="*/ 333153 w 451693"/>
                <a:gd name="connsiteY25" fmla="*/ 114615 h 393662"/>
                <a:gd name="connsiteX26" fmla="*/ 302441 w 451693"/>
                <a:gd name="connsiteY26" fmla="*/ 134163 h 393662"/>
                <a:gd name="connsiteX27" fmla="*/ 249889 w 451693"/>
                <a:gd name="connsiteY27" fmla="*/ 315262 h 393662"/>
                <a:gd name="connsiteX28" fmla="*/ 248753 w 451693"/>
                <a:gd name="connsiteY28" fmla="*/ 315981 h 393662"/>
                <a:gd name="connsiteX29" fmla="*/ 252830 w 451693"/>
                <a:gd name="connsiteY29" fmla="*/ 165361 h 393662"/>
                <a:gd name="connsiteX30" fmla="*/ 147445 w 451693"/>
                <a:gd name="connsiteY30" fmla="*/ 233502 h 393662"/>
                <a:gd name="connsiteX31" fmla="*/ 120486 w 451693"/>
                <a:gd name="connsiteY31" fmla="*/ 296616 h 393662"/>
                <a:gd name="connsiteX32" fmla="*/ 114024 w 451693"/>
                <a:gd name="connsiteY32" fmla="*/ 300717 h 393662"/>
                <a:gd name="connsiteX33" fmla="*/ 114024 w 451693"/>
                <a:gd name="connsiteY33" fmla="*/ 299951 h 393662"/>
                <a:gd name="connsiteX34" fmla="*/ 113537 w 451693"/>
                <a:gd name="connsiteY34" fmla="*/ 300275 h 393662"/>
                <a:gd name="connsiteX35" fmla="*/ 114486 w 451693"/>
                <a:gd name="connsiteY35" fmla="*/ 229263 h 393662"/>
                <a:gd name="connsiteX36" fmla="*/ 52391 w 451693"/>
                <a:gd name="connsiteY36" fmla="*/ 202929 h 393662"/>
                <a:gd name="connsiteX37" fmla="*/ 58436 w 451693"/>
                <a:gd name="connsiteY37" fmla="*/ 199061 h 393662"/>
                <a:gd name="connsiteX38" fmla="*/ 127202 w 451693"/>
                <a:gd name="connsiteY38" fmla="*/ 201401 h 393662"/>
                <a:gd name="connsiteX39" fmla="*/ 227491 w 451693"/>
                <a:gd name="connsiteY39" fmla="*/ 136572 h 393662"/>
                <a:gd name="connsiteX40" fmla="*/ 117081 w 451693"/>
                <a:gd name="connsiteY40" fmla="*/ 69890 h 393662"/>
                <a:gd name="connsiteX41" fmla="*/ 122269 w 451693"/>
                <a:gd name="connsiteY41" fmla="*/ 66601 h 393662"/>
                <a:gd name="connsiteX42" fmla="*/ 281388 w 451693"/>
                <a:gd name="connsiteY42" fmla="*/ 102571 h 393662"/>
                <a:gd name="connsiteX43" fmla="*/ 312773 w 451693"/>
                <a:gd name="connsiteY43" fmla="*/ 82606 h 393662"/>
                <a:gd name="connsiteX44" fmla="*/ 401874 w 451693"/>
                <a:gd name="connsiteY44" fmla="*/ 42583 h 393662"/>
                <a:gd name="connsiteX45" fmla="*/ 408358 w 451693"/>
                <a:gd name="connsiteY45" fmla="*/ 42653 h 393662"/>
                <a:gd name="connsiteX46" fmla="*/ 409679 w 451693"/>
                <a:gd name="connsiteY46" fmla="*/ 44436 h 393662"/>
                <a:gd name="connsiteX47" fmla="*/ 407132 w 451693"/>
                <a:gd name="connsiteY47" fmla="*/ 50898 h 39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51693" h="393662">
                  <a:moveTo>
                    <a:pt x="445162" y="21970"/>
                  </a:moveTo>
                  <a:lnTo>
                    <a:pt x="443241" y="19029"/>
                  </a:lnTo>
                  <a:cubicBezTo>
                    <a:pt x="431708" y="3634"/>
                    <a:pt x="412029" y="-3288"/>
                    <a:pt x="393397" y="1495"/>
                  </a:cubicBezTo>
                  <a:cubicBezTo>
                    <a:pt x="356906" y="11439"/>
                    <a:pt x="322131" y="26854"/>
                    <a:pt x="290258" y="47215"/>
                  </a:cubicBezTo>
                  <a:lnTo>
                    <a:pt x="273606" y="57823"/>
                  </a:lnTo>
                  <a:lnTo>
                    <a:pt x="114487" y="21853"/>
                  </a:lnTo>
                  <a:lnTo>
                    <a:pt x="37498" y="70817"/>
                  </a:lnTo>
                  <a:lnTo>
                    <a:pt x="148372" y="137776"/>
                  </a:lnTo>
                  <a:lnTo>
                    <a:pt x="115483" y="159062"/>
                  </a:lnTo>
                  <a:lnTo>
                    <a:pt x="46902" y="156722"/>
                  </a:lnTo>
                  <a:lnTo>
                    <a:pt x="0" y="187071"/>
                  </a:lnTo>
                  <a:lnTo>
                    <a:pt x="0" y="226248"/>
                  </a:lnTo>
                  <a:lnTo>
                    <a:pt x="72194" y="256873"/>
                  </a:lnTo>
                  <a:lnTo>
                    <a:pt x="70866" y="353302"/>
                  </a:lnTo>
                  <a:lnTo>
                    <a:pt x="109464" y="353302"/>
                  </a:lnTo>
                  <a:lnTo>
                    <a:pt x="153931" y="325013"/>
                  </a:lnTo>
                  <a:lnTo>
                    <a:pt x="180983" y="261759"/>
                  </a:lnTo>
                  <a:lnTo>
                    <a:pt x="208777" y="243786"/>
                  </a:lnTo>
                  <a:lnTo>
                    <a:pt x="204700" y="393662"/>
                  </a:lnTo>
                  <a:lnTo>
                    <a:pt x="285742" y="342129"/>
                  </a:lnTo>
                  <a:lnTo>
                    <a:pt x="338295" y="161030"/>
                  </a:lnTo>
                  <a:lnTo>
                    <a:pt x="355665" y="150005"/>
                  </a:lnTo>
                  <a:cubicBezTo>
                    <a:pt x="387601" y="129772"/>
                    <a:pt x="416284" y="104814"/>
                    <a:pt x="440739" y="75982"/>
                  </a:cubicBezTo>
                  <a:cubicBezTo>
                    <a:pt x="453511" y="60736"/>
                    <a:pt x="455285" y="39092"/>
                    <a:pt x="445162" y="21970"/>
                  </a:cubicBezTo>
                  <a:close/>
                  <a:moveTo>
                    <a:pt x="407132" y="50898"/>
                  </a:moveTo>
                  <a:cubicBezTo>
                    <a:pt x="385744" y="75664"/>
                    <a:pt x="360817" y="97135"/>
                    <a:pt x="333153" y="114615"/>
                  </a:cubicBezTo>
                  <a:lnTo>
                    <a:pt x="302441" y="134163"/>
                  </a:lnTo>
                  <a:lnTo>
                    <a:pt x="249889" y="315262"/>
                  </a:lnTo>
                  <a:lnTo>
                    <a:pt x="248753" y="315981"/>
                  </a:lnTo>
                  <a:lnTo>
                    <a:pt x="252830" y="165361"/>
                  </a:lnTo>
                  <a:lnTo>
                    <a:pt x="147445" y="233502"/>
                  </a:lnTo>
                  <a:lnTo>
                    <a:pt x="120486" y="296616"/>
                  </a:lnTo>
                  <a:lnTo>
                    <a:pt x="114024" y="300717"/>
                  </a:lnTo>
                  <a:lnTo>
                    <a:pt x="114024" y="299951"/>
                  </a:lnTo>
                  <a:lnTo>
                    <a:pt x="113537" y="300275"/>
                  </a:lnTo>
                  <a:lnTo>
                    <a:pt x="114486" y="229263"/>
                  </a:lnTo>
                  <a:lnTo>
                    <a:pt x="52391" y="202929"/>
                  </a:lnTo>
                  <a:lnTo>
                    <a:pt x="58436" y="199061"/>
                  </a:lnTo>
                  <a:lnTo>
                    <a:pt x="127202" y="201401"/>
                  </a:lnTo>
                  <a:lnTo>
                    <a:pt x="227491" y="136572"/>
                  </a:lnTo>
                  <a:lnTo>
                    <a:pt x="117081" y="69890"/>
                  </a:lnTo>
                  <a:lnTo>
                    <a:pt x="122269" y="66601"/>
                  </a:lnTo>
                  <a:lnTo>
                    <a:pt x="281388" y="102571"/>
                  </a:lnTo>
                  <a:lnTo>
                    <a:pt x="312773" y="82606"/>
                  </a:lnTo>
                  <a:cubicBezTo>
                    <a:pt x="340342" y="64954"/>
                    <a:pt x="370365" y="51468"/>
                    <a:pt x="401874" y="42583"/>
                  </a:cubicBezTo>
                  <a:cubicBezTo>
                    <a:pt x="403996" y="41974"/>
                    <a:pt x="406249" y="41998"/>
                    <a:pt x="408358" y="42653"/>
                  </a:cubicBezTo>
                  <a:lnTo>
                    <a:pt x="409679" y="44436"/>
                  </a:lnTo>
                  <a:cubicBezTo>
                    <a:pt x="409693" y="46837"/>
                    <a:pt x="408780" y="49152"/>
                    <a:pt x="407132" y="50898"/>
                  </a:cubicBez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pic>
        <p:nvPicPr>
          <p:cNvPr id="57" name="Graphic 56">
            <a:extLst>
              <a:ext uri="{FF2B5EF4-FFF2-40B4-BE49-F238E27FC236}">
                <a16:creationId xmlns:a16="http://schemas.microsoft.com/office/drawing/2014/main" id="{EDC2589B-E7D1-1CAC-7F34-00D5041297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9510" y="4569942"/>
            <a:ext cx="638758" cy="64008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D89D267-BBA2-D19C-A45D-D526F0707D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31437" y="4503737"/>
            <a:ext cx="458146" cy="4572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D81DAB6E-ABF7-920A-A7A4-8B64EA109D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94625" y="4488843"/>
            <a:ext cx="457200" cy="4572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E28B1AD8-5AA4-4CE0-950D-AFD71D70D6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63188" y="4466840"/>
            <a:ext cx="645448" cy="64008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C2BD233-A958-AB0D-0EE9-401D82216E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78721" y="4550548"/>
            <a:ext cx="640080" cy="64008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BB1734A2-1A3B-4938-3D71-C5D75D07E0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5330517" y="3866274"/>
            <a:ext cx="371713" cy="523407"/>
          </a:xfrm>
          <a:prstGeom prst="rect">
            <a:avLst/>
          </a:prstGeom>
        </p:spPr>
      </p:pic>
      <p:pic>
        <p:nvPicPr>
          <p:cNvPr id="1024" name="Graphic 1023">
            <a:extLst>
              <a:ext uri="{FF2B5EF4-FFF2-40B4-BE49-F238E27FC236}">
                <a16:creationId xmlns:a16="http://schemas.microsoft.com/office/drawing/2014/main" id="{E6700337-9427-1F24-5511-4CCE130487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787409" y="3860114"/>
            <a:ext cx="371713" cy="523407"/>
          </a:xfrm>
          <a:prstGeom prst="rect">
            <a:avLst/>
          </a:prstGeom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33E66CC0-A4D0-E905-72DE-D7CF7D98D30A}"/>
              </a:ext>
            </a:extLst>
          </p:cNvPr>
          <p:cNvSpPr/>
          <p:nvPr/>
        </p:nvSpPr>
        <p:spPr>
          <a:xfrm>
            <a:off x="4353160" y="3996751"/>
            <a:ext cx="862253" cy="381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Logistics Center 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236FDA76-BDB0-56A0-3E0C-24135966A42B}"/>
              </a:ext>
            </a:extLst>
          </p:cNvPr>
          <p:cNvSpPr/>
          <p:nvPr/>
        </p:nvSpPr>
        <p:spPr>
          <a:xfrm>
            <a:off x="5737807" y="4008562"/>
            <a:ext cx="1057944" cy="324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Distribution Center 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A6C6C0C-7ACC-1D26-2947-919FC94ED3A6}"/>
              </a:ext>
            </a:extLst>
          </p:cNvPr>
          <p:cNvSpPr/>
          <p:nvPr/>
        </p:nvSpPr>
        <p:spPr>
          <a:xfrm>
            <a:off x="7221795" y="4052631"/>
            <a:ext cx="888276" cy="208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Customer</a:t>
            </a:r>
          </a:p>
        </p:txBody>
      </p:sp>
      <p:cxnSp>
        <p:nvCxnSpPr>
          <p:cNvPr id="1034" name="Connector: Elbow 1033">
            <a:extLst>
              <a:ext uri="{FF2B5EF4-FFF2-40B4-BE49-F238E27FC236}">
                <a16:creationId xmlns:a16="http://schemas.microsoft.com/office/drawing/2014/main" id="{C7EB2395-58E6-9DCF-7353-43F5C0D29FEF}"/>
              </a:ext>
            </a:extLst>
          </p:cNvPr>
          <p:cNvCxnSpPr>
            <a:cxnSpLocks/>
            <a:stCxn id="57" idx="2"/>
            <a:endCxn id="61" idx="2"/>
          </p:cNvCxnSpPr>
          <p:nvPr/>
        </p:nvCxnSpPr>
        <p:spPr>
          <a:xfrm rot="5400000" flipH="1" flipV="1">
            <a:off x="6224128" y="3735389"/>
            <a:ext cx="19394" cy="2929872"/>
          </a:xfrm>
          <a:prstGeom prst="bentConnector3">
            <a:avLst>
              <a:gd name="adj1" fmla="val -117871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1" name="Graphic 1040">
            <a:extLst>
              <a:ext uri="{FF2B5EF4-FFF2-40B4-BE49-F238E27FC236}">
                <a16:creationId xmlns:a16="http://schemas.microsoft.com/office/drawing/2014/main" id="{559D7D27-B249-6D2F-05E0-76E7976734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94421" y="5427363"/>
            <a:ext cx="458146" cy="457200"/>
          </a:xfrm>
          <a:prstGeom prst="rect">
            <a:avLst/>
          </a:prstGeom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1F75267-669E-F3E1-17FC-7A210CE92368}"/>
              </a:ext>
            </a:extLst>
          </p:cNvPr>
          <p:cNvSpPr/>
          <p:nvPr/>
        </p:nvSpPr>
        <p:spPr>
          <a:xfrm>
            <a:off x="3528204" y="6010969"/>
            <a:ext cx="4221731" cy="1066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7800" indent="-177800">
              <a:lnSpc>
                <a:spcPct val="90000"/>
              </a:lnSpc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There are two ways to ship goods to the customers</a:t>
            </a:r>
          </a:p>
          <a:p>
            <a:pPr marL="177800" indent="-177800">
              <a:lnSpc>
                <a:spcPct val="90000"/>
              </a:lnSpc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From LC to DC to customers</a:t>
            </a:r>
          </a:p>
          <a:p>
            <a:pPr marL="177800" indent="-177800">
              <a:lnSpc>
                <a:spcPct val="90000"/>
              </a:lnSpc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From LC to the customers directly</a:t>
            </a:r>
          </a:p>
        </p:txBody>
      </p:sp>
      <p:pic>
        <p:nvPicPr>
          <p:cNvPr id="11" name="Graphic 10" descr="Crane with solid fill">
            <a:extLst>
              <a:ext uri="{FF2B5EF4-FFF2-40B4-BE49-F238E27FC236}">
                <a16:creationId xmlns:a16="http://schemas.microsoft.com/office/drawing/2014/main" id="{038DB4B0-028F-34AA-65CB-E2092640A9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11952" y="4569942"/>
            <a:ext cx="640080" cy="64008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A77775-40F8-0092-B25D-2AC5FE7CC24B}"/>
              </a:ext>
            </a:extLst>
          </p:cNvPr>
          <p:cNvCxnSpPr>
            <a:cxnSpLocks/>
            <a:stCxn id="11" idx="3"/>
            <a:endCxn id="57" idx="1"/>
          </p:cNvCxnSpPr>
          <p:nvPr/>
        </p:nvCxnSpPr>
        <p:spPr>
          <a:xfrm>
            <a:off x="3752032" y="4889982"/>
            <a:ext cx="69747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DAC64D8E-A56D-7C03-19D2-6032BE85A1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98329" y="4474983"/>
            <a:ext cx="457200" cy="4572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9574091-125C-492F-F08D-56AD9CA225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860965" y="3950155"/>
            <a:ext cx="328737" cy="4628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9C2154D-FB74-462F-B6FB-9312D1354F27}"/>
              </a:ext>
            </a:extLst>
          </p:cNvPr>
          <p:cNvSpPr/>
          <p:nvPr/>
        </p:nvSpPr>
        <p:spPr>
          <a:xfrm>
            <a:off x="3185036" y="4008358"/>
            <a:ext cx="665761" cy="304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</a:rPr>
              <a:t>Ports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EC509-84FC-CD73-6790-FC13780689DB}"/>
              </a:ext>
            </a:extLst>
          </p:cNvPr>
          <p:cNvSpPr txBox="1"/>
          <p:nvPr/>
        </p:nvSpPr>
        <p:spPr>
          <a:xfrm>
            <a:off x="3496994" y="949205"/>
            <a:ext cx="26539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/>
              <a:t>ABC CLIENT</a:t>
            </a:r>
          </a:p>
        </p:txBody>
      </p:sp>
    </p:spTree>
    <p:extLst>
      <p:ext uri="{BB962C8B-B14F-4D97-AF65-F5344CB8AC3E}">
        <p14:creationId xmlns:p14="http://schemas.microsoft.com/office/powerpoint/2010/main" val="425656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BE573605-10E8-C63B-DEB0-3B93D51C5F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6379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573605-10E8-C63B-DEB0-3B93D51C5F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25F957BF-2B0D-89B3-0AFA-984FB3134EAA}"/>
              </a:ext>
            </a:extLst>
          </p:cNvPr>
          <p:cNvSpPr/>
          <p:nvPr/>
        </p:nvSpPr>
        <p:spPr>
          <a:xfrm>
            <a:off x="9272430" y="1522684"/>
            <a:ext cx="2919570" cy="5253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AA700-73FF-32B7-9CED-4E421B9A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0720388" cy="830997"/>
          </a:xfrm>
        </p:spPr>
        <p:txBody>
          <a:bodyPr vert="horz"/>
          <a:lstStyle/>
          <a:p>
            <a:r>
              <a:rPr lang="en-US" dirty="0"/>
              <a:t>Advanced optimization techniques used multiple data sources to identify optimal locations for cost and service</a:t>
            </a:r>
            <a:endParaRPr lang="en-US" dirty="0"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6D50F6-9027-97ED-C5C0-04717EBDD5F1}"/>
              </a:ext>
            </a:extLst>
          </p:cNvPr>
          <p:cNvGrpSpPr/>
          <p:nvPr/>
        </p:nvGrpSpPr>
        <p:grpSpPr>
          <a:xfrm>
            <a:off x="9067663" y="2343008"/>
            <a:ext cx="1813380" cy="4373120"/>
            <a:chOff x="8763000" y="1676400"/>
            <a:chExt cx="1990933" cy="49353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C0A2D5-0937-1C8E-C433-1B3CF7183E33}"/>
                </a:ext>
              </a:extLst>
            </p:cNvPr>
            <p:cNvSpPr/>
            <p:nvPr/>
          </p:nvSpPr>
          <p:spPr>
            <a:xfrm>
              <a:off x="8763000" y="1676400"/>
              <a:ext cx="1990933" cy="49353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endParaRPr lang="en-US" sz="1400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pic>
          <p:nvPicPr>
            <p:cNvPr id="7" name="Graphic 6" descr="Python Vector SVG Icon (13) - SVG Repo">
              <a:extLst>
                <a:ext uri="{FF2B5EF4-FFF2-40B4-BE49-F238E27FC236}">
                  <a16:creationId xmlns:a16="http://schemas.microsoft.com/office/drawing/2014/main" id="{B0B76858-CC1C-5AC4-BCC6-FC4B39C1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66493" y="2467783"/>
              <a:ext cx="949636" cy="939778"/>
            </a:xfrm>
            <a:prstGeom prst="rect">
              <a:avLst/>
            </a:prstGeom>
          </p:spPr>
        </p:pic>
        <p:pic>
          <p:nvPicPr>
            <p:cNvPr id="8" name="Picture 7" descr="Excel Logo PNG Vector (EPS) Free Download">
              <a:extLst>
                <a:ext uri="{FF2B5EF4-FFF2-40B4-BE49-F238E27FC236}">
                  <a16:creationId xmlns:a16="http://schemas.microsoft.com/office/drawing/2014/main" id="{EBA4383E-2875-BEA9-9695-DA3622A00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3277" y="1793578"/>
              <a:ext cx="542541" cy="523220"/>
            </a:xfrm>
            <a:prstGeom prst="rect">
              <a:avLst/>
            </a:prstGeom>
          </p:spPr>
        </p:pic>
        <p:pic>
          <p:nvPicPr>
            <p:cNvPr id="9" name="Graphic 8" descr="MySQL SVG Vector Logos - Vector Logo Zone">
              <a:extLst>
                <a:ext uri="{FF2B5EF4-FFF2-40B4-BE49-F238E27FC236}">
                  <a16:creationId xmlns:a16="http://schemas.microsoft.com/office/drawing/2014/main" id="{119031EF-0947-950C-E861-A01F6C7D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43467" y="3450773"/>
              <a:ext cx="981206" cy="508416"/>
            </a:xfrm>
            <a:prstGeom prst="rect">
              <a:avLst/>
            </a:prstGeom>
          </p:spPr>
        </p:pic>
        <p:pic>
          <p:nvPicPr>
            <p:cNvPr id="10" name="Picture 9" descr="Business Intelligence | Circyl">
              <a:extLst>
                <a:ext uri="{FF2B5EF4-FFF2-40B4-BE49-F238E27FC236}">
                  <a16:creationId xmlns:a16="http://schemas.microsoft.com/office/drawing/2014/main" id="{19D3A29E-F7D5-3DFA-BDA9-D8D3270CB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54988" y="4366057"/>
              <a:ext cx="1149839" cy="494137"/>
            </a:xfrm>
            <a:prstGeom prst="rect">
              <a:avLst/>
            </a:prstGeom>
          </p:spPr>
        </p:pic>
        <p:pic>
          <p:nvPicPr>
            <p:cNvPr id="11" name="Graphic 10" descr="Google AI Vector Logo - Download Free SVG Icon | Worldvectorlogo">
              <a:extLst>
                <a:ext uri="{FF2B5EF4-FFF2-40B4-BE49-F238E27FC236}">
                  <a16:creationId xmlns:a16="http://schemas.microsoft.com/office/drawing/2014/main" id="{9A2D9EEF-5E24-4B94-F981-24C83F7D3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38348" y="5925293"/>
              <a:ext cx="603528" cy="594048"/>
            </a:xfrm>
            <a:prstGeom prst="rect">
              <a:avLst/>
            </a:prstGeom>
          </p:spPr>
        </p:pic>
        <p:pic>
          <p:nvPicPr>
            <p:cNvPr id="12" name="Picture 2" descr="Gurobi : baobab soluciones">
              <a:extLst>
                <a:ext uri="{FF2B5EF4-FFF2-40B4-BE49-F238E27FC236}">
                  <a16:creationId xmlns:a16="http://schemas.microsoft.com/office/drawing/2014/main" id="{D200E16D-55DB-BC1E-C2D3-0CD74FBBD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8157" y="5188372"/>
              <a:ext cx="1372778" cy="516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56F33CC-499E-B4B4-38C6-C1E143342BBF}"/>
              </a:ext>
            </a:extLst>
          </p:cNvPr>
          <p:cNvSpPr txBox="1">
            <a:spLocks/>
          </p:cNvSpPr>
          <p:nvPr/>
        </p:nvSpPr>
        <p:spPr bwMode="gray">
          <a:xfrm>
            <a:off x="10327829" y="1711296"/>
            <a:ext cx="1461401" cy="3127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Tools Used</a:t>
            </a:r>
            <a:endParaRPr lang="en-US">
              <a:cs typeface="Arial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D2AF07D-3194-9D9C-B83D-FC6C0B9635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62688" y="1641238"/>
            <a:ext cx="445618" cy="4528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686D1CB-9FB8-AE02-8A60-70714661ECE4}"/>
              </a:ext>
            </a:extLst>
          </p:cNvPr>
          <p:cNvSpPr/>
          <p:nvPr/>
        </p:nvSpPr>
        <p:spPr>
          <a:xfrm>
            <a:off x="10557527" y="2561985"/>
            <a:ext cx="1056566" cy="19389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tx1"/>
              </a:buClr>
              <a:buSzPct val="100000"/>
              <a:defRPr/>
            </a:pPr>
            <a:r>
              <a:rPr lang="en-US" sz="14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MS Excel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10173EE-02D9-278C-21EF-A21835E093DB}"/>
              </a:ext>
            </a:extLst>
          </p:cNvPr>
          <p:cNvSpPr/>
          <p:nvPr/>
        </p:nvSpPr>
        <p:spPr>
          <a:xfrm>
            <a:off x="10557094" y="3342921"/>
            <a:ext cx="920194" cy="19389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tx1"/>
              </a:buClr>
              <a:buSzPct val="100000"/>
              <a:defRPr/>
            </a:pPr>
            <a:r>
              <a:rPr lang="en-US" sz="14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Python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5501B0-D1C0-6E75-2711-9501DB30D145}"/>
              </a:ext>
            </a:extLst>
          </p:cNvPr>
          <p:cNvSpPr/>
          <p:nvPr/>
        </p:nvSpPr>
        <p:spPr>
          <a:xfrm>
            <a:off x="10557094" y="4038630"/>
            <a:ext cx="920194" cy="19389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tx1"/>
              </a:buClr>
              <a:buSzPct val="100000"/>
              <a:defRPr/>
            </a:pPr>
            <a:r>
              <a:rPr lang="en-US" sz="14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MySQL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EA71D0-E899-29D7-A9FB-9FA56269E069}"/>
              </a:ext>
            </a:extLst>
          </p:cNvPr>
          <p:cNvSpPr/>
          <p:nvPr/>
        </p:nvSpPr>
        <p:spPr>
          <a:xfrm>
            <a:off x="10551994" y="4857638"/>
            <a:ext cx="920194" cy="19389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tx1"/>
              </a:buClr>
              <a:buSzPct val="100000"/>
              <a:defRPr/>
            </a:pPr>
            <a:r>
              <a:rPr lang="en-US" sz="14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Power BI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FAA04A-4D11-D589-D48F-C66F2493F44E}"/>
              </a:ext>
            </a:extLst>
          </p:cNvPr>
          <p:cNvSpPr/>
          <p:nvPr/>
        </p:nvSpPr>
        <p:spPr>
          <a:xfrm>
            <a:off x="10551994" y="5580840"/>
            <a:ext cx="1438369" cy="19389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tx1"/>
              </a:buClr>
              <a:buSzPct val="100000"/>
              <a:defRPr/>
            </a:pPr>
            <a:r>
              <a:rPr lang="en-US" sz="14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Gurobi Solver</a:t>
            </a:r>
          </a:p>
        </p:txBody>
      </p:sp>
      <p:pic>
        <p:nvPicPr>
          <p:cNvPr id="4" name="Picture 3" descr="A diagram of a business process&#10;&#10;Description automatically generated">
            <a:extLst>
              <a:ext uri="{FF2B5EF4-FFF2-40B4-BE49-F238E27FC236}">
                <a16:creationId xmlns:a16="http://schemas.microsoft.com/office/drawing/2014/main" id="{F2147D64-9C0A-E65B-6F44-5A574EEA40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8768" y="1522684"/>
            <a:ext cx="7188291" cy="53300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47B46B-D31A-BB03-DA02-419F9A3F7D34}"/>
              </a:ext>
            </a:extLst>
          </p:cNvPr>
          <p:cNvSpPr/>
          <p:nvPr/>
        </p:nvSpPr>
        <p:spPr>
          <a:xfrm>
            <a:off x="10551994" y="6274090"/>
            <a:ext cx="1553758" cy="19389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900"/>
              </a:spcBef>
              <a:buClr>
                <a:schemeClr val="tx1"/>
              </a:buClr>
              <a:buSzPct val="100000"/>
              <a:defRPr/>
            </a:pPr>
            <a:r>
              <a:rPr lang="en-US" sz="14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Google-OR Tools</a:t>
            </a:r>
          </a:p>
        </p:txBody>
      </p:sp>
    </p:spTree>
    <p:extLst>
      <p:ext uri="{BB962C8B-B14F-4D97-AF65-F5344CB8AC3E}">
        <p14:creationId xmlns:p14="http://schemas.microsoft.com/office/powerpoint/2010/main" val="3878903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5FE08A0-2783-4A5F-8CC5-2E35ED0929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32285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5FE08A0-2783-4A5F-8CC5-2E35ED092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6B05B74E-7FC3-4015-85E3-CDF5410552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87FBF7-8C3F-499F-AB61-565A81420B59}"/>
              </a:ext>
            </a:extLst>
          </p:cNvPr>
          <p:cNvSpPr txBox="1"/>
          <p:nvPr/>
        </p:nvSpPr>
        <p:spPr>
          <a:xfrm>
            <a:off x="3048000" y="1799320"/>
            <a:ext cx="4572000" cy="64860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8E7E3-EBF9-4D02-83D9-06139D5538B1}"/>
              </a:ext>
            </a:extLst>
          </p:cNvPr>
          <p:cNvSpPr txBox="1"/>
          <p:nvPr/>
        </p:nvSpPr>
        <p:spPr>
          <a:xfrm>
            <a:off x="3121096" y="1887021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59" name="Grid2">
            <a:extLst>
              <a:ext uri="{FF2B5EF4-FFF2-40B4-BE49-F238E27FC236}">
                <a16:creationId xmlns:a16="http://schemas.microsoft.com/office/drawing/2014/main" id="{9AE63F12-A6A2-4E94-A424-7618AF6B78FE}"/>
              </a:ext>
            </a:extLst>
          </p:cNvPr>
          <p:cNvSpPr/>
          <p:nvPr/>
        </p:nvSpPr>
        <p:spPr bwMode="gray"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5F5F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4" name="Grid1">
            <a:extLst>
              <a:ext uri="{FF2B5EF4-FFF2-40B4-BE49-F238E27FC236}">
                <a16:creationId xmlns:a16="http://schemas.microsoft.com/office/drawing/2014/main" id="{252FD657-4270-4506-8CA0-50F4FBAF1B9C}"/>
              </a:ext>
            </a:extLst>
          </p:cNvPr>
          <p:cNvSpPr/>
          <p:nvPr/>
        </p:nvSpPr>
        <p:spPr bwMode="gray">
          <a:xfrm>
            <a:off x="7619998" y="0"/>
            <a:ext cx="45720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0480CE-6445-4BD4-B543-71DD0AE8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81001"/>
            <a:ext cx="2286000" cy="1744640"/>
          </a:xfrm>
        </p:spPr>
        <p:txBody>
          <a:bodyPr vert="horz"/>
          <a:lstStyle/>
          <a:p>
            <a:r>
              <a:rPr lang="en-US">
                <a:ea typeface="+mj-lt"/>
                <a:cs typeface="+mj-lt"/>
              </a:rPr>
              <a:t>Identifying feasible cities based on business needs and establishing proxies</a:t>
            </a:r>
            <a:endParaRPr lang="en-US">
              <a:cs typeface="Arial"/>
            </a:endParaRP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6AF2991A-B33C-4154-A0B1-2C2CBE54A407}"/>
              </a:ext>
            </a:extLst>
          </p:cNvPr>
          <p:cNvSpPr txBox="1">
            <a:spLocks/>
          </p:cNvSpPr>
          <p:nvPr/>
        </p:nvSpPr>
        <p:spPr>
          <a:xfrm>
            <a:off x="3429001" y="381000"/>
            <a:ext cx="3809998" cy="2215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600" b="1">
                <a:solidFill>
                  <a:schemeClr val="tx2"/>
                </a:solidFill>
                <a:latin typeface="Arial" panose="020B0604020202020204" pitchFamily="34" charset="0"/>
              </a:rPr>
              <a:t>Data filtering steps </a:t>
            </a:r>
            <a:endParaRPr kumimoji="0" lang="en-US" sz="1600" b="1" u="none" strike="noStrike" kern="120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D602308-E304-4BED-932A-4DB6241DE083}"/>
              </a:ext>
            </a:extLst>
          </p:cNvPr>
          <p:cNvSpPr/>
          <p:nvPr/>
        </p:nvSpPr>
        <p:spPr>
          <a:xfrm>
            <a:off x="8008612" y="3770203"/>
            <a:ext cx="1600200" cy="22159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90000"/>
              </a:lnSpc>
              <a:spcBef>
                <a:spcPts val="900"/>
              </a:spcBef>
              <a:defRPr/>
            </a:pPr>
            <a:r>
              <a:rPr lang="en-US" sz="16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Assumptions: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7627685-7FC6-4CA8-9F4D-5EEAFD64B354}"/>
              </a:ext>
            </a:extLst>
          </p:cNvPr>
          <p:cNvSpPr/>
          <p:nvPr/>
        </p:nvSpPr>
        <p:spPr>
          <a:xfrm>
            <a:off x="8511455" y="968361"/>
            <a:ext cx="2778160" cy="2049792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cs typeface="Arial"/>
              </a:rPr>
              <a:t>Cost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defRPr/>
            </a:pPr>
            <a:r>
              <a:rPr lang="en-US" sz="1400" b="1">
                <a:solidFill>
                  <a:schemeClr val="tx2"/>
                </a:solidFill>
                <a:latin typeface="Arial"/>
                <a:cs typeface="Arial"/>
              </a:rPr>
              <a:t>Service</a:t>
            </a:r>
          </a:p>
          <a:p>
            <a:pPr>
              <a:lnSpc>
                <a:spcPct val="90000"/>
              </a:lnSpc>
              <a:spcBef>
                <a:spcPts val="900"/>
              </a:spcBef>
              <a:defRPr/>
            </a:pPr>
            <a:endParaRPr lang="en-US" sz="1400" b="1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defRPr/>
            </a:pPr>
            <a:endParaRPr lang="en-US" sz="1400" b="1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145913-B715-4AC7-B8FA-14DCC8F4B96C}"/>
              </a:ext>
            </a:extLst>
          </p:cNvPr>
          <p:cNvSpPr/>
          <p:nvPr/>
        </p:nvSpPr>
        <p:spPr>
          <a:xfrm>
            <a:off x="8042471" y="3631641"/>
            <a:ext cx="3526930" cy="240065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77800" indent="-177800">
              <a:lnSpc>
                <a:spcPct val="90000"/>
              </a:lnSpc>
              <a:spcBef>
                <a:spcPts val="900"/>
              </a:spcBef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  <a:p>
            <a:pPr marL="177800" indent="-177800">
              <a:lnSpc>
                <a:spcPct val="90000"/>
              </a:lnSpc>
              <a:spcBef>
                <a:spcPts val="900"/>
              </a:spcBef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  <a:defRPr/>
            </a:pPr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  <a:p>
            <a:pPr marL="177800" indent="-177800">
              <a:lnSpc>
                <a:spcPct val="90000"/>
              </a:lnSpc>
              <a:spcBef>
                <a:spcPts val="900"/>
              </a:spcBef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All metrics and figures mentioned are on an annual basis.</a:t>
            </a:r>
          </a:p>
          <a:p>
            <a:pPr marL="177800" indent="-177800">
              <a:lnSpc>
                <a:spcPct val="90000"/>
              </a:lnSpc>
              <a:spcBef>
                <a:spcPts val="900"/>
              </a:spcBef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Data from year 2020 was used with an assumed CGAR of 4%.</a:t>
            </a:r>
            <a:endParaRPr lang="en-US" sz="14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177800" indent="-177800">
              <a:lnSpc>
                <a:spcPct val="90000"/>
              </a:lnSpc>
              <a:spcBef>
                <a:spcPts val="900"/>
              </a:spcBef>
              <a:buClr>
                <a:srgbClr val="7823DC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400">
                <a:solidFill>
                  <a:schemeClr val="tx1"/>
                </a:solidFill>
                <a:latin typeface="Arial"/>
                <a:cs typeface="Arial"/>
              </a:rPr>
              <a:t>Labor and Warehouse costing were not included, and the filtering of cities based on the mentioned criteria was assumed to fulfill the needs of both.</a:t>
            </a:r>
          </a:p>
        </p:txBody>
      </p:sp>
      <p:sp>
        <p:nvSpPr>
          <p:cNvPr id="108" name="Text Placeholder 5">
            <a:extLst>
              <a:ext uri="{FF2B5EF4-FFF2-40B4-BE49-F238E27FC236}">
                <a16:creationId xmlns:a16="http://schemas.microsoft.com/office/drawing/2014/main" id="{1FA245ED-E88B-4721-96CC-65451F6FF8E5}"/>
              </a:ext>
            </a:extLst>
          </p:cNvPr>
          <p:cNvSpPr txBox="1">
            <a:spLocks/>
          </p:cNvSpPr>
          <p:nvPr/>
        </p:nvSpPr>
        <p:spPr>
          <a:xfrm>
            <a:off x="8008612" y="381001"/>
            <a:ext cx="3526930" cy="2215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400" b="1" u="none" strike="noStrike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</a:defRPr>
            </a:lvl1pPr>
            <a:lvl2pPr marL="18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400"/>
            </a:lvl2pPr>
            <a:lvl3pPr marL="36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400"/>
            </a:lvl3pPr>
            <a:lvl4pPr marL="54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400"/>
            </a:lvl4pPr>
            <a:lvl5pPr marL="720000" indent="-1800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System Font Regular"/>
              <a:buChar char="–"/>
              <a:tabLst/>
              <a:defRPr sz="1400"/>
            </a:lvl5pPr>
            <a:lvl6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/>
            </a:lvl6pPr>
            <a:lvl7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/>
            </a:lvl7pPr>
            <a:lvl8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/>
            </a:lvl8pPr>
            <a:lvl9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100"/>
            </a:lvl9pPr>
          </a:lstStyle>
          <a:p>
            <a:r>
              <a:rPr lang="en-US" sz="1600"/>
              <a:t>Proxies for analysis: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5D93D6-2ED5-41A4-B942-201BE36974E0}"/>
              </a:ext>
            </a:extLst>
          </p:cNvPr>
          <p:cNvSpPr txBox="1"/>
          <p:nvPr/>
        </p:nvSpPr>
        <p:spPr>
          <a:xfrm>
            <a:off x="3048000" y="4214642"/>
            <a:ext cx="4572000" cy="6486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B7D2FF-2544-4163-80D2-73A1194E47D8}"/>
              </a:ext>
            </a:extLst>
          </p:cNvPr>
          <p:cNvSpPr txBox="1"/>
          <p:nvPr/>
        </p:nvSpPr>
        <p:spPr>
          <a:xfrm>
            <a:off x="3121096" y="4302343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3C7764-FF05-4AF0-B5FE-CD81CB4DADF1}"/>
              </a:ext>
            </a:extLst>
          </p:cNvPr>
          <p:cNvSpPr txBox="1"/>
          <p:nvPr/>
        </p:nvSpPr>
        <p:spPr>
          <a:xfrm>
            <a:off x="3048000" y="3409534"/>
            <a:ext cx="4572000" cy="64860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7E87F1-2782-4558-AD5B-347AD075A544}"/>
              </a:ext>
            </a:extLst>
          </p:cNvPr>
          <p:cNvSpPr txBox="1"/>
          <p:nvPr/>
        </p:nvSpPr>
        <p:spPr>
          <a:xfrm>
            <a:off x="3121096" y="3497235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138B42-DF50-4877-9FAC-071A1186AD36}"/>
              </a:ext>
            </a:extLst>
          </p:cNvPr>
          <p:cNvSpPr txBox="1"/>
          <p:nvPr/>
        </p:nvSpPr>
        <p:spPr>
          <a:xfrm>
            <a:off x="3048000" y="2604427"/>
            <a:ext cx="4572000" cy="64860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03466F-78B6-44C4-9364-C306778E1F30}"/>
              </a:ext>
            </a:extLst>
          </p:cNvPr>
          <p:cNvSpPr/>
          <p:nvPr/>
        </p:nvSpPr>
        <p:spPr>
          <a:xfrm>
            <a:off x="3839929" y="1287360"/>
            <a:ext cx="2645538" cy="5374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D3D401-403A-49A5-9029-116230B93A0C}"/>
              </a:ext>
            </a:extLst>
          </p:cNvPr>
          <p:cNvSpPr/>
          <p:nvPr/>
        </p:nvSpPr>
        <p:spPr>
          <a:xfrm>
            <a:off x="3848100" y="1585207"/>
            <a:ext cx="2623272" cy="1057288"/>
          </a:xfrm>
          <a:custGeom>
            <a:avLst/>
            <a:gdLst>
              <a:gd name="connsiteX0" fmla="*/ 0 w 3810000"/>
              <a:gd name="connsiteY0" fmla="*/ 0 h 729972"/>
              <a:gd name="connsiteX1" fmla="*/ 3810000 w 3810000"/>
              <a:gd name="connsiteY1" fmla="*/ 0 h 729972"/>
              <a:gd name="connsiteX2" fmla="*/ 3810000 w 3810000"/>
              <a:gd name="connsiteY2" fmla="*/ 729972 h 729972"/>
              <a:gd name="connsiteX3" fmla="*/ 0 w 3810000"/>
              <a:gd name="connsiteY3" fmla="*/ 729972 h 729972"/>
              <a:gd name="connsiteX4" fmla="*/ 0 w 3810000"/>
              <a:gd name="connsiteY4" fmla="*/ 0 h 729972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953 h 837061"/>
              <a:gd name="connsiteX1" fmla="*/ 3793672 w 3810000"/>
              <a:gd name="connsiteY1" fmla="*/ 25446 h 837061"/>
              <a:gd name="connsiteX2" fmla="*/ 3810000 w 3810000"/>
              <a:gd name="connsiteY2" fmla="*/ 837061 h 837061"/>
              <a:gd name="connsiteX3" fmla="*/ 0 w 3810000"/>
              <a:gd name="connsiteY3" fmla="*/ 837061 h 837061"/>
              <a:gd name="connsiteX4" fmla="*/ 0 w 3810000"/>
              <a:gd name="connsiteY4" fmla="*/ 953 h 837061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1021164"/>
              <a:gd name="connsiteX1" fmla="*/ 3793672 w 3810000"/>
              <a:gd name="connsiteY1" fmla="*/ 24493 h 1021164"/>
              <a:gd name="connsiteX2" fmla="*/ 3810000 w 3810000"/>
              <a:gd name="connsiteY2" fmla="*/ 836108 h 1021164"/>
              <a:gd name="connsiteX3" fmla="*/ 0 w 3810000"/>
              <a:gd name="connsiteY3" fmla="*/ 836108 h 1021164"/>
              <a:gd name="connsiteX4" fmla="*/ 0 w 3810000"/>
              <a:gd name="connsiteY4" fmla="*/ 0 h 1021164"/>
              <a:gd name="connsiteX0" fmla="*/ 0 w 3810000"/>
              <a:gd name="connsiteY0" fmla="*/ 0 h 1088134"/>
              <a:gd name="connsiteX1" fmla="*/ 3793672 w 3810000"/>
              <a:gd name="connsiteY1" fmla="*/ 24493 h 1088134"/>
              <a:gd name="connsiteX2" fmla="*/ 3810000 w 3810000"/>
              <a:gd name="connsiteY2" fmla="*/ 836108 h 1088134"/>
              <a:gd name="connsiteX3" fmla="*/ 0 w 3810000"/>
              <a:gd name="connsiteY3" fmla="*/ 836108 h 1088134"/>
              <a:gd name="connsiteX4" fmla="*/ 0 w 3810000"/>
              <a:gd name="connsiteY4" fmla="*/ 0 h 1088134"/>
              <a:gd name="connsiteX0" fmla="*/ 0 w 3810000"/>
              <a:gd name="connsiteY0" fmla="*/ 0 h 1104418"/>
              <a:gd name="connsiteX1" fmla="*/ 3793672 w 3810000"/>
              <a:gd name="connsiteY1" fmla="*/ 24493 h 1104418"/>
              <a:gd name="connsiteX2" fmla="*/ 3810000 w 3810000"/>
              <a:gd name="connsiteY2" fmla="*/ 836108 h 1104418"/>
              <a:gd name="connsiteX3" fmla="*/ 0 w 3810000"/>
              <a:gd name="connsiteY3" fmla="*/ 836108 h 1104418"/>
              <a:gd name="connsiteX4" fmla="*/ 0 w 3810000"/>
              <a:gd name="connsiteY4" fmla="*/ 0 h 1104418"/>
              <a:gd name="connsiteX0" fmla="*/ 0 w 3810000"/>
              <a:gd name="connsiteY0" fmla="*/ 0 h 1136270"/>
              <a:gd name="connsiteX1" fmla="*/ 3793672 w 3810000"/>
              <a:gd name="connsiteY1" fmla="*/ 24493 h 1136270"/>
              <a:gd name="connsiteX2" fmla="*/ 3810000 w 3810000"/>
              <a:gd name="connsiteY2" fmla="*/ 836108 h 1136270"/>
              <a:gd name="connsiteX3" fmla="*/ 0 w 3810000"/>
              <a:gd name="connsiteY3" fmla="*/ 836108 h 1136270"/>
              <a:gd name="connsiteX4" fmla="*/ 0 w 3810000"/>
              <a:gd name="connsiteY4" fmla="*/ 0 h 1136270"/>
              <a:gd name="connsiteX0" fmla="*/ 0 w 3810000"/>
              <a:gd name="connsiteY0" fmla="*/ 0 h 1112866"/>
              <a:gd name="connsiteX1" fmla="*/ 3793672 w 3810000"/>
              <a:gd name="connsiteY1" fmla="*/ 24493 h 1112866"/>
              <a:gd name="connsiteX2" fmla="*/ 3810000 w 3810000"/>
              <a:gd name="connsiteY2" fmla="*/ 836108 h 1112866"/>
              <a:gd name="connsiteX3" fmla="*/ 0 w 3810000"/>
              <a:gd name="connsiteY3" fmla="*/ 836108 h 1112866"/>
              <a:gd name="connsiteX4" fmla="*/ 0 w 3810000"/>
              <a:gd name="connsiteY4" fmla="*/ 0 h 1112866"/>
              <a:gd name="connsiteX0" fmla="*/ 0 w 3810000"/>
              <a:gd name="connsiteY0" fmla="*/ 0 h 1139276"/>
              <a:gd name="connsiteX1" fmla="*/ 3793672 w 3810000"/>
              <a:gd name="connsiteY1" fmla="*/ 24493 h 1139276"/>
              <a:gd name="connsiteX2" fmla="*/ 3810000 w 3810000"/>
              <a:gd name="connsiteY2" fmla="*/ 836108 h 1139276"/>
              <a:gd name="connsiteX3" fmla="*/ 0 w 3810000"/>
              <a:gd name="connsiteY3" fmla="*/ 836108 h 1139276"/>
              <a:gd name="connsiteX4" fmla="*/ 0 w 3810000"/>
              <a:gd name="connsiteY4" fmla="*/ 0 h 1139276"/>
              <a:gd name="connsiteX0" fmla="*/ 0 w 3810000"/>
              <a:gd name="connsiteY0" fmla="*/ 0 h 1154544"/>
              <a:gd name="connsiteX1" fmla="*/ 3793672 w 3810000"/>
              <a:gd name="connsiteY1" fmla="*/ 24493 h 1154544"/>
              <a:gd name="connsiteX2" fmla="*/ 3810000 w 3810000"/>
              <a:gd name="connsiteY2" fmla="*/ 836108 h 1154544"/>
              <a:gd name="connsiteX3" fmla="*/ 0 w 3810000"/>
              <a:gd name="connsiteY3" fmla="*/ 836108 h 1154544"/>
              <a:gd name="connsiteX4" fmla="*/ 0 w 3810000"/>
              <a:gd name="connsiteY4" fmla="*/ 0 h 1154544"/>
              <a:gd name="connsiteX0" fmla="*/ 0 w 3810000"/>
              <a:gd name="connsiteY0" fmla="*/ 0 h 1175397"/>
              <a:gd name="connsiteX1" fmla="*/ 3793672 w 3810000"/>
              <a:gd name="connsiteY1" fmla="*/ 24493 h 1175397"/>
              <a:gd name="connsiteX2" fmla="*/ 3810000 w 3810000"/>
              <a:gd name="connsiteY2" fmla="*/ 836108 h 1175397"/>
              <a:gd name="connsiteX3" fmla="*/ 212271 w 3810000"/>
              <a:gd name="connsiteY3" fmla="*/ 876930 h 1175397"/>
              <a:gd name="connsiteX4" fmla="*/ 0 w 3810000"/>
              <a:gd name="connsiteY4" fmla="*/ 0 h 1175397"/>
              <a:gd name="connsiteX0" fmla="*/ 0 w 3793672"/>
              <a:gd name="connsiteY0" fmla="*/ 0 h 1208054"/>
              <a:gd name="connsiteX1" fmla="*/ 3793672 w 3793672"/>
              <a:gd name="connsiteY1" fmla="*/ 24493 h 1208054"/>
              <a:gd name="connsiteX2" fmla="*/ 3540578 w 3793672"/>
              <a:gd name="connsiteY2" fmla="*/ 901423 h 1208054"/>
              <a:gd name="connsiteX3" fmla="*/ 212271 w 3793672"/>
              <a:gd name="connsiteY3" fmla="*/ 876930 h 1208054"/>
              <a:gd name="connsiteX4" fmla="*/ 0 w 3793672"/>
              <a:gd name="connsiteY4" fmla="*/ 0 h 120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3672" h="1208054">
                <a:moveTo>
                  <a:pt x="0" y="0"/>
                </a:moveTo>
                <a:cubicBezTo>
                  <a:pt x="1223735" y="372837"/>
                  <a:pt x="2553608" y="329293"/>
                  <a:pt x="3793672" y="24493"/>
                </a:cubicBezTo>
                <a:lnTo>
                  <a:pt x="3540578" y="901423"/>
                </a:lnTo>
                <a:cubicBezTo>
                  <a:pt x="2442029" y="1334131"/>
                  <a:pt x="1531257" y="1293308"/>
                  <a:pt x="212271" y="8769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 cities</a:t>
            </a:r>
          </a:p>
        </p:txBody>
      </p:sp>
      <p:sp>
        <p:nvSpPr>
          <p:cNvPr id="45" name="Rectangle 4">
            <a:extLst>
              <a:ext uri="{FF2B5EF4-FFF2-40B4-BE49-F238E27FC236}">
                <a16:creationId xmlns:a16="http://schemas.microsoft.com/office/drawing/2014/main" id="{507AFDA4-76C3-4CB9-A957-F7AF3B8C18CE}"/>
              </a:ext>
            </a:extLst>
          </p:cNvPr>
          <p:cNvSpPr/>
          <p:nvPr/>
        </p:nvSpPr>
        <p:spPr>
          <a:xfrm>
            <a:off x="4000503" y="2357056"/>
            <a:ext cx="2293053" cy="1082114"/>
          </a:xfrm>
          <a:custGeom>
            <a:avLst/>
            <a:gdLst>
              <a:gd name="connsiteX0" fmla="*/ 0 w 3810000"/>
              <a:gd name="connsiteY0" fmla="*/ 0 h 729972"/>
              <a:gd name="connsiteX1" fmla="*/ 3810000 w 3810000"/>
              <a:gd name="connsiteY1" fmla="*/ 0 h 729972"/>
              <a:gd name="connsiteX2" fmla="*/ 3810000 w 3810000"/>
              <a:gd name="connsiteY2" fmla="*/ 729972 h 729972"/>
              <a:gd name="connsiteX3" fmla="*/ 0 w 3810000"/>
              <a:gd name="connsiteY3" fmla="*/ 729972 h 729972"/>
              <a:gd name="connsiteX4" fmla="*/ 0 w 3810000"/>
              <a:gd name="connsiteY4" fmla="*/ 0 h 729972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953 h 837061"/>
              <a:gd name="connsiteX1" fmla="*/ 3793672 w 3810000"/>
              <a:gd name="connsiteY1" fmla="*/ 25446 h 837061"/>
              <a:gd name="connsiteX2" fmla="*/ 3810000 w 3810000"/>
              <a:gd name="connsiteY2" fmla="*/ 837061 h 837061"/>
              <a:gd name="connsiteX3" fmla="*/ 0 w 3810000"/>
              <a:gd name="connsiteY3" fmla="*/ 837061 h 837061"/>
              <a:gd name="connsiteX4" fmla="*/ 0 w 3810000"/>
              <a:gd name="connsiteY4" fmla="*/ 953 h 837061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1021164"/>
              <a:gd name="connsiteX1" fmla="*/ 3793672 w 3810000"/>
              <a:gd name="connsiteY1" fmla="*/ 24493 h 1021164"/>
              <a:gd name="connsiteX2" fmla="*/ 3810000 w 3810000"/>
              <a:gd name="connsiteY2" fmla="*/ 836108 h 1021164"/>
              <a:gd name="connsiteX3" fmla="*/ 0 w 3810000"/>
              <a:gd name="connsiteY3" fmla="*/ 836108 h 1021164"/>
              <a:gd name="connsiteX4" fmla="*/ 0 w 3810000"/>
              <a:gd name="connsiteY4" fmla="*/ 0 h 1021164"/>
              <a:gd name="connsiteX0" fmla="*/ 0 w 3810000"/>
              <a:gd name="connsiteY0" fmla="*/ 0 h 1088134"/>
              <a:gd name="connsiteX1" fmla="*/ 3793672 w 3810000"/>
              <a:gd name="connsiteY1" fmla="*/ 24493 h 1088134"/>
              <a:gd name="connsiteX2" fmla="*/ 3810000 w 3810000"/>
              <a:gd name="connsiteY2" fmla="*/ 836108 h 1088134"/>
              <a:gd name="connsiteX3" fmla="*/ 0 w 3810000"/>
              <a:gd name="connsiteY3" fmla="*/ 836108 h 1088134"/>
              <a:gd name="connsiteX4" fmla="*/ 0 w 3810000"/>
              <a:gd name="connsiteY4" fmla="*/ 0 h 1088134"/>
              <a:gd name="connsiteX0" fmla="*/ 0 w 3810000"/>
              <a:gd name="connsiteY0" fmla="*/ 0 h 1104418"/>
              <a:gd name="connsiteX1" fmla="*/ 3793672 w 3810000"/>
              <a:gd name="connsiteY1" fmla="*/ 24493 h 1104418"/>
              <a:gd name="connsiteX2" fmla="*/ 3810000 w 3810000"/>
              <a:gd name="connsiteY2" fmla="*/ 836108 h 1104418"/>
              <a:gd name="connsiteX3" fmla="*/ 0 w 3810000"/>
              <a:gd name="connsiteY3" fmla="*/ 836108 h 1104418"/>
              <a:gd name="connsiteX4" fmla="*/ 0 w 3810000"/>
              <a:gd name="connsiteY4" fmla="*/ 0 h 1104418"/>
              <a:gd name="connsiteX0" fmla="*/ 0 w 3810000"/>
              <a:gd name="connsiteY0" fmla="*/ 0 h 1136270"/>
              <a:gd name="connsiteX1" fmla="*/ 3793672 w 3810000"/>
              <a:gd name="connsiteY1" fmla="*/ 24493 h 1136270"/>
              <a:gd name="connsiteX2" fmla="*/ 3810000 w 3810000"/>
              <a:gd name="connsiteY2" fmla="*/ 836108 h 1136270"/>
              <a:gd name="connsiteX3" fmla="*/ 0 w 3810000"/>
              <a:gd name="connsiteY3" fmla="*/ 836108 h 1136270"/>
              <a:gd name="connsiteX4" fmla="*/ 0 w 3810000"/>
              <a:gd name="connsiteY4" fmla="*/ 0 h 1136270"/>
              <a:gd name="connsiteX0" fmla="*/ 0 w 3810000"/>
              <a:gd name="connsiteY0" fmla="*/ 0 h 1112866"/>
              <a:gd name="connsiteX1" fmla="*/ 3793672 w 3810000"/>
              <a:gd name="connsiteY1" fmla="*/ 24493 h 1112866"/>
              <a:gd name="connsiteX2" fmla="*/ 3810000 w 3810000"/>
              <a:gd name="connsiteY2" fmla="*/ 836108 h 1112866"/>
              <a:gd name="connsiteX3" fmla="*/ 0 w 3810000"/>
              <a:gd name="connsiteY3" fmla="*/ 836108 h 1112866"/>
              <a:gd name="connsiteX4" fmla="*/ 0 w 3810000"/>
              <a:gd name="connsiteY4" fmla="*/ 0 h 1112866"/>
              <a:gd name="connsiteX0" fmla="*/ 0 w 3810000"/>
              <a:gd name="connsiteY0" fmla="*/ 0 h 1139276"/>
              <a:gd name="connsiteX1" fmla="*/ 3793672 w 3810000"/>
              <a:gd name="connsiteY1" fmla="*/ 24493 h 1139276"/>
              <a:gd name="connsiteX2" fmla="*/ 3810000 w 3810000"/>
              <a:gd name="connsiteY2" fmla="*/ 836108 h 1139276"/>
              <a:gd name="connsiteX3" fmla="*/ 0 w 3810000"/>
              <a:gd name="connsiteY3" fmla="*/ 836108 h 1139276"/>
              <a:gd name="connsiteX4" fmla="*/ 0 w 3810000"/>
              <a:gd name="connsiteY4" fmla="*/ 0 h 1139276"/>
              <a:gd name="connsiteX0" fmla="*/ 0 w 3810000"/>
              <a:gd name="connsiteY0" fmla="*/ 0 h 1154544"/>
              <a:gd name="connsiteX1" fmla="*/ 3793672 w 3810000"/>
              <a:gd name="connsiteY1" fmla="*/ 24493 h 1154544"/>
              <a:gd name="connsiteX2" fmla="*/ 3810000 w 3810000"/>
              <a:gd name="connsiteY2" fmla="*/ 836108 h 1154544"/>
              <a:gd name="connsiteX3" fmla="*/ 0 w 3810000"/>
              <a:gd name="connsiteY3" fmla="*/ 836108 h 1154544"/>
              <a:gd name="connsiteX4" fmla="*/ 0 w 3810000"/>
              <a:gd name="connsiteY4" fmla="*/ 0 h 1154544"/>
              <a:gd name="connsiteX0" fmla="*/ 0 w 3810000"/>
              <a:gd name="connsiteY0" fmla="*/ 0 h 1184148"/>
              <a:gd name="connsiteX1" fmla="*/ 3793672 w 3810000"/>
              <a:gd name="connsiteY1" fmla="*/ 24493 h 1184148"/>
              <a:gd name="connsiteX2" fmla="*/ 3810000 w 3810000"/>
              <a:gd name="connsiteY2" fmla="*/ 836108 h 1184148"/>
              <a:gd name="connsiteX3" fmla="*/ 315438 w 3810000"/>
              <a:gd name="connsiteY3" fmla="*/ 893258 h 1184148"/>
              <a:gd name="connsiteX4" fmla="*/ 0 w 3810000"/>
              <a:gd name="connsiteY4" fmla="*/ 0 h 1184148"/>
              <a:gd name="connsiteX0" fmla="*/ 0 w 3793672"/>
              <a:gd name="connsiteY0" fmla="*/ 0 h 1251326"/>
              <a:gd name="connsiteX1" fmla="*/ 3793672 w 3793672"/>
              <a:gd name="connsiteY1" fmla="*/ 24493 h 1251326"/>
              <a:gd name="connsiteX2" fmla="*/ 3336842 w 3793672"/>
              <a:gd name="connsiteY2" fmla="*/ 966736 h 1251326"/>
              <a:gd name="connsiteX3" fmla="*/ 315438 w 3793672"/>
              <a:gd name="connsiteY3" fmla="*/ 893258 h 1251326"/>
              <a:gd name="connsiteX4" fmla="*/ 0 w 3793672"/>
              <a:gd name="connsiteY4" fmla="*/ 0 h 1251326"/>
              <a:gd name="connsiteX0" fmla="*/ 0 w 3793672"/>
              <a:gd name="connsiteY0" fmla="*/ 0 h 1220093"/>
              <a:gd name="connsiteX1" fmla="*/ 3793672 w 3793672"/>
              <a:gd name="connsiteY1" fmla="*/ 24493 h 1220093"/>
              <a:gd name="connsiteX2" fmla="*/ 3420341 w 3793672"/>
              <a:gd name="connsiteY2" fmla="*/ 909586 h 1220093"/>
              <a:gd name="connsiteX3" fmla="*/ 315438 w 3793672"/>
              <a:gd name="connsiteY3" fmla="*/ 893258 h 1220093"/>
              <a:gd name="connsiteX4" fmla="*/ 0 w 3793672"/>
              <a:gd name="connsiteY4" fmla="*/ 0 h 1220093"/>
              <a:gd name="connsiteX0" fmla="*/ 0 w 3756561"/>
              <a:gd name="connsiteY0" fmla="*/ 0 h 1220093"/>
              <a:gd name="connsiteX1" fmla="*/ 3756561 w 3756561"/>
              <a:gd name="connsiteY1" fmla="*/ 8164 h 1220093"/>
              <a:gd name="connsiteX2" fmla="*/ 3420341 w 3756561"/>
              <a:gd name="connsiteY2" fmla="*/ 909586 h 1220093"/>
              <a:gd name="connsiteX3" fmla="*/ 315438 w 3756561"/>
              <a:gd name="connsiteY3" fmla="*/ 893258 h 1220093"/>
              <a:gd name="connsiteX4" fmla="*/ 0 w 3756561"/>
              <a:gd name="connsiteY4" fmla="*/ 0 h 1220093"/>
              <a:gd name="connsiteX0" fmla="*/ 0 w 3738005"/>
              <a:gd name="connsiteY0" fmla="*/ 0 h 1244586"/>
              <a:gd name="connsiteX1" fmla="*/ 3738005 w 3738005"/>
              <a:gd name="connsiteY1" fmla="*/ 32657 h 1244586"/>
              <a:gd name="connsiteX2" fmla="*/ 3401785 w 3738005"/>
              <a:gd name="connsiteY2" fmla="*/ 934079 h 1244586"/>
              <a:gd name="connsiteX3" fmla="*/ 296882 w 3738005"/>
              <a:gd name="connsiteY3" fmla="*/ 917751 h 1244586"/>
              <a:gd name="connsiteX4" fmla="*/ 0 w 3738005"/>
              <a:gd name="connsiteY4" fmla="*/ 0 h 1244586"/>
              <a:gd name="connsiteX0" fmla="*/ 0 w 3765700"/>
              <a:gd name="connsiteY0" fmla="*/ 0 h 1244586"/>
              <a:gd name="connsiteX1" fmla="*/ 3765700 w 3765700"/>
              <a:gd name="connsiteY1" fmla="*/ 32657 h 1244586"/>
              <a:gd name="connsiteX2" fmla="*/ 3429480 w 3765700"/>
              <a:gd name="connsiteY2" fmla="*/ 934079 h 1244586"/>
              <a:gd name="connsiteX3" fmla="*/ 324577 w 3765700"/>
              <a:gd name="connsiteY3" fmla="*/ 917751 h 1244586"/>
              <a:gd name="connsiteX4" fmla="*/ 0 w 3765700"/>
              <a:gd name="connsiteY4" fmla="*/ 0 h 1244586"/>
              <a:gd name="connsiteX0" fmla="*/ 0 w 3738005"/>
              <a:gd name="connsiteY0" fmla="*/ 0 h 1236421"/>
              <a:gd name="connsiteX1" fmla="*/ 3738005 w 3738005"/>
              <a:gd name="connsiteY1" fmla="*/ 24492 h 1236421"/>
              <a:gd name="connsiteX2" fmla="*/ 3401785 w 3738005"/>
              <a:gd name="connsiteY2" fmla="*/ 925914 h 1236421"/>
              <a:gd name="connsiteX3" fmla="*/ 296882 w 3738005"/>
              <a:gd name="connsiteY3" fmla="*/ 909586 h 1236421"/>
              <a:gd name="connsiteX4" fmla="*/ 0 w 3738005"/>
              <a:gd name="connsiteY4" fmla="*/ 0 h 1236421"/>
              <a:gd name="connsiteX0" fmla="*/ 0 w 3738005"/>
              <a:gd name="connsiteY0" fmla="*/ 0 h 1236421"/>
              <a:gd name="connsiteX1" fmla="*/ 3738005 w 3738005"/>
              <a:gd name="connsiteY1" fmla="*/ 24492 h 1236421"/>
              <a:gd name="connsiteX2" fmla="*/ 3401785 w 3738005"/>
              <a:gd name="connsiteY2" fmla="*/ 925914 h 1236421"/>
              <a:gd name="connsiteX3" fmla="*/ 296882 w 3738005"/>
              <a:gd name="connsiteY3" fmla="*/ 909586 h 1236421"/>
              <a:gd name="connsiteX4" fmla="*/ 0 w 3738005"/>
              <a:gd name="connsiteY4" fmla="*/ 0 h 1236421"/>
              <a:gd name="connsiteX0" fmla="*/ 0 w 3738005"/>
              <a:gd name="connsiteY0" fmla="*/ 0 h 1236421"/>
              <a:gd name="connsiteX1" fmla="*/ 3738005 w 3738005"/>
              <a:gd name="connsiteY1" fmla="*/ 24492 h 1236421"/>
              <a:gd name="connsiteX2" fmla="*/ 3401785 w 3738005"/>
              <a:gd name="connsiteY2" fmla="*/ 925914 h 1236421"/>
              <a:gd name="connsiteX3" fmla="*/ 296882 w 3738005"/>
              <a:gd name="connsiteY3" fmla="*/ 909586 h 1236421"/>
              <a:gd name="connsiteX4" fmla="*/ 0 w 3738005"/>
              <a:gd name="connsiteY4" fmla="*/ 0 h 123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8005" h="1236421">
                <a:moveTo>
                  <a:pt x="0" y="0"/>
                </a:moveTo>
                <a:cubicBezTo>
                  <a:pt x="1223735" y="340180"/>
                  <a:pt x="2497941" y="329292"/>
                  <a:pt x="3738005" y="24492"/>
                </a:cubicBezTo>
                <a:lnTo>
                  <a:pt x="3401785" y="925914"/>
                </a:lnTo>
                <a:cubicBezTo>
                  <a:pt x="2303236" y="1358622"/>
                  <a:pt x="1615868" y="1325964"/>
                  <a:pt x="296882" y="90958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Population &gt; 200,000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C0F14613-31CD-44D5-ADE8-128FCD7D858E}"/>
              </a:ext>
            </a:extLst>
          </p:cNvPr>
          <p:cNvSpPr/>
          <p:nvPr/>
        </p:nvSpPr>
        <p:spPr>
          <a:xfrm>
            <a:off x="4182736" y="3148317"/>
            <a:ext cx="1902116" cy="1132131"/>
          </a:xfrm>
          <a:custGeom>
            <a:avLst/>
            <a:gdLst>
              <a:gd name="connsiteX0" fmla="*/ 0 w 3810000"/>
              <a:gd name="connsiteY0" fmla="*/ 0 h 729972"/>
              <a:gd name="connsiteX1" fmla="*/ 3810000 w 3810000"/>
              <a:gd name="connsiteY1" fmla="*/ 0 h 729972"/>
              <a:gd name="connsiteX2" fmla="*/ 3810000 w 3810000"/>
              <a:gd name="connsiteY2" fmla="*/ 729972 h 729972"/>
              <a:gd name="connsiteX3" fmla="*/ 0 w 3810000"/>
              <a:gd name="connsiteY3" fmla="*/ 729972 h 729972"/>
              <a:gd name="connsiteX4" fmla="*/ 0 w 3810000"/>
              <a:gd name="connsiteY4" fmla="*/ 0 h 729972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953 h 837061"/>
              <a:gd name="connsiteX1" fmla="*/ 3793672 w 3810000"/>
              <a:gd name="connsiteY1" fmla="*/ 25446 h 837061"/>
              <a:gd name="connsiteX2" fmla="*/ 3810000 w 3810000"/>
              <a:gd name="connsiteY2" fmla="*/ 837061 h 837061"/>
              <a:gd name="connsiteX3" fmla="*/ 0 w 3810000"/>
              <a:gd name="connsiteY3" fmla="*/ 837061 h 837061"/>
              <a:gd name="connsiteX4" fmla="*/ 0 w 3810000"/>
              <a:gd name="connsiteY4" fmla="*/ 953 h 837061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1021164"/>
              <a:gd name="connsiteX1" fmla="*/ 3793672 w 3810000"/>
              <a:gd name="connsiteY1" fmla="*/ 24493 h 1021164"/>
              <a:gd name="connsiteX2" fmla="*/ 3810000 w 3810000"/>
              <a:gd name="connsiteY2" fmla="*/ 836108 h 1021164"/>
              <a:gd name="connsiteX3" fmla="*/ 0 w 3810000"/>
              <a:gd name="connsiteY3" fmla="*/ 836108 h 1021164"/>
              <a:gd name="connsiteX4" fmla="*/ 0 w 3810000"/>
              <a:gd name="connsiteY4" fmla="*/ 0 h 1021164"/>
              <a:gd name="connsiteX0" fmla="*/ 0 w 3810000"/>
              <a:gd name="connsiteY0" fmla="*/ 0 h 1088134"/>
              <a:gd name="connsiteX1" fmla="*/ 3793672 w 3810000"/>
              <a:gd name="connsiteY1" fmla="*/ 24493 h 1088134"/>
              <a:gd name="connsiteX2" fmla="*/ 3810000 w 3810000"/>
              <a:gd name="connsiteY2" fmla="*/ 836108 h 1088134"/>
              <a:gd name="connsiteX3" fmla="*/ 0 w 3810000"/>
              <a:gd name="connsiteY3" fmla="*/ 836108 h 1088134"/>
              <a:gd name="connsiteX4" fmla="*/ 0 w 3810000"/>
              <a:gd name="connsiteY4" fmla="*/ 0 h 1088134"/>
              <a:gd name="connsiteX0" fmla="*/ 0 w 3810000"/>
              <a:gd name="connsiteY0" fmla="*/ 0 h 1104418"/>
              <a:gd name="connsiteX1" fmla="*/ 3793672 w 3810000"/>
              <a:gd name="connsiteY1" fmla="*/ 24493 h 1104418"/>
              <a:gd name="connsiteX2" fmla="*/ 3810000 w 3810000"/>
              <a:gd name="connsiteY2" fmla="*/ 836108 h 1104418"/>
              <a:gd name="connsiteX3" fmla="*/ 0 w 3810000"/>
              <a:gd name="connsiteY3" fmla="*/ 836108 h 1104418"/>
              <a:gd name="connsiteX4" fmla="*/ 0 w 3810000"/>
              <a:gd name="connsiteY4" fmla="*/ 0 h 1104418"/>
              <a:gd name="connsiteX0" fmla="*/ 0 w 3810000"/>
              <a:gd name="connsiteY0" fmla="*/ 0 h 1136270"/>
              <a:gd name="connsiteX1" fmla="*/ 3793672 w 3810000"/>
              <a:gd name="connsiteY1" fmla="*/ 24493 h 1136270"/>
              <a:gd name="connsiteX2" fmla="*/ 3810000 w 3810000"/>
              <a:gd name="connsiteY2" fmla="*/ 836108 h 1136270"/>
              <a:gd name="connsiteX3" fmla="*/ 0 w 3810000"/>
              <a:gd name="connsiteY3" fmla="*/ 836108 h 1136270"/>
              <a:gd name="connsiteX4" fmla="*/ 0 w 3810000"/>
              <a:gd name="connsiteY4" fmla="*/ 0 h 1136270"/>
              <a:gd name="connsiteX0" fmla="*/ 0 w 3810000"/>
              <a:gd name="connsiteY0" fmla="*/ 0 h 1112866"/>
              <a:gd name="connsiteX1" fmla="*/ 3793672 w 3810000"/>
              <a:gd name="connsiteY1" fmla="*/ 24493 h 1112866"/>
              <a:gd name="connsiteX2" fmla="*/ 3810000 w 3810000"/>
              <a:gd name="connsiteY2" fmla="*/ 836108 h 1112866"/>
              <a:gd name="connsiteX3" fmla="*/ 0 w 3810000"/>
              <a:gd name="connsiteY3" fmla="*/ 836108 h 1112866"/>
              <a:gd name="connsiteX4" fmla="*/ 0 w 3810000"/>
              <a:gd name="connsiteY4" fmla="*/ 0 h 1112866"/>
              <a:gd name="connsiteX0" fmla="*/ 0 w 3810000"/>
              <a:gd name="connsiteY0" fmla="*/ 0 h 1139276"/>
              <a:gd name="connsiteX1" fmla="*/ 3793672 w 3810000"/>
              <a:gd name="connsiteY1" fmla="*/ 24493 h 1139276"/>
              <a:gd name="connsiteX2" fmla="*/ 3810000 w 3810000"/>
              <a:gd name="connsiteY2" fmla="*/ 836108 h 1139276"/>
              <a:gd name="connsiteX3" fmla="*/ 0 w 3810000"/>
              <a:gd name="connsiteY3" fmla="*/ 836108 h 1139276"/>
              <a:gd name="connsiteX4" fmla="*/ 0 w 3810000"/>
              <a:gd name="connsiteY4" fmla="*/ 0 h 1139276"/>
              <a:gd name="connsiteX0" fmla="*/ 0 w 3810000"/>
              <a:gd name="connsiteY0" fmla="*/ 0 h 1154544"/>
              <a:gd name="connsiteX1" fmla="*/ 3793672 w 3810000"/>
              <a:gd name="connsiteY1" fmla="*/ 24493 h 1154544"/>
              <a:gd name="connsiteX2" fmla="*/ 3810000 w 3810000"/>
              <a:gd name="connsiteY2" fmla="*/ 836108 h 1154544"/>
              <a:gd name="connsiteX3" fmla="*/ 0 w 3810000"/>
              <a:gd name="connsiteY3" fmla="*/ 836108 h 1154544"/>
              <a:gd name="connsiteX4" fmla="*/ 0 w 3810000"/>
              <a:gd name="connsiteY4" fmla="*/ 0 h 1154544"/>
              <a:gd name="connsiteX0" fmla="*/ 0 w 3810000"/>
              <a:gd name="connsiteY0" fmla="*/ 0 h 1184148"/>
              <a:gd name="connsiteX1" fmla="*/ 3793672 w 3810000"/>
              <a:gd name="connsiteY1" fmla="*/ 24493 h 1184148"/>
              <a:gd name="connsiteX2" fmla="*/ 3810000 w 3810000"/>
              <a:gd name="connsiteY2" fmla="*/ 836108 h 1184148"/>
              <a:gd name="connsiteX3" fmla="*/ 315438 w 3810000"/>
              <a:gd name="connsiteY3" fmla="*/ 893258 h 1184148"/>
              <a:gd name="connsiteX4" fmla="*/ 0 w 3810000"/>
              <a:gd name="connsiteY4" fmla="*/ 0 h 1184148"/>
              <a:gd name="connsiteX0" fmla="*/ 0 w 3793672"/>
              <a:gd name="connsiteY0" fmla="*/ 0 h 1251326"/>
              <a:gd name="connsiteX1" fmla="*/ 3793672 w 3793672"/>
              <a:gd name="connsiteY1" fmla="*/ 24493 h 1251326"/>
              <a:gd name="connsiteX2" fmla="*/ 3336842 w 3793672"/>
              <a:gd name="connsiteY2" fmla="*/ 966736 h 1251326"/>
              <a:gd name="connsiteX3" fmla="*/ 315438 w 3793672"/>
              <a:gd name="connsiteY3" fmla="*/ 893258 h 1251326"/>
              <a:gd name="connsiteX4" fmla="*/ 0 w 3793672"/>
              <a:gd name="connsiteY4" fmla="*/ 0 h 1251326"/>
              <a:gd name="connsiteX0" fmla="*/ 0 w 3793672"/>
              <a:gd name="connsiteY0" fmla="*/ 0 h 1220093"/>
              <a:gd name="connsiteX1" fmla="*/ 3793672 w 3793672"/>
              <a:gd name="connsiteY1" fmla="*/ 24493 h 1220093"/>
              <a:gd name="connsiteX2" fmla="*/ 3420341 w 3793672"/>
              <a:gd name="connsiteY2" fmla="*/ 909586 h 1220093"/>
              <a:gd name="connsiteX3" fmla="*/ 315438 w 3793672"/>
              <a:gd name="connsiteY3" fmla="*/ 893258 h 1220093"/>
              <a:gd name="connsiteX4" fmla="*/ 0 w 3793672"/>
              <a:gd name="connsiteY4" fmla="*/ 0 h 1220093"/>
              <a:gd name="connsiteX0" fmla="*/ 0 w 3756561"/>
              <a:gd name="connsiteY0" fmla="*/ 0 h 1220093"/>
              <a:gd name="connsiteX1" fmla="*/ 3756561 w 3756561"/>
              <a:gd name="connsiteY1" fmla="*/ 8164 h 1220093"/>
              <a:gd name="connsiteX2" fmla="*/ 3420341 w 3756561"/>
              <a:gd name="connsiteY2" fmla="*/ 909586 h 1220093"/>
              <a:gd name="connsiteX3" fmla="*/ 315438 w 3756561"/>
              <a:gd name="connsiteY3" fmla="*/ 893258 h 1220093"/>
              <a:gd name="connsiteX4" fmla="*/ 0 w 3756561"/>
              <a:gd name="connsiteY4" fmla="*/ 0 h 1220093"/>
              <a:gd name="connsiteX0" fmla="*/ 0 w 3738005"/>
              <a:gd name="connsiteY0" fmla="*/ 0 h 1244586"/>
              <a:gd name="connsiteX1" fmla="*/ 3738005 w 3738005"/>
              <a:gd name="connsiteY1" fmla="*/ 32657 h 1244586"/>
              <a:gd name="connsiteX2" fmla="*/ 3401785 w 3738005"/>
              <a:gd name="connsiteY2" fmla="*/ 934079 h 1244586"/>
              <a:gd name="connsiteX3" fmla="*/ 296882 w 3738005"/>
              <a:gd name="connsiteY3" fmla="*/ 917751 h 1244586"/>
              <a:gd name="connsiteX4" fmla="*/ 0 w 3738005"/>
              <a:gd name="connsiteY4" fmla="*/ 0 h 1244586"/>
              <a:gd name="connsiteX0" fmla="*/ 0 w 3765700"/>
              <a:gd name="connsiteY0" fmla="*/ 0 h 1244586"/>
              <a:gd name="connsiteX1" fmla="*/ 3765700 w 3765700"/>
              <a:gd name="connsiteY1" fmla="*/ 32657 h 1244586"/>
              <a:gd name="connsiteX2" fmla="*/ 3429480 w 3765700"/>
              <a:gd name="connsiteY2" fmla="*/ 934079 h 1244586"/>
              <a:gd name="connsiteX3" fmla="*/ 324577 w 3765700"/>
              <a:gd name="connsiteY3" fmla="*/ 917751 h 1244586"/>
              <a:gd name="connsiteX4" fmla="*/ 0 w 3765700"/>
              <a:gd name="connsiteY4" fmla="*/ 0 h 1244586"/>
              <a:gd name="connsiteX0" fmla="*/ 0 w 3738005"/>
              <a:gd name="connsiteY0" fmla="*/ 0 h 1236421"/>
              <a:gd name="connsiteX1" fmla="*/ 3738005 w 3738005"/>
              <a:gd name="connsiteY1" fmla="*/ 24492 h 1236421"/>
              <a:gd name="connsiteX2" fmla="*/ 3401785 w 3738005"/>
              <a:gd name="connsiteY2" fmla="*/ 925914 h 1236421"/>
              <a:gd name="connsiteX3" fmla="*/ 296882 w 3738005"/>
              <a:gd name="connsiteY3" fmla="*/ 909586 h 1236421"/>
              <a:gd name="connsiteX4" fmla="*/ 0 w 3738005"/>
              <a:gd name="connsiteY4" fmla="*/ 0 h 1236421"/>
              <a:gd name="connsiteX0" fmla="*/ 0 w 3738005"/>
              <a:gd name="connsiteY0" fmla="*/ 0 h 1236421"/>
              <a:gd name="connsiteX1" fmla="*/ 3738005 w 3738005"/>
              <a:gd name="connsiteY1" fmla="*/ 24492 h 1236421"/>
              <a:gd name="connsiteX2" fmla="*/ 3401785 w 3738005"/>
              <a:gd name="connsiteY2" fmla="*/ 925914 h 1236421"/>
              <a:gd name="connsiteX3" fmla="*/ 296882 w 3738005"/>
              <a:gd name="connsiteY3" fmla="*/ 909586 h 1236421"/>
              <a:gd name="connsiteX4" fmla="*/ 0 w 3738005"/>
              <a:gd name="connsiteY4" fmla="*/ 0 h 1236421"/>
              <a:gd name="connsiteX0" fmla="*/ 0 w 3738005"/>
              <a:gd name="connsiteY0" fmla="*/ 0 h 1236421"/>
              <a:gd name="connsiteX1" fmla="*/ 3738005 w 3738005"/>
              <a:gd name="connsiteY1" fmla="*/ 24492 h 1236421"/>
              <a:gd name="connsiteX2" fmla="*/ 3401785 w 3738005"/>
              <a:gd name="connsiteY2" fmla="*/ 925914 h 1236421"/>
              <a:gd name="connsiteX3" fmla="*/ 296882 w 3738005"/>
              <a:gd name="connsiteY3" fmla="*/ 909586 h 1236421"/>
              <a:gd name="connsiteX4" fmla="*/ 0 w 3738005"/>
              <a:gd name="connsiteY4" fmla="*/ 0 h 1236421"/>
              <a:gd name="connsiteX0" fmla="*/ 0 w 3749447"/>
              <a:gd name="connsiteY0" fmla="*/ 24493 h 1260914"/>
              <a:gd name="connsiteX1" fmla="*/ 3749447 w 3749447"/>
              <a:gd name="connsiteY1" fmla="*/ 0 h 1260914"/>
              <a:gd name="connsiteX2" fmla="*/ 3401785 w 3749447"/>
              <a:gd name="connsiteY2" fmla="*/ 950407 h 1260914"/>
              <a:gd name="connsiteX3" fmla="*/ 296882 w 3749447"/>
              <a:gd name="connsiteY3" fmla="*/ 934079 h 1260914"/>
              <a:gd name="connsiteX4" fmla="*/ 0 w 3749447"/>
              <a:gd name="connsiteY4" fmla="*/ 24493 h 1260914"/>
              <a:gd name="connsiteX0" fmla="*/ 0 w 3795220"/>
              <a:gd name="connsiteY0" fmla="*/ 0 h 1285406"/>
              <a:gd name="connsiteX1" fmla="*/ 3795220 w 3795220"/>
              <a:gd name="connsiteY1" fmla="*/ 24492 h 1285406"/>
              <a:gd name="connsiteX2" fmla="*/ 3447558 w 3795220"/>
              <a:gd name="connsiteY2" fmla="*/ 974899 h 1285406"/>
              <a:gd name="connsiteX3" fmla="*/ 342655 w 3795220"/>
              <a:gd name="connsiteY3" fmla="*/ 958571 h 1285406"/>
              <a:gd name="connsiteX4" fmla="*/ 0 w 3795220"/>
              <a:gd name="connsiteY4" fmla="*/ 0 h 1285406"/>
              <a:gd name="connsiteX0" fmla="*/ 0 w 3783778"/>
              <a:gd name="connsiteY0" fmla="*/ 0 h 1293570"/>
              <a:gd name="connsiteX1" fmla="*/ 3783778 w 3783778"/>
              <a:gd name="connsiteY1" fmla="*/ 32656 h 1293570"/>
              <a:gd name="connsiteX2" fmla="*/ 3436116 w 3783778"/>
              <a:gd name="connsiteY2" fmla="*/ 983063 h 1293570"/>
              <a:gd name="connsiteX3" fmla="*/ 331213 w 3783778"/>
              <a:gd name="connsiteY3" fmla="*/ 966735 h 1293570"/>
              <a:gd name="connsiteX4" fmla="*/ 0 w 3783778"/>
              <a:gd name="connsiteY4" fmla="*/ 0 h 1293570"/>
              <a:gd name="connsiteX0" fmla="*/ 0 w 3806664"/>
              <a:gd name="connsiteY0" fmla="*/ 0 h 1293570"/>
              <a:gd name="connsiteX1" fmla="*/ 3806664 w 3806664"/>
              <a:gd name="connsiteY1" fmla="*/ 32656 h 1293570"/>
              <a:gd name="connsiteX2" fmla="*/ 3436116 w 3806664"/>
              <a:gd name="connsiteY2" fmla="*/ 983063 h 1293570"/>
              <a:gd name="connsiteX3" fmla="*/ 331213 w 3806664"/>
              <a:gd name="connsiteY3" fmla="*/ 966735 h 1293570"/>
              <a:gd name="connsiteX4" fmla="*/ 0 w 3806664"/>
              <a:gd name="connsiteY4" fmla="*/ 0 h 129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6664" h="1293570">
                <a:moveTo>
                  <a:pt x="0" y="0"/>
                </a:moveTo>
                <a:cubicBezTo>
                  <a:pt x="1223735" y="340180"/>
                  <a:pt x="2566600" y="337456"/>
                  <a:pt x="3806664" y="32656"/>
                </a:cubicBezTo>
                <a:lnTo>
                  <a:pt x="3436116" y="983063"/>
                </a:lnTo>
                <a:cubicBezTo>
                  <a:pt x="2337567" y="1415771"/>
                  <a:pt x="1650199" y="1383113"/>
                  <a:pt x="331213" y="96673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Avg. Income/ year &gt; 70,000</a:t>
            </a:r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5986BC57-5970-4895-A2DB-99DC6DAD7513}"/>
              </a:ext>
            </a:extLst>
          </p:cNvPr>
          <p:cNvSpPr/>
          <p:nvPr/>
        </p:nvSpPr>
        <p:spPr>
          <a:xfrm>
            <a:off x="4345683" y="3990944"/>
            <a:ext cx="1553331" cy="1066979"/>
          </a:xfrm>
          <a:custGeom>
            <a:avLst/>
            <a:gdLst>
              <a:gd name="connsiteX0" fmla="*/ 0 w 3810000"/>
              <a:gd name="connsiteY0" fmla="*/ 0 h 729972"/>
              <a:gd name="connsiteX1" fmla="*/ 3810000 w 3810000"/>
              <a:gd name="connsiteY1" fmla="*/ 0 h 729972"/>
              <a:gd name="connsiteX2" fmla="*/ 3810000 w 3810000"/>
              <a:gd name="connsiteY2" fmla="*/ 729972 h 729972"/>
              <a:gd name="connsiteX3" fmla="*/ 0 w 3810000"/>
              <a:gd name="connsiteY3" fmla="*/ 729972 h 729972"/>
              <a:gd name="connsiteX4" fmla="*/ 0 w 3810000"/>
              <a:gd name="connsiteY4" fmla="*/ 0 h 729972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81643 h 811615"/>
              <a:gd name="connsiteX1" fmla="*/ 3793672 w 3810000"/>
              <a:gd name="connsiteY1" fmla="*/ 0 h 811615"/>
              <a:gd name="connsiteX2" fmla="*/ 3810000 w 3810000"/>
              <a:gd name="connsiteY2" fmla="*/ 811615 h 811615"/>
              <a:gd name="connsiteX3" fmla="*/ 0 w 3810000"/>
              <a:gd name="connsiteY3" fmla="*/ 811615 h 811615"/>
              <a:gd name="connsiteX4" fmla="*/ 0 w 3810000"/>
              <a:gd name="connsiteY4" fmla="*/ 81643 h 811615"/>
              <a:gd name="connsiteX0" fmla="*/ 0 w 3810000"/>
              <a:gd name="connsiteY0" fmla="*/ 953 h 837061"/>
              <a:gd name="connsiteX1" fmla="*/ 3793672 w 3810000"/>
              <a:gd name="connsiteY1" fmla="*/ 25446 h 837061"/>
              <a:gd name="connsiteX2" fmla="*/ 3810000 w 3810000"/>
              <a:gd name="connsiteY2" fmla="*/ 837061 h 837061"/>
              <a:gd name="connsiteX3" fmla="*/ 0 w 3810000"/>
              <a:gd name="connsiteY3" fmla="*/ 837061 h 837061"/>
              <a:gd name="connsiteX4" fmla="*/ 0 w 3810000"/>
              <a:gd name="connsiteY4" fmla="*/ 953 h 837061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836108"/>
              <a:gd name="connsiteX1" fmla="*/ 3793672 w 3810000"/>
              <a:gd name="connsiteY1" fmla="*/ 24493 h 836108"/>
              <a:gd name="connsiteX2" fmla="*/ 3810000 w 3810000"/>
              <a:gd name="connsiteY2" fmla="*/ 836108 h 836108"/>
              <a:gd name="connsiteX3" fmla="*/ 0 w 3810000"/>
              <a:gd name="connsiteY3" fmla="*/ 836108 h 836108"/>
              <a:gd name="connsiteX4" fmla="*/ 0 w 3810000"/>
              <a:gd name="connsiteY4" fmla="*/ 0 h 836108"/>
              <a:gd name="connsiteX0" fmla="*/ 0 w 3810000"/>
              <a:gd name="connsiteY0" fmla="*/ 0 h 1021164"/>
              <a:gd name="connsiteX1" fmla="*/ 3793672 w 3810000"/>
              <a:gd name="connsiteY1" fmla="*/ 24493 h 1021164"/>
              <a:gd name="connsiteX2" fmla="*/ 3810000 w 3810000"/>
              <a:gd name="connsiteY2" fmla="*/ 836108 h 1021164"/>
              <a:gd name="connsiteX3" fmla="*/ 0 w 3810000"/>
              <a:gd name="connsiteY3" fmla="*/ 836108 h 1021164"/>
              <a:gd name="connsiteX4" fmla="*/ 0 w 3810000"/>
              <a:gd name="connsiteY4" fmla="*/ 0 h 1021164"/>
              <a:gd name="connsiteX0" fmla="*/ 0 w 3810000"/>
              <a:gd name="connsiteY0" fmla="*/ 0 h 1088134"/>
              <a:gd name="connsiteX1" fmla="*/ 3793672 w 3810000"/>
              <a:gd name="connsiteY1" fmla="*/ 24493 h 1088134"/>
              <a:gd name="connsiteX2" fmla="*/ 3810000 w 3810000"/>
              <a:gd name="connsiteY2" fmla="*/ 836108 h 1088134"/>
              <a:gd name="connsiteX3" fmla="*/ 0 w 3810000"/>
              <a:gd name="connsiteY3" fmla="*/ 836108 h 1088134"/>
              <a:gd name="connsiteX4" fmla="*/ 0 w 3810000"/>
              <a:gd name="connsiteY4" fmla="*/ 0 h 1088134"/>
              <a:gd name="connsiteX0" fmla="*/ 0 w 3810000"/>
              <a:gd name="connsiteY0" fmla="*/ 0 h 1104418"/>
              <a:gd name="connsiteX1" fmla="*/ 3793672 w 3810000"/>
              <a:gd name="connsiteY1" fmla="*/ 24493 h 1104418"/>
              <a:gd name="connsiteX2" fmla="*/ 3810000 w 3810000"/>
              <a:gd name="connsiteY2" fmla="*/ 836108 h 1104418"/>
              <a:gd name="connsiteX3" fmla="*/ 0 w 3810000"/>
              <a:gd name="connsiteY3" fmla="*/ 836108 h 1104418"/>
              <a:gd name="connsiteX4" fmla="*/ 0 w 3810000"/>
              <a:gd name="connsiteY4" fmla="*/ 0 h 1104418"/>
              <a:gd name="connsiteX0" fmla="*/ 0 w 3810000"/>
              <a:gd name="connsiteY0" fmla="*/ 0 h 1136270"/>
              <a:gd name="connsiteX1" fmla="*/ 3793672 w 3810000"/>
              <a:gd name="connsiteY1" fmla="*/ 24493 h 1136270"/>
              <a:gd name="connsiteX2" fmla="*/ 3810000 w 3810000"/>
              <a:gd name="connsiteY2" fmla="*/ 836108 h 1136270"/>
              <a:gd name="connsiteX3" fmla="*/ 0 w 3810000"/>
              <a:gd name="connsiteY3" fmla="*/ 836108 h 1136270"/>
              <a:gd name="connsiteX4" fmla="*/ 0 w 3810000"/>
              <a:gd name="connsiteY4" fmla="*/ 0 h 1136270"/>
              <a:gd name="connsiteX0" fmla="*/ 0 w 3810000"/>
              <a:gd name="connsiteY0" fmla="*/ 0 h 1112866"/>
              <a:gd name="connsiteX1" fmla="*/ 3793672 w 3810000"/>
              <a:gd name="connsiteY1" fmla="*/ 24493 h 1112866"/>
              <a:gd name="connsiteX2" fmla="*/ 3810000 w 3810000"/>
              <a:gd name="connsiteY2" fmla="*/ 836108 h 1112866"/>
              <a:gd name="connsiteX3" fmla="*/ 0 w 3810000"/>
              <a:gd name="connsiteY3" fmla="*/ 836108 h 1112866"/>
              <a:gd name="connsiteX4" fmla="*/ 0 w 3810000"/>
              <a:gd name="connsiteY4" fmla="*/ 0 h 1112866"/>
              <a:gd name="connsiteX0" fmla="*/ 0 w 3810000"/>
              <a:gd name="connsiteY0" fmla="*/ 0 h 1139276"/>
              <a:gd name="connsiteX1" fmla="*/ 3793672 w 3810000"/>
              <a:gd name="connsiteY1" fmla="*/ 24493 h 1139276"/>
              <a:gd name="connsiteX2" fmla="*/ 3810000 w 3810000"/>
              <a:gd name="connsiteY2" fmla="*/ 836108 h 1139276"/>
              <a:gd name="connsiteX3" fmla="*/ 0 w 3810000"/>
              <a:gd name="connsiteY3" fmla="*/ 836108 h 1139276"/>
              <a:gd name="connsiteX4" fmla="*/ 0 w 3810000"/>
              <a:gd name="connsiteY4" fmla="*/ 0 h 1139276"/>
              <a:gd name="connsiteX0" fmla="*/ 0 w 3810000"/>
              <a:gd name="connsiteY0" fmla="*/ 0 h 1154544"/>
              <a:gd name="connsiteX1" fmla="*/ 3793672 w 3810000"/>
              <a:gd name="connsiteY1" fmla="*/ 24493 h 1154544"/>
              <a:gd name="connsiteX2" fmla="*/ 3810000 w 3810000"/>
              <a:gd name="connsiteY2" fmla="*/ 836108 h 1154544"/>
              <a:gd name="connsiteX3" fmla="*/ 0 w 3810000"/>
              <a:gd name="connsiteY3" fmla="*/ 836108 h 1154544"/>
              <a:gd name="connsiteX4" fmla="*/ 0 w 3810000"/>
              <a:gd name="connsiteY4" fmla="*/ 0 h 1154544"/>
              <a:gd name="connsiteX0" fmla="*/ 0 w 3810000"/>
              <a:gd name="connsiteY0" fmla="*/ 0 h 1184148"/>
              <a:gd name="connsiteX1" fmla="*/ 3793672 w 3810000"/>
              <a:gd name="connsiteY1" fmla="*/ 24493 h 1184148"/>
              <a:gd name="connsiteX2" fmla="*/ 3810000 w 3810000"/>
              <a:gd name="connsiteY2" fmla="*/ 836108 h 1184148"/>
              <a:gd name="connsiteX3" fmla="*/ 315438 w 3810000"/>
              <a:gd name="connsiteY3" fmla="*/ 893258 h 1184148"/>
              <a:gd name="connsiteX4" fmla="*/ 0 w 3810000"/>
              <a:gd name="connsiteY4" fmla="*/ 0 h 1184148"/>
              <a:gd name="connsiteX0" fmla="*/ 0 w 3793672"/>
              <a:gd name="connsiteY0" fmla="*/ 0 h 1251326"/>
              <a:gd name="connsiteX1" fmla="*/ 3793672 w 3793672"/>
              <a:gd name="connsiteY1" fmla="*/ 24493 h 1251326"/>
              <a:gd name="connsiteX2" fmla="*/ 3336842 w 3793672"/>
              <a:gd name="connsiteY2" fmla="*/ 966736 h 1251326"/>
              <a:gd name="connsiteX3" fmla="*/ 315438 w 3793672"/>
              <a:gd name="connsiteY3" fmla="*/ 893258 h 1251326"/>
              <a:gd name="connsiteX4" fmla="*/ 0 w 3793672"/>
              <a:gd name="connsiteY4" fmla="*/ 0 h 1251326"/>
              <a:gd name="connsiteX0" fmla="*/ 0 w 3793672"/>
              <a:gd name="connsiteY0" fmla="*/ 0 h 1220093"/>
              <a:gd name="connsiteX1" fmla="*/ 3793672 w 3793672"/>
              <a:gd name="connsiteY1" fmla="*/ 24493 h 1220093"/>
              <a:gd name="connsiteX2" fmla="*/ 3420341 w 3793672"/>
              <a:gd name="connsiteY2" fmla="*/ 909586 h 1220093"/>
              <a:gd name="connsiteX3" fmla="*/ 315438 w 3793672"/>
              <a:gd name="connsiteY3" fmla="*/ 893258 h 1220093"/>
              <a:gd name="connsiteX4" fmla="*/ 0 w 3793672"/>
              <a:gd name="connsiteY4" fmla="*/ 0 h 1220093"/>
              <a:gd name="connsiteX0" fmla="*/ 0 w 3756561"/>
              <a:gd name="connsiteY0" fmla="*/ 0 h 1220093"/>
              <a:gd name="connsiteX1" fmla="*/ 3756561 w 3756561"/>
              <a:gd name="connsiteY1" fmla="*/ 8164 h 1220093"/>
              <a:gd name="connsiteX2" fmla="*/ 3420341 w 3756561"/>
              <a:gd name="connsiteY2" fmla="*/ 909586 h 1220093"/>
              <a:gd name="connsiteX3" fmla="*/ 315438 w 3756561"/>
              <a:gd name="connsiteY3" fmla="*/ 893258 h 1220093"/>
              <a:gd name="connsiteX4" fmla="*/ 0 w 3756561"/>
              <a:gd name="connsiteY4" fmla="*/ 0 h 1220093"/>
              <a:gd name="connsiteX0" fmla="*/ 0 w 3738005"/>
              <a:gd name="connsiteY0" fmla="*/ 0 h 1244586"/>
              <a:gd name="connsiteX1" fmla="*/ 3738005 w 3738005"/>
              <a:gd name="connsiteY1" fmla="*/ 32657 h 1244586"/>
              <a:gd name="connsiteX2" fmla="*/ 3401785 w 3738005"/>
              <a:gd name="connsiteY2" fmla="*/ 934079 h 1244586"/>
              <a:gd name="connsiteX3" fmla="*/ 296882 w 3738005"/>
              <a:gd name="connsiteY3" fmla="*/ 917751 h 1244586"/>
              <a:gd name="connsiteX4" fmla="*/ 0 w 3738005"/>
              <a:gd name="connsiteY4" fmla="*/ 0 h 1244586"/>
              <a:gd name="connsiteX0" fmla="*/ 0 w 3765700"/>
              <a:gd name="connsiteY0" fmla="*/ 0 h 1244586"/>
              <a:gd name="connsiteX1" fmla="*/ 3765700 w 3765700"/>
              <a:gd name="connsiteY1" fmla="*/ 32657 h 1244586"/>
              <a:gd name="connsiteX2" fmla="*/ 3429480 w 3765700"/>
              <a:gd name="connsiteY2" fmla="*/ 934079 h 1244586"/>
              <a:gd name="connsiteX3" fmla="*/ 324577 w 3765700"/>
              <a:gd name="connsiteY3" fmla="*/ 917751 h 1244586"/>
              <a:gd name="connsiteX4" fmla="*/ 0 w 3765700"/>
              <a:gd name="connsiteY4" fmla="*/ 0 h 1244586"/>
              <a:gd name="connsiteX0" fmla="*/ 0 w 3738005"/>
              <a:gd name="connsiteY0" fmla="*/ 0 h 1236421"/>
              <a:gd name="connsiteX1" fmla="*/ 3738005 w 3738005"/>
              <a:gd name="connsiteY1" fmla="*/ 24492 h 1236421"/>
              <a:gd name="connsiteX2" fmla="*/ 3401785 w 3738005"/>
              <a:gd name="connsiteY2" fmla="*/ 925914 h 1236421"/>
              <a:gd name="connsiteX3" fmla="*/ 296882 w 3738005"/>
              <a:gd name="connsiteY3" fmla="*/ 909586 h 1236421"/>
              <a:gd name="connsiteX4" fmla="*/ 0 w 3738005"/>
              <a:gd name="connsiteY4" fmla="*/ 0 h 1236421"/>
              <a:gd name="connsiteX0" fmla="*/ 0 w 3738005"/>
              <a:gd name="connsiteY0" fmla="*/ 0 h 1236421"/>
              <a:gd name="connsiteX1" fmla="*/ 3738005 w 3738005"/>
              <a:gd name="connsiteY1" fmla="*/ 24492 h 1236421"/>
              <a:gd name="connsiteX2" fmla="*/ 3401785 w 3738005"/>
              <a:gd name="connsiteY2" fmla="*/ 925914 h 1236421"/>
              <a:gd name="connsiteX3" fmla="*/ 296882 w 3738005"/>
              <a:gd name="connsiteY3" fmla="*/ 909586 h 1236421"/>
              <a:gd name="connsiteX4" fmla="*/ 0 w 3738005"/>
              <a:gd name="connsiteY4" fmla="*/ 0 h 1236421"/>
              <a:gd name="connsiteX0" fmla="*/ 0 w 3738005"/>
              <a:gd name="connsiteY0" fmla="*/ 0 h 1236421"/>
              <a:gd name="connsiteX1" fmla="*/ 3738005 w 3738005"/>
              <a:gd name="connsiteY1" fmla="*/ 24492 h 1236421"/>
              <a:gd name="connsiteX2" fmla="*/ 3401785 w 3738005"/>
              <a:gd name="connsiteY2" fmla="*/ 925914 h 1236421"/>
              <a:gd name="connsiteX3" fmla="*/ 296882 w 3738005"/>
              <a:gd name="connsiteY3" fmla="*/ 909586 h 1236421"/>
              <a:gd name="connsiteX4" fmla="*/ 0 w 3738005"/>
              <a:gd name="connsiteY4" fmla="*/ 0 h 1236421"/>
              <a:gd name="connsiteX0" fmla="*/ 0 w 3749447"/>
              <a:gd name="connsiteY0" fmla="*/ 24493 h 1260914"/>
              <a:gd name="connsiteX1" fmla="*/ 3749447 w 3749447"/>
              <a:gd name="connsiteY1" fmla="*/ 0 h 1260914"/>
              <a:gd name="connsiteX2" fmla="*/ 3401785 w 3749447"/>
              <a:gd name="connsiteY2" fmla="*/ 950407 h 1260914"/>
              <a:gd name="connsiteX3" fmla="*/ 296882 w 3749447"/>
              <a:gd name="connsiteY3" fmla="*/ 934079 h 1260914"/>
              <a:gd name="connsiteX4" fmla="*/ 0 w 3749447"/>
              <a:gd name="connsiteY4" fmla="*/ 24493 h 1260914"/>
              <a:gd name="connsiteX0" fmla="*/ 0 w 3795220"/>
              <a:gd name="connsiteY0" fmla="*/ 0 h 1285406"/>
              <a:gd name="connsiteX1" fmla="*/ 3795220 w 3795220"/>
              <a:gd name="connsiteY1" fmla="*/ 24492 h 1285406"/>
              <a:gd name="connsiteX2" fmla="*/ 3447558 w 3795220"/>
              <a:gd name="connsiteY2" fmla="*/ 974899 h 1285406"/>
              <a:gd name="connsiteX3" fmla="*/ 342655 w 3795220"/>
              <a:gd name="connsiteY3" fmla="*/ 958571 h 1285406"/>
              <a:gd name="connsiteX4" fmla="*/ 0 w 3795220"/>
              <a:gd name="connsiteY4" fmla="*/ 0 h 1285406"/>
              <a:gd name="connsiteX0" fmla="*/ 0 w 3783778"/>
              <a:gd name="connsiteY0" fmla="*/ 0 h 1293570"/>
              <a:gd name="connsiteX1" fmla="*/ 3783778 w 3783778"/>
              <a:gd name="connsiteY1" fmla="*/ 32656 h 1293570"/>
              <a:gd name="connsiteX2" fmla="*/ 3436116 w 3783778"/>
              <a:gd name="connsiteY2" fmla="*/ 983063 h 1293570"/>
              <a:gd name="connsiteX3" fmla="*/ 331213 w 3783778"/>
              <a:gd name="connsiteY3" fmla="*/ 966735 h 1293570"/>
              <a:gd name="connsiteX4" fmla="*/ 0 w 3783778"/>
              <a:gd name="connsiteY4" fmla="*/ 0 h 1293570"/>
              <a:gd name="connsiteX0" fmla="*/ 0 w 3806664"/>
              <a:gd name="connsiteY0" fmla="*/ 0 h 1293570"/>
              <a:gd name="connsiteX1" fmla="*/ 3806664 w 3806664"/>
              <a:gd name="connsiteY1" fmla="*/ 32656 h 1293570"/>
              <a:gd name="connsiteX2" fmla="*/ 3436116 w 3806664"/>
              <a:gd name="connsiteY2" fmla="*/ 983063 h 1293570"/>
              <a:gd name="connsiteX3" fmla="*/ 331213 w 3806664"/>
              <a:gd name="connsiteY3" fmla="*/ 966735 h 1293570"/>
              <a:gd name="connsiteX4" fmla="*/ 0 w 3806664"/>
              <a:gd name="connsiteY4" fmla="*/ 0 h 1293570"/>
              <a:gd name="connsiteX0" fmla="*/ 0 w 3806664"/>
              <a:gd name="connsiteY0" fmla="*/ 32658 h 1326228"/>
              <a:gd name="connsiteX1" fmla="*/ 3806664 w 3806664"/>
              <a:gd name="connsiteY1" fmla="*/ 0 h 1326228"/>
              <a:gd name="connsiteX2" fmla="*/ 3436116 w 3806664"/>
              <a:gd name="connsiteY2" fmla="*/ 1015721 h 1326228"/>
              <a:gd name="connsiteX3" fmla="*/ 331213 w 3806664"/>
              <a:gd name="connsiteY3" fmla="*/ 999393 h 1326228"/>
              <a:gd name="connsiteX4" fmla="*/ 0 w 3806664"/>
              <a:gd name="connsiteY4" fmla="*/ 32658 h 1326228"/>
              <a:gd name="connsiteX0" fmla="*/ 0 w 3820729"/>
              <a:gd name="connsiteY0" fmla="*/ 0 h 1342556"/>
              <a:gd name="connsiteX1" fmla="*/ 3820729 w 3820729"/>
              <a:gd name="connsiteY1" fmla="*/ 16328 h 1342556"/>
              <a:gd name="connsiteX2" fmla="*/ 3450181 w 3820729"/>
              <a:gd name="connsiteY2" fmla="*/ 1032049 h 1342556"/>
              <a:gd name="connsiteX3" fmla="*/ 345278 w 3820729"/>
              <a:gd name="connsiteY3" fmla="*/ 1015721 h 1342556"/>
              <a:gd name="connsiteX4" fmla="*/ 0 w 3820729"/>
              <a:gd name="connsiteY4" fmla="*/ 0 h 1342556"/>
              <a:gd name="connsiteX0" fmla="*/ 0 w 3820729"/>
              <a:gd name="connsiteY0" fmla="*/ 0 h 1351874"/>
              <a:gd name="connsiteX1" fmla="*/ 3820729 w 3820729"/>
              <a:gd name="connsiteY1" fmla="*/ 16328 h 1351874"/>
              <a:gd name="connsiteX2" fmla="*/ 3450181 w 3820729"/>
              <a:gd name="connsiteY2" fmla="*/ 1032049 h 1351874"/>
              <a:gd name="connsiteX3" fmla="*/ 345278 w 3820729"/>
              <a:gd name="connsiteY3" fmla="*/ 1015721 h 1351874"/>
              <a:gd name="connsiteX4" fmla="*/ 0 w 3820729"/>
              <a:gd name="connsiteY4" fmla="*/ 0 h 1351874"/>
              <a:gd name="connsiteX0" fmla="*/ 0 w 3820729"/>
              <a:gd name="connsiteY0" fmla="*/ 0 h 1251268"/>
              <a:gd name="connsiteX1" fmla="*/ 3820729 w 3820729"/>
              <a:gd name="connsiteY1" fmla="*/ 16328 h 1251268"/>
              <a:gd name="connsiteX2" fmla="*/ 3450181 w 3820729"/>
              <a:gd name="connsiteY2" fmla="*/ 1032049 h 1251268"/>
              <a:gd name="connsiteX3" fmla="*/ 345278 w 3820729"/>
              <a:gd name="connsiteY3" fmla="*/ 1015721 h 1251268"/>
              <a:gd name="connsiteX4" fmla="*/ 0 w 3820729"/>
              <a:gd name="connsiteY4" fmla="*/ 0 h 1251268"/>
              <a:gd name="connsiteX0" fmla="*/ 0 w 3820729"/>
              <a:gd name="connsiteY0" fmla="*/ 0 h 1169740"/>
              <a:gd name="connsiteX1" fmla="*/ 3820729 w 3820729"/>
              <a:gd name="connsiteY1" fmla="*/ 16328 h 1169740"/>
              <a:gd name="connsiteX2" fmla="*/ 3450181 w 3820729"/>
              <a:gd name="connsiteY2" fmla="*/ 1032049 h 1169740"/>
              <a:gd name="connsiteX3" fmla="*/ 345278 w 3820729"/>
              <a:gd name="connsiteY3" fmla="*/ 1015721 h 1169740"/>
              <a:gd name="connsiteX4" fmla="*/ 0 w 3820729"/>
              <a:gd name="connsiteY4" fmla="*/ 0 h 1169740"/>
              <a:gd name="connsiteX0" fmla="*/ 0 w 3820729"/>
              <a:gd name="connsiteY0" fmla="*/ 0 h 1132818"/>
              <a:gd name="connsiteX1" fmla="*/ 3820729 w 3820729"/>
              <a:gd name="connsiteY1" fmla="*/ 16328 h 1132818"/>
              <a:gd name="connsiteX2" fmla="*/ 3450181 w 3820729"/>
              <a:gd name="connsiteY2" fmla="*/ 1032049 h 1132818"/>
              <a:gd name="connsiteX3" fmla="*/ 345278 w 3820729"/>
              <a:gd name="connsiteY3" fmla="*/ 1015721 h 1132818"/>
              <a:gd name="connsiteX4" fmla="*/ 0 w 3820729"/>
              <a:gd name="connsiteY4" fmla="*/ 0 h 1132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0729" h="1132818">
                <a:moveTo>
                  <a:pt x="0" y="0"/>
                </a:moveTo>
                <a:cubicBezTo>
                  <a:pt x="1223735" y="340180"/>
                  <a:pt x="2580665" y="321128"/>
                  <a:pt x="3820729" y="16328"/>
                </a:cubicBezTo>
                <a:lnTo>
                  <a:pt x="3450181" y="1032049"/>
                </a:lnTo>
                <a:cubicBezTo>
                  <a:pt x="2031440" y="1167282"/>
                  <a:pt x="1843882" y="1170838"/>
                  <a:pt x="345278" y="101572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Feasible Cities 240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3DDA8A-C869-4357-95D4-A6232297C170}"/>
              </a:ext>
            </a:extLst>
          </p:cNvPr>
          <p:cNvSpPr txBox="1"/>
          <p:nvPr/>
        </p:nvSpPr>
        <p:spPr>
          <a:xfrm>
            <a:off x="3121096" y="2692128"/>
            <a:ext cx="468000" cy="46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1C32BC4-A944-44E8-AB49-38B921E69FF8}"/>
              </a:ext>
            </a:extLst>
          </p:cNvPr>
          <p:cNvCxnSpPr/>
          <p:nvPr/>
        </p:nvCxnSpPr>
        <p:spPr>
          <a:xfrm>
            <a:off x="7619998" y="3276600"/>
            <a:ext cx="457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6221011-7A5A-4CA4-94C8-67D73E4E0C9C}"/>
              </a:ext>
            </a:extLst>
          </p:cNvPr>
          <p:cNvSpPr/>
          <p:nvPr/>
        </p:nvSpPr>
        <p:spPr>
          <a:xfrm>
            <a:off x="4123657" y="5931146"/>
            <a:ext cx="2000819" cy="387798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D2D2D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Final cities after </a:t>
            </a:r>
            <a:r>
              <a:rPr lang="en-US" sz="1400" b="1">
                <a:solidFill>
                  <a:schemeClr val="tx2"/>
                </a:solidFill>
                <a:latin typeface="Arial" panose="020B0604020202020204" pitchFamily="34" charset="0"/>
                <a:cs typeface="Arial" pitchFamily="34" charset="0"/>
              </a:rPr>
              <a:t>filtration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7F65422-5D5E-4912-82A2-6FA2ED95D47B}"/>
              </a:ext>
            </a:extLst>
          </p:cNvPr>
          <p:cNvSpPr/>
          <p:nvPr/>
        </p:nvSpPr>
        <p:spPr>
          <a:xfrm>
            <a:off x="4483099" y="4876999"/>
            <a:ext cx="1263651" cy="18336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EDB76EA0-8461-4FFD-A4E0-E665558F2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5400000">
            <a:off x="4136805" y="762000"/>
            <a:ext cx="762000" cy="76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716ABCFE-D758-4AAC-946E-1C2428F3C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5400000">
            <a:off x="5455880" y="762000"/>
            <a:ext cx="762000" cy="762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6F852840-0754-40DA-8C7E-7E1C571ED4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5400000">
            <a:off x="4768154" y="4959961"/>
            <a:ext cx="762000" cy="762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2FCD6A-0D93-7174-766B-10C2539DEEDD}"/>
              </a:ext>
            </a:extLst>
          </p:cNvPr>
          <p:cNvGrpSpPr>
            <a:grpSpLocks noChangeAspect="1"/>
          </p:cNvGrpSpPr>
          <p:nvPr/>
        </p:nvGrpSpPr>
        <p:grpSpPr>
          <a:xfrm>
            <a:off x="9810096" y="827080"/>
            <a:ext cx="459451" cy="457200"/>
            <a:chOff x="4964072" y="761999"/>
            <a:chExt cx="762000" cy="75826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A7E0071-0E43-3114-A41C-C7985C7F2214}"/>
                </a:ext>
              </a:extLst>
            </p:cNvPr>
            <p:cNvSpPr/>
            <p:nvPr/>
          </p:nvSpPr>
          <p:spPr>
            <a:xfrm>
              <a:off x="4964072" y="1002943"/>
              <a:ext cx="233362" cy="174803"/>
            </a:xfrm>
            <a:custGeom>
              <a:avLst/>
              <a:gdLst>
                <a:gd name="connsiteX0" fmla="*/ 0 w 233362"/>
                <a:gd name="connsiteY0" fmla="*/ 0 h 174803"/>
                <a:gd name="connsiteX1" fmla="*/ 0 w 233362"/>
                <a:gd name="connsiteY1" fmla="*/ 174803 h 174803"/>
                <a:gd name="connsiteX2" fmla="*/ 233363 w 233362"/>
                <a:gd name="connsiteY2" fmla="*/ 174803 h 174803"/>
                <a:gd name="connsiteX3" fmla="*/ 233363 w 233362"/>
                <a:gd name="connsiteY3" fmla="*/ 0 h 174803"/>
                <a:gd name="connsiteX4" fmla="*/ 0 w 233362"/>
                <a:gd name="connsiteY4" fmla="*/ 0 h 174803"/>
                <a:gd name="connsiteX5" fmla="*/ 185738 w 233362"/>
                <a:gd name="connsiteY5" fmla="*/ 127559 h 174803"/>
                <a:gd name="connsiteX6" fmla="*/ 47625 w 233362"/>
                <a:gd name="connsiteY6" fmla="*/ 127559 h 174803"/>
                <a:gd name="connsiteX7" fmla="*/ 47625 w 233362"/>
                <a:gd name="connsiteY7" fmla="*/ 47244 h 174803"/>
                <a:gd name="connsiteX8" fmla="*/ 185738 w 233362"/>
                <a:gd name="connsiteY8" fmla="*/ 47244 h 174803"/>
                <a:gd name="connsiteX9" fmla="*/ 185738 w 233362"/>
                <a:gd name="connsiteY9" fmla="*/ 127559 h 17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362" h="174803">
                  <a:moveTo>
                    <a:pt x="0" y="0"/>
                  </a:moveTo>
                  <a:lnTo>
                    <a:pt x="0" y="174803"/>
                  </a:lnTo>
                  <a:lnTo>
                    <a:pt x="233363" y="174803"/>
                  </a:lnTo>
                  <a:lnTo>
                    <a:pt x="233363" y="0"/>
                  </a:lnTo>
                  <a:lnTo>
                    <a:pt x="0" y="0"/>
                  </a:lnTo>
                  <a:close/>
                  <a:moveTo>
                    <a:pt x="185738" y="127559"/>
                  </a:moveTo>
                  <a:lnTo>
                    <a:pt x="47625" y="127559"/>
                  </a:lnTo>
                  <a:lnTo>
                    <a:pt x="47625" y="47244"/>
                  </a:lnTo>
                  <a:lnTo>
                    <a:pt x="185738" y="47244"/>
                  </a:lnTo>
                  <a:lnTo>
                    <a:pt x="185738" y="127559"/>
                  </a:ln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EA01CDA-BDC4-ACA4-8F7F-32EFEF9DFB11}"/>
                </a:ext>
              </a:extLst>
            </p:cNvPr>
            <p:cNvSpPr/>
            <p:nvPr/>
          </p:nvSpPr>
          <p:spPr>
            <a:xfrm>
              <a:off x="4964072" y="1066723"/>
              <a:ext cx="385762" cy="200787"/>
            </a:xfrm>
            <a:custGeom>
              <a:avLst/>
              <a:gdLst>
                <a:gd name="connsiteX0" fmla="*/ 316706 w 385762"/>
                <a:gd name="connsiteY0" fmla="*/ 0 h 200787"/>
                <a:gd name="connsiteX1" fmla="*/ 209550 w 385762"/>
                <a:gd name="connsiteY1" fmla="*/ 0 h 200787"/>
                <a:gd name="connsiteX2" fmla="*/ 209550 w 385762"/>
                <a:gd name="connsiteY2" fmla="*/ 47244 h 200787"/>
                <a:gd name="connsiteX3" fmla="*/ 290513 w 385762"/>
                <a:gd name="connsiteY3" fmla="*/ 47244 h 200787"/>
                <a:gd name="connsiteX4" fmla="*/ 330994 w 385762"/>
                <a:gd name="connsiteY4" fmla="*/ 108661 h 200787"/>
                <a:gd name="connsiteX5" fmla="*/ 330994 w 385762"/>
                <a:gd name="connsiteY5" fmla="*/ 153543 h 200787"/>
                <a:gd name="connsiteX6" fmla="*/ 47625 w 385762"/>
                <a:gd name="connsiteY6" fmla="*/ 153543 h 200787"/>
                <a:gd name="connsiteX7" fmla="*/ 47625 w 385762"/>
                <a:gd name="connsiteY7" fmla="*/ 103937 h 200787"/>
                <a:gd name="connsiteX8" fmla="*/ 0 w 385762"/>
                <a:gd name="connsiteY8" fmla="*/ 103937 h 200787"/>
                <a:gd name="connsiteX9" fmla="*/ 0 w 385762"/>
                <a:gd name="connsiteY9" fmla="*/ 200787 h 200787"/>
                <a:gd name="connsiteX10" fmla="*/ 90488 w 385762"/>
                <a:gd name="connsiteY10" fmla="*/ 200787 h 200787"/>
                <a:gd name="connsiteX11" fmla="*/ 90488 w 385762"/>
                <a:gd name="connsiteY11" fmla="*/ 198425 h 200787"/>
                <a:gd name="connsiteX12" fmla="*/ 102394 w 385762"/>
                <a:gd name="connsiteY12" fmla="*/ 186614 h 200787"/>
                <a:gd name="connsiteX13" fmla="*/ 102394 w 385762"/>
                <a:gd name="connsiteY13" fmla="*/ 186614 h 200787"/>
                <a:gd name="connsiteX14" fmla="*/ 104775 w 385762"/>
                <a:gd name="connsiteY14" fmla="*/ 186614 h 200787"/>
                <a:gd name="connsiteX15" fmla="*/ 116681 w 385762"/>
                <a:gd name="connsiteY15" fmla="*/ 198425 h 200787"/>
                <a:gd name="connsiteX16" fmla="*/ 116681 w 385762"/>
                <a:gd name="connsiteY16" fmla="*/ 200787 h 200787"/>
                <a:gd name="connsiteX17" fmla="*/ 261938 w 385762"/>
                <a:gd name="connsiteY17" fmla="*/ 200787 h 200787"/>
                <a:gd name="connsiteX18" fmla="*/ 261938 w 385762"/>
                <a:gd name="connsiteY18" fmla="*/ 200787 h 200787"/>
                <a:gd name="connsiteX19" fmla="*/ 271463 w 385762"/>
                <a:gd name="connsiteY19" fmla="*/ 191338 h 200787"/>
                <a:gd name="connsiteX20" fmla="*/ 271463 w 385762"/>
                <a:gd name="connsiteY20" fmla="*/ 191338 h 200787"/>
                <a:gd name="connsiteX21" fmla="*/ 271463 w 385762"/>
                <a:gd name="connsiteY21" fmla="*/ 188976 h 200787"/>
                <a:gd name="connsiteX22" fmla="*/ 280988 w 385762"/>
                <a:gd name="connsiteY22" fmla="*/ 179527 h 200787"/>
                <a:gd name="connsiteX23" fmla="*/ 290513 w 385762"/>
                <a:gd name="connsiteY23" fmla="*/ 188976 h 200787"/>
                <a:gd name="connsiteX24" fmla="*/ 290513 w 385762"/>
                <a:gd name="connsiteY24" fmla="*/ 191338 h 200787"/>
                <a:gd name="connsiteX25" fmla="*/ 295275 w 385762"/>
                <a:gd name="connsiteY25" fmla="*/ 198425 h 200787"/>
                <a:gd name="connsiteX26" fmla="*/ 295275 w 385762"/>
                <a:gd name="connsiteY26" fmla="*/ 200787 h 200787"/>
                <a:gd name="connsiteX27" fmla="*/ 385763 w 385762"/>
                <a:gd name="connsiteY27" fmla="*/ 200787 h 200787"/>
                <a:gd name="connsiteX28" fmla="*/ 385763 w 385762"/>
                <a:gd name="connsiteY28" fmla="*/ 92126 h 200787"/>
                <a:gd name="connsiteX29" fmla="*/ 316706 w 385762"/>
                <a:gd name="connsiteY29" fmla="*/ 0 h 200787"/>
                <a:gd name="connsiteX30" fmla="*/ 76200 w 385762"/>
                <a:gd name="connsiteY30" fmla="*/ 198425 h 200787"/>
                <a:gd name="connsiteX31" fmla="*/ 66675 w 385762"/>
                <a:gd name="connsiteY31" fmla="*/ 188976 h 200787"/>
                <a:gd name="connsiteX32" fmla="*/ 76200 w 385762"/>
                <a:gd name="connsiteY32" fmla="*/ 179527 h 200787"/>
                <a:gd name="connsiteX33" fmla="*/ 85725 w 385762"/>
                <a:gd name="connsiteY33" fmla="*/ 188976 h 200787"/>
                <a:gd name="connsiteX34" fmla="*/ 76200 w 385762"/>
                <a:gd name="connsiteY34" fmla="*/ 198425 h 200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5762" h="200787">
                  <a:moveTo>
                    <a:pt x="316706" y="0"/>
                  </a:moveTo>
                  <a:lnTo>
                    <a:pt x="209550" y="0"/>
                  </a:lnTo>
                  <a:lnTo>
                    <a:pt x="209550" y="47244"/>
                  </a:lnTo>
                  <a:lnTo>
                    <a:pt x="290513" y="47244"/>
                  </a:lnTo>
                  <a:lnTo>
                    <a:pt x="330994" y="108661"/>
                  </a:lnTo>
                  <a:lnTo>
                    <a:pt x="330994" y="153543"/>
                  </a:lnTo>
                  <a:lnTo>
                    <a:pt x="47625" y="153543"/>
                  </a:lnTo>
                  <a:lnTo>
                    <a:pt x="47625" y="103937"/>
                  </a:lnTo>
                  <a:lnTo>
                    <a:pt x="0" y="103937"/>
                  </a:lnTo>
                  <a:lnTo>
                    <a:pt x="0" y="200787"/>
                  </a:lnTo>
                  <a:lnTo>
                    <a:pt x="90488" y="200787"/>
                  </a:lnTo>
                  <a:lnTo>
                    <a:pt x="90488" y="198425"/>
                  </a:lnTo>
                  <a:cubicBezTo>
                    <a:pt x="90488" y="193701"/>
                    <a:pt x="95250" y="186614"/>
                    <a:pt x="102394" y="186614"/>
                  </a:cubicBezTo>
                  <a:cubicBezTo>
                    <a:pt x="102394" y="186614"/>
                    <a:pt x="102394" y="186614"/>
                    <a:pt x="102394" y="186614"/>
                  </a:cubicBezTo>
                  <a:cubicBezTo>
                    <a:pt x="102394" y="186614"/>
                    <a:pt x="102394" y="186614"/>
                    <a:pt x="104775" y="186614"/>
                  </a:cubicBezTo>
                  <a:cubicBezTo>
                    <a:pt x="111919" y="186614"/>
                    <a:pt x="116681" y="191338"/>
                    <a:pt x="116681" y="198425"/>
                  </a:cubicBezTo>
                  <a:lnTo>
                    <a:pt x="116681" y="200787"/>
                  </a:lnTo>
                  <a:lnTo>
                    <a:pt x="261938" y="200787"/>
                  </a:lnTo>
                  <a:lnTo>
                    <a:pt x="261938" y="200787"/>
                  </a:lnTo>
                  <a:cubicBezTo>
                    <a:pt x="261938" y="196063"/>
                    <a:pt x="266700" y="191338"/>
                    <a:pt x="271463" y="191338"/>
                  </a:cubicBezTo>
                  <a:cubicBezTo>
                    <a:pt x="271463" y="191338"/>
                    <a:pt x="271463" y="191338"/>
                    <a:pt x="271463" y="191338"/>
                  </a:cubicBezTo>
                  <a:cubicBezTo>
                    <a:pt x="271463" y="191338"/>
                    <a:pt x="271463" y="191338"/>
                    <a:pt x="271463" y="188976"/>
                  </a:cubicBezTo>
                  <a:cubicBezTo>
                    <a:pt x="271463" y="184252"/>
                    <a:pt x="276225" y="179527"/>
                    <a:pt x="280988" y="179527"/>
                  </a:cubicBezTo>
                  <a:cubicBezTo>
                    <a:pt x="285750" y="179527"/>
                    <a:pt x="290513" y="184252"/>
                    <a:pt x="290513" y="188976"/>
                  </a:cubicBezTo>
                  <a:lnTo>
                    <a:pt x="290513" y="191338"/>
                  </a:lnTo>
                  <a:cubicBezTo>
                    <a:pt x="292894" y="193701"/>
                    <a:pt x="295275" y="196063"/>
                    <a:pt x="295275" y="198425"/>
                  </a:cubicBezTo>
                  <a:lnTo>
                    <a:pt x="295275" y="200787"/>
                  </a:lnTo>
                  <a:lnTo>
                    <a:pt x="385763" y="200787"/>
                  </a:lnTo>
                  <a:lnTo>
                    <a:pt x="385763" y="92126"/>
                  </a:lnTo>
                  <a:lnTo>
                    <a:pt x="316706" y="0"/>
                  </a:lnTo>
                  <a:close/>
                  <a:moveTo>
                    <a:pt x="76200" y="198425"/>
                  </a:moveTo>
                  <a:cubicBezTo>
                    <a:pt x="71438" y="198425"/>
                    <a:pt x="66675" y="193701"/>
                    <a:pt x="66675" y="188976"/>
                  </a:cubicBezTo>
                  <a:cubicBezTo>
                    <a:pt x="66675" y="184252"/>
                    <a:pt x="71438" y="179527"/>
                    <a:pt x="76200" y="179527"/>
                  </a:cubicBezTo>
                  <a:cubicBezTo>
                    <a:pt x="80963" y="179527"/>
                    <a:pt x="85725" y="184252"/>
                    <a:pt x="85725" y="188976"/>
                  </a:cubicBezTo>
                  <a:cubicBezTo>
                    <a:pt x="85725" y="193701"/>
                    <a:pt x="83344" y="198425"/>
                    <a:pt x="76200" y="198425"/>
                  </a:cubicBez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4CCFC36-69C4-8219-7D55-9448F0B5F1EA}"/>
                </a:ext>
              </a:extLst>
            </p:cNvPr>
            <p:cNvSpPr/>
            <p:nvPr/>
          </p:nvSpPr>
          <p:spPr>
            <a:xfrm>
              <a:off x="5583197" y="761999"/>
              <a:ext cx="142875" cy="259842"/>
            </a:xfrm>
            <a:custGeom>
              <a:avLst/>
              <a:gdLst>
                <a:gd name="connsiteX0" fmla="*/ 95250 w 142875"/>
                <a:gd name="connsiteY0" fmla="*/ 47244 h 259842"/>
                <a:gd name="connsiteX1" fmla="*/ 95250 w 142875"/>
                <a:gd name="connsiteY1" fmla="*/ 212598 h 259842"/>
                <a:gd name="connsiteX2" fmla="*/ 47625 w 142875"/>
                <a:gd name="connsiteY2" fmla="*/ 212598 h 259842"/>
                <a:gd name="connsiteX3" fmla="*/ 47625 w 142875"/>
                <a:gd name="connsiteY3" fmla="*/ 47244 h 259842"/>
                <a:gd name="connsiteX4" fmla="*/ 95250 w 142875"/>
                <a:gd name="connsiteY4" fmla="*/ 47244 h 259842"/>
                <a:gd name="connsiteX5" fmla="*/ 142875 w 142875"/>
                <a:gd name="connsiteY5" fmla="*/ 0 h 259842"/>
                <a:gd name="connsiteX6" fmla="*/ 0 w 142875"/>
                <a:gd name="connsiteY6" fmla="*/ 0 h 259842"/>
                <a:gd name="connsiteX7" fmla="*/ 0 w 142875"/>
                <a:gd name="connsiteY7" fmla="*/ 259842 h 259842"/>
                <a:gd name="connsiteX8" fmla="*/ 142875 w 142875"/>
                <a:gd name="connsiteY8" fmla="*/ 259842 h 259842"/>
                <a:gd name="connsiteX9" fmla="*/ 142875 w 142875"/>
                <a:gd name="connsiteY9" fmla="*/ 0 h 259842"/>
                <a:gd name="connsiteX10" fmla="*/ 142875 w 142875"/>
                <a:gd name="connsiteY10" fmla="*/ 0 h 25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259842">
                  <a:moveTo>
                    <a:pt x="95250" y="47244"/>
                  </a:moveTo>
                  <a:lnTo>
                    <a:pt x="95250" y="212598"/>
                  </a:lnTo>
                  <a:lnTo>
                    <a:pt x="47625" y="212598"/>
                  </a:lnTo>
                  <a:lnTo>
                    <a:pt x="47625" y="47244"/>
                  </a:lnTo>
                  <a:lnTo>
                    <a:pt x="95250" y="47244"/>
                  </a:lnTo>
                  <a:moveTo>
                    <a:pt x="142875" y="0"/>
                  </a:moveTo>
                  <a:lnTo>
                    <a:pt x="0" y="0"/>
                  </a:lnTo>
                  <a:lnTo>
                    <a:pt x="0" y="259842"/>
                  </a:lnTo>
                  <a:lnTo>
                    <a:pt x="142875" y="259842"/>
                  </a:lnTo>
                  <a:lnTo>
                    <a:pt x="142875" y="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67C9D74-FE54-2CFF-EF8C-AE31EB38769C}"/>
                </a:ext>
              </a:extLst>
            </p:cNvPr>
            <p:cNvSpPr/>
            <p:nvPr/>
          </p:nvSpPr>
          <p:spPr>
            <a:xfrm>
              <a:off x="5487947" y="832865"/>
              <a:ext cx="142875" cy="188976"/>
            </a:xfrm>
            <a:custGeom>
              <a:avLst/>
              <a:gdLst>
                <a:gd name="connsiteX0" fmla="*/ 95250 w 142875"/>
                <a:gd name="connsiteY0" fmla="*/ 66142 h 188976"/>
                <a:gd name="connsiteX1" fmla="*/ 95250 w 142875"/>
                <a:gd name="connsiteY1" fmla="*/ 141732 h 188976"/>
                <a:gd name="connsiteX2" fmla="*/ 47625 w 142875"/>
                <a:gd name="connsiteY2" fmla="*/ 141732 h 188976"/>
                <a:gd name="connsiteX3" fmla="*/ 47625 w 142875"/>
                <a:gd name="connsiteY3" fmla="*/ 80315 h 188976"/>
                <a:gd name="connsiteX4" fmla="*/ 95250 w 142875"/>
                <a:gd name="connsiteY4" fmla="*/ 66142 h 188976"/>
                <a:gd name="connsiteX5" fmla="*/ 142875 w 142875"/>
                <a:gd name="connsiteY5" fmla="*/ 0 h 188976"/>
                <a:gd name="connsiteX6" fmla="*/ 0 w 142875"/>
                <a:gd name="connsiteY6" fmla="*/ 47244 h 188976"/>
                <a:gd name="connsiteX7" fmla="*/ 0 w 142875"/>
                <a:gd name="connsiteY7" fmla="*/ 188976 h 188976"/>
                <a:gd name="connsiteX8" fmla="*/ 142875 w 142875"/>
                <a:gd name="connsiteY8" fmla="*/ 188976 h 188976"/>
                <a:gd name="connsiteX9" fmla="*/ 142875 w 142875"/>
                <a:gd name="connsiteY9" fmla="*/ 0 h 188976"/>
                <a:gd name="connsiteX10" fmla="*/ 142875 w 142875"/>
                <a:gd name="connsiteY10" fmla="*/ 0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88976">
                  <a:moveTo>
                    <a:pt x="95250" y="66142"/>
                  </a:moveTo>
                  <a:lnTo>
                    <a:pt x="95250" y="141732"/>
                  </a:lnTo>
                  <a:lnTo>
                    <a:pt x="47625" y="141732"/>
                  </a:lnTo>
                  <a:lnTo>
                    <a:pt x="47625" y="80315"/>
                  </a:lnTo>
                  <a:lnTo>
                    <a:pt x="95250" y="66142"/>
                  </a:lnTo>
                  <a:moveTo>
                    <a:pt x="142875" y="0"/>
                  </a:moveTo>
                  <a:lnTo>
                    <a:pt x="0" y="47244"/>
                  </a:lnTo>
                  <a:lnTo>
                    <a:pt x="0" y="188976"/>
                  </a:lnTo>
                  <a:lnTo>
                    <a:pt x="142875" y="188976"/>
                  </a:lnTo>
                  <a:lnTo>
                    <a:pt x="142875" y="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8C6698-64BC-8D80-7B81-726C4C19DA07}"/>
                </a:ext>
              </a:extLst>
            </p:cNvPr>
            <p:cNvSpPr/>
            <p:nvPr/>
          </p:nvSpPr>
          <p:spPr>
            <a:xfrm>
              <a:off x="5392697" y="832865"/>
              <a:ext cx="142875" cy="188976"/>
            </a:xfrm>
            <a:custGeom>
              <a:avLst/>
              <a:gdLst>
                <a:gd name="connsiteX0" fmla="*/ 95250 w 142875"/>
                <a:gd name="connsiteY0" fmla="*/ 66142 h 188976"/>
                <a:gd name="connsiteX1" fmla="*/ 95250 w 142875"/>
                <a:gd name="connsiteY1" fmla="*/ 141732 h 188976"/>
                <a:gd name="connsiteX2" fmla="*/ 47625 w 142875"/>
                <a:gd name="connsiteY2" fmla="*/ 141732 h 188976"/>
                <a:gd name="connsiteX3" fmla="*/ 47625 w 142875"/>
                <a:gd name="connsiteY3" fmla="*/ 80315 h 188976"/>
                <a:gd name="connsiteX4" fmla="*/ 95250 w 142875"/>
                <a:gd name="connsiteY4" fmla="*/ 66142 h 188976"/>
                <a:gd name="connsiteX5" fmla="*/ 142875 w 142875"/>
                <a:gd name="connsiteY5" fmla="*/ 0 h 188976"/>
                <a:gd name="connsiteX6" fmla="*/ 0 w 142875"/>
                <a:gd name="connsiteY6" fmla="*/ 47244 h 188976"/>
                <a:gd name="connsiteX7" fmla="*/ 0 w 142875"/>
                <a:gd name="connsiteY7" fmla="*/ 188976 h 188976"/>
                <a:gd name="connsiteX8" fmla="*/ 142875 w 142875"/>
                <a:gd name="connsiteY8" fmla="*/ 188976 h 188976"/>
                <a:gd name="connsiteX9" fmla="*/ 142875 w 142875"/>
                <a:gd name="connsiteY9" fmla="*/ 0 h 188976"/>
                <a:gd name="connsiteX10" fmla="*/ 142875 w 142875"/>
                <a:gd name="connsiteY10" fmla="*/ 0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88976">
                  <a:moveTo>
                    <a:pt x="95250" y="66142"/>
                  </a:moveTo>
                  <a:lnTo>
                    <a:pt x="95250" y="141732"/>
                  </a:lnTo>
                  <a:lnTo>
                    <a:pt x="47625" y="141732"/>
                  </a:lnTo>
                  <a:lnTo>
                    <a:pt x="47625" y="80315"/>
                  </a:lnTo>
                  <a:lnTo>
                    <a:pt x="95250" y="66142"/>
                  </a:lnTo>
                  <a:moveTo>
                    <a:pt x="142875" y="0"/>
                  </a:moveTo>
                  <a:lnTo>
                    <a:pt x="0" y="47244"/>
                  </a:lnTo>
                  <a:lnTo>
                    <a:pt x="0" y="188976"/>
                  </a:lnTo>
                  <a:lnTo>
                    <a:pt x="142875" y="188976"/>
                  </a:lnTo>
                  <a:lnTo>
                    <a:pt x="142875" y="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31333F3-487A-B9CF-7B5B-BA5C9875D1A7}"/>
                </a:ext>
              </a:extLst>
            </p:cNvPr>
            <p:cNvSpPr/>
            <p:nvPr/>
          </p:nvSpPr>
          <p:spPr>
            <a:xfrm>
              <a:off x="5297447" y="832865"/>
              <a:ext cx="142875" cy="188976"/>
            </a:xfrm>
            <a:custGeom>
              <a:avLst/>
              <a:gdLst>
                <a:gd name="connsiteX0" fmla="*/ 95250 w 142875"/>
                <a:gd name="connsiteY0" fmla="*/ 66142 h 188976"/>
                <a:gd name="connsiteX1" fmla="*/ 95250 w 142875"/>
                <a:gd name="connsiteY1" fmla="*/ 141732 h 188976"/>
                <a:gd name="connsiteX2" fmla="*/ 47625 w 142875"/>
                <a:gd name="connsiteY2" fmla="*/ 141732 h 188976"/>
                <a:gd name="connsiteX3" fmla="*/ 47625 w 142875"/>
                <a:gd name="connsiteY3" fmla="*/ 80315 h 188976"/>
                <a:gd name="connsiteX4" fmla="*/ 95250 w 142875"/>
                <a:gd name="connsiteY4" fmla="*/ 66142 h 188976"/>
                <a:gd name="connsiteX5" fmla="*/ 142875 w 142875"/>
                <a:gd name="connsiteY5" fmla="*/ 0 h 188976"/>
                <a:gd name="connsiteX6" fmla="*/ 0 w 142875"/>
                <a:gd name="connsiteY6" fmla="*/ 47244 h 188976"/>
                <a:gd name="connsiteX7" fmla="*/ 0 w 142875"/>
                <a:gd name="connsiteY7" fmla="*/ 188976 h 188976"/>
                <a:gd name="connsiteX8" fmla="*/ 142875 w 142875"/>
                <a:gd name="connsiteY8" fmla="*/ 188976 h 188976"/>
                <a:gd name="connsiteX9" fmla="*/ 142875 w 142875"/>
                <a:gd name="connsiteY9" fmla="*/ 0 h 188976"/>
                <a:gd name="connsiteX10" fmla="*/ 142875 w 142875"/>
                <a:gd name="connsiteY10" fmla="*/ 0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88976">
                  <a:moveTo>
                    <a:pt x="95250" y="66142"/>
                  </a:moveTo>
                  <a:lnTo>
                    <a:pt x="95250" y="141732"/>
                  </a:lnTo>
                  <a:lnTo>
                    <a:pt x="47625" y="141732"/>
                  </a:lnTo>
                  <a:lnTo>
                    <a:pt x="47625" y="80315"/>
                  </a:lnTo>
                  <a:lnTo>
                    <a:pt x="95250" y="66142"/>
                  </a:lnTo>
                  <a:moveTo>
                    <a:pt x="142875" y="0"/>
                  </a:moveTo>
                  <a:lnTo>
                    <a:pt x="0" y="47244"/>
                  </a:lnTo>
                  <a:lnTo>
                    <a:pt x="0" y="188976"/>
                  </a:lnTo>
                  <a:lnTo>
                    <a:pt x="142875" y="188976"/>
                  </a:lnTo>
                  <a:lnTo>
                    <a:pt x="142875" y="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D80D5A0-705A-D850-7FF9-C55C1FB41482}"/>
                </a:ext>
              </a:extLst>
            </p:cNvPr>
            <p:cNvSpPr/>
            <p:nvPr/>
          </p:nvSpPr>
          <p:spPr>
            <a:xfrm>
              <a:off x="5042653" y="785621"/>
              <a:ext cx="659606" cy="703936"/>
            </a:xfrm>
            <a:custGeom>
              <a:avLst/>
              <a:gdLst>
                <a:gd name="connsiteX0" fmla="*/ 252412 w 659606"/>
                <a:gd name="connsiteY0" fmla="*/ 703937 h 703936"/>
                <a:gd name="connsiteX1" fmla="*/ 202406 w 659606"/>
                <a:gd name="connsiteY1" fmla="*/ 694488 h 703936"/>
                <a:gd name="connsiteX2" fmla="*/ 214313 w 659606"/>
                <a:gd name="connsiteY2" fmla="*/ 649606 h 703936"/>
                <a:gd name="connsiteX3" fmla="*/ 257175 w 659606"/>
                <a:gd name="connsiteY3" fmla="*/ 659055 h 703936"/>
                <a:gd name="connsiteX4" fmla="*/ 252412 w 659606"/>
                <a:gd name="connsiteY4" fmla="*/ 703937 h 703936"/>
                <a:gd name="connsiteX5" fmla="*/ 154781 w 659606"/>
                <a:gd name="connsiteY5" fmla="*/ 677952 h 703936"/>
                <a:gd name="connsiteX6" fmla="*/ 109538 w 659606"/>
                <a:gd name="connsiteY6" fmla="*/ 654330 h 703936"/>
                <a:gd name="connsiteX7" fmla="*/ 133350 w 659606"/>
                <a:gd name="connsiteY7" fmla="*/ 614173 h 703936"/>
                <a:gd name="connsiteX8" fmla="*/ 171450 w 659606"/>
                <a:gd name="connsiteY8" fmla="*/ 635433 h 703936"/>
                <a:gd name="connsiteX9" fmla="*/ 154781 w 659606"/>
                <a:gd name="connsiteY9" fmla="*/ 677952 h 703936"/>
                <a:gd name="connsiteX10" fmla="*/ 69056 w 659606"/>
                <a:gd name="connsiteY10" fmla="*/ 623622 h 703936"/>
                <a:gd name="connsiteX11" fmla="*/ 33337 w 659606"/>
                <a:gd name="connsiteY11" fmla="*/ 588189 h 703936"/>
                <a:gd name="connsiteX12" fmla="*/ 69056 w 659606"/>
                <a:gd name="connsiteY12" fmla="*/ 557480 h 703936"/>
                <a:gd name="connsiteX13" fmla="*/ 100013 w 659606"/>
                <a:gd name="connsiteY13" fmla="*/ 588189 h 703936"/>
                <a:gd name="connsiteX14" fmla="*/ 69056 w 659606"/>
                <a:gd name="connsiteY14" fmla="*/ 623622 h 703936"/>
                <a:gd name="connsiteX15" fmla="*/ 626269 w 659606"/>
                <a:gd name="connsiteY15" fmla="*/ 500787 h 703936"/>
                <a:gd name="connsiteX16" fmla="*/ 583406 w 659606"/>
                <a:gd name="connsiteY16" fmla="*/ 481889 h 703936"/>
                <a:gd name="connsiteX17" fmla="*/ 597694 w 659606"/>
                <a:gd name="connsiteY17" fmla="*/ 441732 h 703936"/>
                <a:gd name="connsiteX18" fmla="*/ 642938 w 659606"/>
                <a:gd name="connsiteY18" fmla="*/ 455905 h 703936"/>
                <a:gd name="connsiteX19" fmla="*/ 626269 w 659606"/>
                <a:gd name="connsiteY19" fmla="*/ 500787 h 703936"/>
                <a:gd name="connsiteX20" fmla="*/ 654844 w 659606"/>
                <a:gd name="connsiteY20" fmla="*/ 403937 h 703936"/>
                <a:gd name="connsiteX21" fmla="*/ 607219 w 659606"/>
                <a:gd name="connsiteY21" fmla="*/ 396850 h 703936"/>
                <a:gd name="connsiteX22" fmla="*/ 611981 w 659606"/>
                <a:gd name="connsiteY22" fmla="*/ 354330 h 703936"/>
                <a:gd name="connsiteX23" fmla="*/ 659606 w 659606"/>
                <a:gd name="connsiteY23" fmla="*/ 351968 h 703936"/>
                <a:gd name="connsiteX24" fmla="*/ 659606 w 659606"/>
                <a:gd name="connsiteY24" fmla="*/ 354330 h 703936"/>
                <a:gd name="connsiteX25" fmla="*/ 654844 w 659606"/>
                <a:gd name="connsiteY25" fmla="*/ 403937 h 703936"/>
                <a:gd name="connsiteX26" fmla="*/ 609600 w 659606"/>
                <a:gd name="connsiteY26" fmla="*/ 309449 h 703936"/>
                <a:gd name="connsiteX27" fmla="*/ 600075 w 659606"/>
                <a:gd name="connsiteY27" fmla="*/ 266929 h 703936"/>
                <a:gd name="connsiteX28" fmla="*/ 645319 w 659606"/>
                <a:gd name="connsiteY28" fmla="*/ 252756 h 703936"/>
                <a:gd name="connsiteX29" fmla="*/ 657225 w 659606"/>
                <a:gd name="connsiteY29" fmla="*/ 302362 h 703936"/>
                <a:gd name="connsiteX30" fmla="*/ 609600 w 659606"/>
                <a:gd name="connsiteY30" fmla="*/ 309449 h 703936"/>
                <a:gd name="connsiteX31" fmla="*/ 40481 w 659606"/>
                <a:gd name="connsiteY31" fmla="*/ 188976 h 703936"/>
                <a:gd name="connsiteX32" fmla="*/ 0 w 659606"/>
                <a:gd name="connsiteY32" fmla="*/ 162992 h 703936"/>
                <a:gd name="connsiteX33" fmla="*/ 30956 w 659606"/>
                <a:gd name="connsiteY33" fmla="*/ 122835 h 703936"/>
                <a:gd name="connsiteX34" fmla="*/ 66675 w 659606"/>
                <a:gd name="connsiteY34" fmla="*/ 153543 h 703936"/>
                <a:gd name="connsiteX35" fmla="*/ 40481 w 659606"/>
                <a:gd name="connsiteY35" fmla="*/ 188976 h 703936"/>
                <a:gd name="connsiteX36" fmla="*/ 97631 w 659606"/>
                <a:gd name="connsiteY36" fmla="*/ 122835 h 703936"/>
                <a:gd name="connsiteX37" fmla="*/ 66675 w 659606"/>
                <a:gd name="connsiteY37" fmla="*/ 85039 h 703936"/>
                <a:gd name="connsiteX38" fmla="*/ 107156 w 659606"/>
                <a:gd name="connsiteY38" fmla="*/ 54331 h 703936"/>
                <a:gd name="connsiteX39" fmla="*/ 133350 w 659606"/>
                <a:gd name="connsiteY39" fmla="*/ 94488 h 703936"/>
                <a:gd name="connsiteX40" fmla="*/ 97631 w 659606"/>
                <a:gd name="connsiteY40" fmla="*/ 122835 h 703936"/>
                <a:gd name="connsiteX41" fmla="*/ 171450 w 659606"/>
                <a:gd name="connsiteY41" fmla="*/ 75590 h 703936"/>
                <a:gd name="connsiteX42" fmla="*/ 152400 w 659606"/>
                <a:gd name="connsiteY42" fmla="*/ 33071 h 703936"/>
                <a:gd name="connsiteX43" fmla="*/ 200025 w 659606"/>
                <a:gd name="connsiteY43" fmla="*/ 16535 h 703936"/>
                <a:gd name="connsiteX44" fmla="*/ 211931 w 659606"/>
                <a:gd name="connsiteY44" fmla="*/ 61417 h 703936"/>
                <a:gd name="connsiteX45" fmla="*/ 171450 w 659606"/>
                <a:gd name="connsiteY45" fmla="*/ 75590 h 703936"/>
                <a:gd name="connsiteX46" fmla="*/ 257175 w 659606"/>
                <a:gd name="connsiteY46" fmla="*/ 51968 h 703936"/>
                <a:gd name="connsiteX47" fmla="*/ 250031 w 659606"/>
                <a:gd name="connsiteY47" fmla="*/ 4724 h 703936"/>
                <a:gd name="connsiteX48" fmla="*/ 300038 w 659606"/>
                <a:gd name="connsiteY48" fmla="*/ 0 h 703936"/>
                <a:gd name="connsiteX49" fmla="*/ 302419 w 659606"/>
                <a:gd name="connsiteY49" fmla="*/ 47244 h 703936"/>
                <a:gd name="connsiteX50" fmla="*/ 257175 w 659606"/>
                <a:gd name="connsiteY50" fmla="*/ 51968 h 70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59606" h="703936">
                  <a:moveTo>
                    <a:pt x="252412" y="703937"/>
                  </a:moveTo>
                  <a:cubicBezTo>
                    <a:pt x="235744" y="701574"/>
                    <a:pt x="219075" y="696850"/>
                    <a:pt x="202406" y="694488"/>
                  </a:cubicBezTo>
                  <a:lnTo>
                    <a:pt x="214313" y="649606"/>
                  </a:lnTo>
                  <a:cubicBezTo>
                    <a:pt x="228600" y="654330"/>
                    <a:pt x="242888" y="656692"/>
                    <a:pt x="257175" y="659055"/>
                  </a:cubicBezTo>
                  <a:lnTo>
                    <a:pt x="252412" y="703937"/>
                  </a:lnTo>
                  <a:close/>
                  <a:moveTo>
                    <a:pt x="154781" y="677952"/>
                  </a:moveTo>
                  <a:cubicBezTo>
                    <a:pt x="138113" y="670866"/>
                    <a:pt x="123825" y="663779"/>
                    <a:pt x="109538" y="654330"/>
                  </a:cubicBezTo>
                  <a:lnTo>
                    <a:pt x="133350" y="614173"/>
                  </a:lnTo>
                  <a:cubicBezTo>
                    <a:pt x="145256" y="621259"/>
                    <a:pt x="159544" y="628346"/>
                    <a:pt x="171450" y="635433"/>
                  </a:cubicBezTo>
                  <a:lnTo>
                    <a:pt x="154781" y="677952"/>
                  </a:lnTo>
                  <a:close/>
                  <a:moveTo>
                    <a:pt x="69056" y="623622"/>
                  </a:moveTo>
                  <a:cubicBezTo>
                    <a:pt x="57150" y="611811"/>
                    <a:pt x="42863" y="600000"/>
                    <a:pt x="33337" y="588189"/>
                  </a:cubicBezTo>
                  <a:lnTo>
                    <a:pt x="69056" y="557480"/>
                  </a:lnTo>
                  <a:cubicBezTo>
                    <a:pt x="78581" y="566929"/>
                    <a:pt x="88106" y="578740"/>
                    <a:pt x="100013" y="588189"/>
                  </a:cubicBezTo>
                  <a:lnTo>
                    <a:pt x="69056" y="623622"/>
                  </a:lnTo>
                  <a:close/>
                  <a:moveTo>
                    <a:pt x="626269" y="500787"/>
                  </a:moveTo>
                  <a:lnTo>
                    <a:pt x="583406" y="481889"/>
                  </a:lnTo>
                  <a:cubicBezTo>
                    <a:pt x="590550" y="467716"/>
                    <a:pt x="595313" y="455905"/>
                    <a:pt x="597694" y="441732"/>
                  </a:cubicBezTo>
                  <a:lnTo>
                    <a:pt x="642938" y="455905"/>
                  </a:lnTo>
                  <a:cubicBezTo>
                    <a:pt x="640556" y="470078"/>
                    <a:pt x="633413" y="486614"/>
                    <a:pt x="626269" y="500787"/>
                  </a:cubicBezTo>
                  <a:close/>
                  <a:moveTo>
                    <a:pt x="654844" y="403937"/>
                  </a:moveTo>
                  <a:lnTo>
                    <a:pt x="607219" y="396850"/>
                  </a:lnTo>
                  <a:cubicBezTo>
                    <a:pt x="611981" y="382677"/>
                    <a:pt x="611981" y="368504"/>
                    <a:pt x="611981" y="354330"/>
                  </a:cubicBezTo>
                  <a:lnTo>
                    <a:pt x="659606" y="351968"/>
                  </a:lnTo>
                  <a:lnTo>
                    <a:pt x="659606" y="354330"/>
                  </a:lnTo>
                  <a:cubicBezTo>
                    <a:pt x="659606" y="370866"/>
                    <a:pt x="657225" y="387401"/>
                    <a:pt x="654844" y="403937"/>
                  </a:cubicBezTo>
                  <a:close/>
                  <a:moveTo>
                    <a:pt x="609600" y="309449"/>
                  </a:moveTo>
                  <a:cubicBezTo>
                    <a:pt x="607219" y="295275"/>
                    <a:pt x="604838" y="281102"/>
                    <a:pt x="600075" y="266929"/>
                  </a:cubicBezTo>
                  <a:lnTo>
                    <a:pt x="645319" y="252756"/>
                  </a:lnTo>
                  <a:cubicBezTo>
                    <a:pt x="650081" y="269291"/>
                    <a:pt x="654844" y="285827"/>
                    <a:pt x="657225" y="302362"/>
                  </a:cubicBezTo>
                  <a:lnTo>
                    <a:pt x="609600" y="309449"/>
                  </a:lnTo>
                  <a:close/>
                  <a:moveTo>
                    <a:pt x="40481" y="188976"/>
                  </a:moveTo>
                  <a:lnTo>
                    <a:pt x="0" y="162992"/>
                  </a:lnTo>
                  <a:cubicBezTo>
                    <a:pt x="9525" y="148819"/>
                    <a:pt x="19050" y="134646"/>
                    <a:pt x="30956" y="122835"/>
                  </a:cubicBezTo>
                  <a:lnTo>
                    <a:pt x="66675" y="153543"/>
                  </a:lnTo>
                  <a:cubicBezTo>
                    <a:pt x="57150" y="162992"/>
                    <a:pt x="50006" y="174803"/>
                    <a:pt x="40481" y="188976"/>
                  </a:cubicBezTo>
                  <a:close/>
                  <a:moveTo>
                    <a:pt x="97631" y="122835"/>
                  </a:moveTo>
                  <a:lnTo>
                    <a:pt x="66675" y="85039"/>
                  </a:lnTo>
                  <a:cubicBezTo>
                    <a:pt x="78581" y="73228"/>
                    <a:pt x="92869" y="63779"/>
                    <a:pt x="107156" y="54331"/>
                  </a:cubicBezTo>
                  <a:lnTo>
                    <a:pt x="133350" y="94488"/>
                  </a:lnTo>
                  <a:cubicBezTo>
                    <a:pt x="121444" y="103937"/>
                    <a:pt x="109538" y="113386"/>
                    <a:pt x="97631" y="122835"/>
                  </a:cubicBezTo>
                  <a:close/>
                  <a:moveTo>
                    <a:pt x="171450" y="75590"/>
                  </a:moveTo>
                  <a:lnTo>
                    <a:pt x="152400" y="33071"/>
                  </a:lnTo>
                  <a:cubicBezTo>
                    <a:pt x="166688" y="25984"/>
                    <a:pt x="183356" y="21260"/>
                    <a:pt x="200025" y="16535"/>
                  </a:cubicBezTo>
                  <a:lnTo>
                    <a:pt x="211931" y="61417"/>
                  </a:lnTo>
                  <a:cubicBezTo>
                    <a:pt x="200025" y="63779"/>
                    <a:pt x="185738" y="70866"/>
                    <a:pt x="171450" y="75590"/>
                  </a:cubicBezTo>
                  <a:close/>
                  <a:moveTo>
                    <a:pt x="257175" y="51968"/>
                  </a:moveTo>
                  <a:lnTo>
                    <a:pt x="250031" y="4724"/>
                  </a:lnTo>
                  <a:cubicBezTo>
                    <a:pt x="266700" y="2362"/>
                    <a:pt x="283369" y="0"/>
                    <a:pt x="300038" y="0"/>
                  </a:cubicBezTo>
                  <a:lnTo>
                    <a:pt x="302419" y="47244"/>
                  </a:lnTo>
                  <a:cubicBezTo>
                    <a:pt x="288131" y="47244"/>
                    <a:pt x="271463" y="49606"/>
                    <a:pt x="257175" y="51968"/>
                  </a:cubicBez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grpSp>
          <p:nvGrpSpPr>
            <p:cNvPr id="24" name="Graphic 4">
              <a:extLst>
                <a:ext uri="{FF2B5EF4-FFF2-40B4-BE49-F238E27FC236}">
                  <a16:creationId xmlns:a16="http://schemas.microsoft.com/office/drawing/2014/main" id="{89DD12AF-9856-AE4B-F67E-BD5CE6566AED}"/>
                </a:ext>
              </a:extLst>
            </p:cNvPr>
            <p:cNvGrpSpPr/>
            <p:nvPr/>
          </p:nvGrpSpPr>
          <p:grpSpPr>
            <a:xfrm>
              <a:off x="5342690" y="1364360"/>
              <a:ext cx="359568" cy="155905"/>
              <a:chOff x="5342690" y="1364360"/>
              <a:chExt cx="359568" cy="155905"/>
            </a:xfrm>
            <a:solidFill>
              <a:schemeClr val="tx2"/>
            </a:solidFill>
          </p:grpSpPr>
          <p:grpSp>
            <p:nvGrpSpPr>
              <p:cNvPr id="31" name="Graphic 4">
                <a:extLst>
                  <a:ext uri="{FF2B5EF4-FFF2-40B4-BE49-F238E27FC236}">
                    <a16:creationId xmlns:a16="http://schemas.microsoft.com/office/drawing/2014/main" id="{F3FA8C41-75D8-8B6A-F337-836212F67A43}"/>
                  </a:ext>
                </a:extLst>
              </p:cNvPr>
              <p:cNvGrpSpPr/>
              <p:nvPr/>
            </p:nvGrpSpPr>
            <p:grpSpPr>
              <a:xfrm>
                <a:off x="5540334" y="1364360"/>
                <a:ext cx="161924" cy="155905"/>
                <a:chOff x="5540334" y="1364360"/>
                <a:chExt cx="161924" cy="155905"/>
              </a:xfrm>
              <a:solidFill>
                <a:schemeClr val="tx2"/>
              </a:solidFill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95A9A8DA-81F6-5F8F-D107-E8AA094E4831}"/>
                    </a:ext>
                  </a:extLst>
                </p:cNvPr>
                <p:cNvSpPr/>
                <p:nvPr/>
              </p:nvSpPr>
              <p:spPr>
                <a:xfrm>
                  <a:off x="5568909" y="1364360"/>
                  <a:ext cx="102393" cy="99212"/>
                </a:xfrm>
                <a:custGeom>
                  <a:avLst/>
                  <a:gdLst>
                    <a:gd name="connsiteX0" fmla="*/ 52388 w 102393"/>
                    <a:gd name="connsiteY0" fmla="*/ 0 h 99212"/>
                    <a:gd name="connsiteX1" fmla="*/ 0 w 102393"/>
                    <a:gd name="connsiteY1" fmla="*/ 49606 h 99212"/>
                    <a:gd name="connsiteX2" fmla="*/ 52388 w 102393"/>
                    <a:gd name="connsiteY2" fmla="*/ 99213 h 99212"/>
                    <a:gd name="connsiteX3" fmla="*/ 102394 w 102393"/>
                    <a:gd name="connsiteY3" fmla="*/ 49606 h 99212"/>
                    <a:gd name="connsiteX4" fmla="*/ 52388 w 102393"/>
                    <a:gd name="connsiteY4" fmla="*/ 0 h 99212"/>
                    <a:gd name="connsiteX5" fmla="*/ 52388 w 102393"/>
                    <a:gd name="connsiteY5" fmla="*/ 59055 h 99212"/>
                    <a:gd name="connsiteX6" fmla="*/ 42863 w 102393"/>
                    <a:gd name="connsiteY6" fmla="*/ 49606 h 99212"/>
                    <a:gd name="connsiteX7" fmla="*/ 52388 w 102393"/>
                    <a:gd name="connsiteY7" fmla="*/ 40157 h 99212"/>
                    <a:gd name="connsiteX8" fmla="*/ 61913 w 102393"/>
                    <a:gd name="connsiteY8" fmla="*/ 49606 h 99212"/>
                    <a:gd name="connsiteX9" fmla="*/ 52388 w 102393"/>
                    <a:gd name="connsiteY9" fmla="*/ 59055 h 99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2393" h="99212">
                      <a:moveTo>
                        <a:pt x="52388" y="0"/>
                      </a:moveTo>
                      <a:cubicBezTo>
                        <a:pt x="23813" y="0"/>
                        <a:pt x="0" y="23622"/>
                        <a:pt x="0" y="49606"/>
                      </a:cubicBezTo>
                      <a:cubicBezTo>
                        <a:pt x="0" y="77953"/>
                        <a:pt x="23813" y="99213"/>
                        <a:pt x="52388" y="99213"/>
                      </a:cubicBezTo>
                      <a:cubicBezTo>
                        <a:pt x="80962" y="99213"/>
                        <a:pt x="102394" y="75591"/>
                        <a:pt x="102394" y="49606"/>
                      </a:cubicBezTo>
                      <a:cubicBezTo>
                        <a:pt x="102394" y="21260"/>
                        <a:pt x="80962" y="0"/>
                        <a:pt x="52388" y="0"/>
                      </a:cubicBezTo>
                      <a:close/>
                      <a:moveTo>
                        <a:pt x="52388" y="59055"/>
                      </a:moveTo>
                      <a:cubicBezTo>
                        <a:pt x="47625" y="59055"/>
                        <a:pt x="42863" y="54331"/>
                        <a:pt x="42863" y="49606"/>
                      </a:cubicBezTo>
                      <a:cubicBezTo>
                        <a:pt x="42863" y="44882"/>
                        <a:pt x="47625" y="40157"/>
                        <a:pt x="52388" y="40157"/>
                      </a:cubicBezTo>
                      <a:cubicBezTo>
                        <a:pt x="57150" y="40157"/>
                        <a:pt x="61913" y="44882"/>
                        <a:pt x="61913" y="49606"/>
                      </a:cubicBezTo>
                      <a:cubicBezTo>
                        <a:pt x="61913" y="54331"/>
                        <a:pt x="57150" y="59055"/>
                        <a:pt x="52388" y="59055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25B39DB-60B1-1A55-1787-C6E97DEA0991}"/>
                    </a:ext>
                  </a:extLst>
                </p:cNvPr>
                <p:cNvSpPr/>
                <p:nvPr/>
              </p:nvSpPr>
              <p:spPr>
                <a:xfrm>
                  <a:off x="5540334" y="1454124"/>
                  <a:ext cx="38099" cy="63779"/>
                </a:xfrm>
                <a:custGeom>
                  <a:avLst/>
                  <a:gdLst>
                    <a:gd name="connsiteX0" fmla="*/ 4762 w 38099"/>
                    <a:gd name="connsiteY0" fmla="*/ 18898 h 63779"/>
                    <a:gd name="connsiteX1" fmla="*/ 38100 w 38099"/>
                    <a:gd name="connsiteY1" fmla="*/ 63780 h 63779"/>
                    <a:gd name="connsiteX2" fmla="*/ 0 w 38099"/>
                    <a:gd name="connsiteY2" fmla="*/ 63780 h 63779"/>
                    <a:gd name="connsiteX3" fmla="*/ 0 w 38099"/>
                    <a:gd name="connsiteY3" fmla="*/ 0 h 63779"/>
                    <a:gd name="connsiteX4" fmla="*/ 28575 w 38099"/>
                    <a:gd name="connsiteY4" fmla="*/ 0 h 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99" h="63779">
                      <a:moveTo>
                        <a:pt x="4762" y="18898"/>
                      </a:moveTo>
                      <a:lnTo>
                        <a:pt x="38100" y="63780"/>
                      </a:lnTo>
                      <a:lnTo>
                        <a:pt x="0" y="63780"/>
                      </a:lnTo>
                      <a:lnTo>
                        <a:pt x="0" y="0"/>
                      </a:lnTo>
                      <a:lnTo>
                        <a:pt x="28575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20C3FC9-978C-75C3-13D4-E92F84972279}"/>
                    </a:ext>
                  </a:extLst>
                </p:cNvPr>
                <p:cNvSpPr/>
                <p:nvPr/>
              </p:nvSpPr>
              <p:spPr>
                <a:xfrm>
                  <a:off x="5578434" y="1517904"/>
                  <a:ext cx="2381" cy="2362"/>
                </a:xfrm>
                <a:custGeom>
                  <a:avLst/>
                  <a:gdLst>
                    <a:gd name="connsiteX0" fmla="*/ 2381 w 2381"/>
                    <a:gd name="connsiteY0" fmla="*/ 2362 h 2362"/>
                    <a:gd name="connsiteX1" fmla="*/ 0 w 2381"/>
                    <a:gd name="connsiteY1" fmla="*/ 0 h 2362"/>
                    <a:gd name="connsiteX2" fmla="*/ 0 w 2381"/>
                    <a:gd name="connsiteY2" fmla="*/ 0 h 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" h="2362">
                      <a:moveTo>
                        <a:pt x="2381" y="2362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AE082EB-5059-C95C-C500-3629A1AA3F1F}"/>
                    </a:ext>
                  </a:extLst>
                </p:cNvPr>
                <p:cNvSpPr/>
                <p:nvPr/>
              </p:nvSpPr>
              <p:spPr>
                <a:xfrm>
                  <a:off x="5661778" y="1517904"/>
                  <a:ext cx="2381" cy="2362"/>
                </a:xfrm>
                <a:custGeom>
                  <a:avLst/>
                  <a:gdLst>
                    <a:gd name="connsiteX0" fmla="*/ 2381 w 2381"/>
                    <a:gd name="connsiteY0" fmla="*/ 0 h 2362"/>
                    <a:gd name="connsiteX1" fmla="*/ 2381 w 2381"/>
                    <a:gd name="connsiteY1" fmla="*/ 0 h 2362"/>
                    <a:gd name="connsiteX2" fmla="*/ 0 w 2381"/>
                    <a:gd name="connsiteY2" fmla="*/ 2362 h 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" h="2362">
                      <a:moveTo>
                        <a:pt x="2381" y="0"/>
                      </a:moveTo>
                      <a:lnTo>
                        <a:pt x="2381" y="0"/>
                      </a:lnTo>
                      <a:lnTo>
                        <a:pt x="0" y="236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74B0E7BE-A524-B845-E275-D772188F6BE8}"/>
                    </a:ext>
                  </a:extLst>
                </p:cNvPr>
                <p:cNvSpPr/>
                <p:nvPr/>
              </p:nvSpPr>
              <p:spPr>
                <a:xfrm>
                  <a:off x="5664159" y="1454124"/>
                  <a:ext cx="38100" cy="63779"/>
                </a:xfrm>
                <a:custGeom>
                  <a:avLst/>
                  <a:gdLst>
                    <a:gd name="connsiteX0" fmla="*/ 38100 w 38100"/>
                    <a:gd name="connsiteY0" fmla="*/ 0 h 63779"/>
                    <a:gd name="connsiteX1" fmla="*/ 38100 w 38100"/>
                    <a:gd name="connsiteY1" fmla="*/ 63780 h 63779"/>
                    <a:gd name="connsiteX2" fmla="*/ 0 w 38100"/>
                    <a:gd name="connsiteY2" fmla="*/ 63780 h 63779"/>
                    <a:gd name="connsiteX3" fmla="*/ 33337 w 38100"/>
                    <a:gd name="connsiteY3" fmla="*/ 18898 h 63779"/>
                    <a:gd name="connsiteX4" fmla="*/ 9525 w 38100"/>
                    <a:gd name="connsiteY4" fmla="*/ 0 h 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" h="63779">
                      <a:moveTo>
                        <a:pt x="38100" y="0"/>
                      </a:moveTo>
                      <a:lnTo>
                        <a:pt x="38100" y="63780"/>
                      </a:lnTo>
                      <a:lnTo>
                        <a:pt x="0" y="63780"/>
                      </a:lnTo>
                      <a:lnTo>
                        <a:pt x="33337" y="18898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E5BBEE7E-2AEF-5101-02DD-F47C455D043C}"/>
                    </a:ext>
                  </a:extLst>
                </p:cNvPr>
                <p:cNvSpPr/>
                <p:nvPr/>
              </p:nvSpPr>
              <p:spPr>
                <a:xfrm>
                  <a:off x="5580815" y="1454124"/>
                  <a:ext cx="80962" cy="63779"/>
                </a:xfrm>
                <a:custGeom>
                  <a:avLst/>
                  <a:gdLst>
                    <a:gd name="connsiteX0" fmla="*/ 80962 w 80962"/>
                    <a:gd name="connsiteY0" fmla="*/ 0 h 63779"/>
                    <a:gd name="connsiteX1" fmla="*/ 80962 w 80962"/>
                    <a:gd name="connsiteY1" fmla="*/ 63780 h 63779"/>
                    <a:gd name="connsiteX2" fmla="*/ 0 w 80962"/>
                    <a:gd name="connsiteY2" fmla="*/ 63780 h 63779"/>
                    <a:gd name="connsiteX3" fmla="*/ 0 w 80962"/>
                    <a:gd name="connsiteY3" fmla="*/ 0 h 63779"/>
                    <a:gd name="connsiteX4" fmla="*/ 40481 w 80962"/>
                    <a:gd name="connsiteY4" fmla="*/ 54331 h 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2" h="63779">
                      <a:moveTo>
                        <a:pt x="80962" y="0"/>
                      </a:moveTo>
                      <a:lnTo>
                        <a:pt x="80962" y="63780"/>
                      </a:lnTo>
                      <a:lnTo>
                        <a:pt x="0" y="63780"/>
                      </a:lnTo>
                      <a:lnTo>
                        <a:pt x="0" y="0"/>
                      </a:lnTo>
                      <a:lnTo>
                        <a:pt x="40481" y="5433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B9340C39-C807-6877-D9C3-949017A99A4A}"/>
                    </a:ext>
                  </a:extLst>
                </p:cNvPr>
                <p:cNvSpPr/>
                <p:nvPr/>
              </p:nvSpPr>
              <p:spPr>
                <a:xfrm>
                  <a:off x="5545096" y="1454124"/>
                  <a:ext cx="35718" cy="66141"/>
                </a:xfrm>
                <a:custGeom>
                  <a:avLst/>
                  <a:gdLst>
                    <a:gd name="connsiteX0" fmla="*/ 35719 w 35718"/>
                    <a:gd name="connsiteY0" fmla="*/ 0 h 66141"/>
                    <a:gd name="connsiteX1" fmla="*/ 35719 w 35718"/>
                    <a:gd name="connsiteY1" fmla="*/ 66142 h 66141"/>
                    <a:gd name="connsiteX2" fmla="*/ 33337 w 35718"/>
                    <a:gd name="connsiteY2" fmla="*/ 63780 h 66141"/>
                    <a:gd name="connsiteX3" fmla="*/ 0 w 35718"/>
                    <a:gd name="connsiteY3" fmla="*/ 18898 h 66141"/>
                    <a:gd name="connsiteX4" fmla="*/ 23813 w 35718"/>
                    <a:gd name="connsiteY4" fmla="*/ 0 h 66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718" h="66141">
                      <a:moveTo>
                        <a:pt x="35719" y="0"/>
                      </a:moveTo>
                      <a:lnTo>
                        <a:pt x="35719" y="66142"/>
                      </a:lnTo>
                      <a:lnTo>
                        <a:pt x="33337" y="63780"/>
                      </a:lnTo>
                      <a:lnTo>
                        <a:pt x="0" y="18898"/>
                      </a:lnTo>
                      <a:lnTo>
                        <a:pt x="23813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689A494E-3E6C-5E3A-B8BA-74ABEA635352}"/>
                    </a:ext>
                  </a:extLst>
                </p:cNvPr>
                <p:cNvSpPr/>
                <p:nvPr/>
              </p:nvSpPr>
              <p:spPr>
                <a:xfrm>
                  <a:off x="5661778" y="1454124"/>
                  <a:ext cx="35718" cy="66141"/>
                </a:xfrm>
                <a:custGeom>
                  <a:avLst/>
                  <a:gdLst>
                    <a:gd name="connsiteX0" fmla="*/ 35719 w 35718"/>
                    <a:gd name="connsiteY0" fmla="*/ 18898 h 66141"/>
                    <a:gd name="connsiteX1" fmla="*/ 2381 w 35718"/>
                    <a:gd name="connsiteY1" fmla="*/ 63780 h 66141"/>
                    <a:gd name="connsiteX2" fmla="*/ 0 w 35718"/>
                    <a:gd name="connsiteY2" fmla="*/ 66142 h 66141"/>
                    <a:gd name="connsiteX3" fmla="*/ 0 w 35718"/>
                    <a:gd name="connsiteY3" fmla="*/ 0 h 66141"/>
                    <a:gd name="connsiteX4" fmla="*/ 0 w 35718"/>
                    <a:gd name="connsiteY4" fmla="*/ 0 h 66141"/>
                    <a:gd name="connsiteX5" fmla="*/ 11906 w 35718"/>
                    <a:gd name="connsiteY5" fmla="*/ 0 h 66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718" h="66141">
                      <a:moveTo>
                        <a:pt x="35719" y="18898"/>
                      </a:moveTo>
                      <a:lnTo>
                        <a:pt x="2381" y="63780"/>
                      </a:lnTo>
                      <a:lnTo>
                        <a:pt x="0" y="6614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906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30DA5150-9D19-FA21-8736-B6E4199CBB72}"/>
                    </a:ext>
                  </a:extLst>
                </p:cNvPr>
                <p:cNvSpPr/>
                <p:nvPr/>
              </p:nvSpPr>
              <p:spPr>
                <a:xfrm>
                  <a:off x="5661778" y="1517904"/>
                  <a:ext cx="2381" cy="2362"/>
                </a:xfrm>
                <a:custGeom>
                  <a:avLst/>
                  <a:gdLst>
                    <a:gd name="connsiteX0" fmla="*/ 2381 w 2381"/>
                    <a:gd name="connsiteY0" fmla="*/ 0 h 2362"/>
                    <a:gd name="connsiteX1" fmla="*/ 0 w 2381"/>
                    <a:gd name="connsiteY1" fmla="*/ 2362 h 2362"/>
                    <a:gd name="connsiteX2" fmla="*/ 0 w 2381"/>
                    <a:gd name="connsiteY2" fmla="*/ 0 h 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" h="2362">
                      <a:moveTo>
                        <a:pt x="2381" y="0"/>
                      </a:moveTo>
                      <a:lnTo>
                        <a:pt x="0" y="23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0EDDA3DA-1DAE-454A-A4E4-0333EB0FA6D2}"/>
                    </a:ext>
                  </a:extLst>
                </p:cNvPr>
                <p:cNvSpPr/>
                <p:nvPr/>
              </p:nvSpPr>
              <p:spPr>
                <a:xfrm>
                  <a:off x="5578434" y="1517904"/>
                  <a:ext cx="2381" cy="2362"/>
                </a:xfrm>
                <a:custGeom>
                  <a:avLst/>
                  <a:gdLst>
                    <a:gd name="connsiteX0" fmla="*/ 2381 w 2381"/>
                    <a:gd name="connsiteY0" fmla="*/ 2362 h 2362"/>
                    <a:gd name="connsiteX1" fmla="*/ 0 w 2381"/>
                    <a:gd name="connsiteY1" fmla="*/ 0 h 2362"/>
                    <a:gd name="connsiteX2" fmla="*/ 2381 w 2381"/>
                    <a:gd name="connsiteY2" fmla="*/ 0 h 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" h="2362">
                      <a:moveTo>
                        <a:pt x="2381" y="2362"/>
                      </a:moveTo>
                      <a:lnTo>
                        <a:pt x="0" y="0"/>
                      </a:lnTo>
                      <a:lnTo>
                        <a:pt x="2381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</p:grpSp>
          <p:grpSp>
            <p:nvGrpSpPr>
              <p:cNvPr id="32" name="Graphic 4">
                <a:extLst>
                  <a:ext uri="{FF2B5EF4-FFF2-40B4-BE49-F238E27FC236}">
                    <a16:creationId xmlns:a16="http://schemas.microsoft.com/office/drawing/2014/main" id="{FA22E222-5D78-2AB1-DDBC-FE93B9E6B643}"/>
                  </a:ext>
                </a:extLst>
              </p:cNvPr>
              <p:cNvGrpSpPr/>
              <p:nvPr/>
            </p:nvGrpSpPr>
            <p:grpSpPr>
              <a:xfrm>
                <a:off x="5342690" y="1364360"/>
                <a:ext cx="161925" cy="155905"/>
                <a:chOff x="5342690" y="1364360"/>
                <a:chExt cx="161925" cy="155905"/>
              </a:xfrm>
              <a:solidFill>
                <a:schemeClr val="tx2"/>
              </a:solidFill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2A6EE300-4E10-87D6-4AFC-B96CC12B3F8C}"/>
                    </a:ext>
                  </a:extLst>
                </p:cNvPr>
                <p:cNvSpPr/>
                <p:nvPr/>
              </p:nvSpPr>
              <p:spPr>
                <a:xfrm>
                  <a:off x="5371265" y="1364360"/>
                  <a:ext cx="102393" cy="99212"/>
                </a:xfrm>
                <a:custGeom>
                  <a:avLst/>
                  <a:gdLst>
                    <a:gd name="connsiteX0" fmla="*/ 52387 w 102393"/>
                    <a:gd name="connsiteY0" fmla="*/ 0 h 99212"/>
                    <a:gd name="connsiteX1" fmla="*/ 0 w 102393"/>
                    <a:gd name="connsiteY1" fmla="*/ 49606 h 99212"/>
                    <a:gd name="connsiteX2" fmla="*/ 52387 w 102393"/>
                    <a:gd name="connsiteY2" fmla="*/ 99213 h 99212"/>
                    <a:gd name="connsiteX3" fmla="*/ 102394 w 102393"/>
                    <a:gd name="connsiteY3" fmla="*/ 49606 h 99212"/>
                    <a:gd name="connsiteX4" fmla="*/ 52387 w 102393"/>
                    <a:gd name="connsiteY4" fmla="*/ 0 h 99212"/>
                    <a:gd name="connsiteX5" fmla="*/ 52387 w 102393"/>
                    <a:gd name="connsiteY5" fmla="*/ 59055 h 99212"/>
                    <a:gd name="connsiteX6" fmla="*/ 42862 w 102393"/>
                    <a:gd name="connsiteY6" fmla="*/ 49606 h 99212"/>
                    <a:gd name="connsiteX7" fmla="*/ 52387 w 102393"/>
                    <a:gd name="connsiteY7" fmla="*/ 40157 h 99212"/>
                    <a:gd name="connsiteX8" fmla="*/ 61913 w 102393"/>
                    <a:gd name="connsiteY8" fmla="*/ 49606 h 99212"/>
                    <a:gd name="connsiteX9" fmla="*/ 52387 w 102393"/>
                    <a:gd name="connsiteY9" fmla="*/ 59055 h 99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2393" h="99212">
                      <a:moveTo>
                        <a:pt x="52387" y="0"/>
                      </a:moveTo>
                      <a:cubicBezTo>
                        <a:pt x="23813" y="0"/>
                        <a:pt x="0" y="23622"/>
                        <a:pt x="0" y="49606"/>
                      </a:cubicBezTo>
                      <a:cubicBezTo>
                        <a:pt x="0" y="77953"/>
                        <a:pt x="23813" y="99213"/>
                        <a:pt x="52387" y="99213"/>
                      </a:cubicBezTo>
                      <a:cubicBezTo>
                        <a:pt x="80962" y="99213"/>
                        <a:pt x="102394" y="75591"/>
                        <a:pt x="102394" y="49606"/>
                      </a:cubicBezTo>
                      <a:cubicBezTo>
                        <a:pt x="102394" y="21260"/>
                        <a:pt x="80962" y="0"/>
                        <a:pt x="52387" y="0"/>
                      </a:cubicBezTo>
                      <a:close/>
                      <a:moveTo>
                        <a:pt x="52387" y="59055"/>
                      </a:moveTo>
                      <a:cubicBezTo>
                        <a:pt x="47625" y="59055"/>
                        <a:pt x="42862" y="54331"/>
                        <a:pt x="42862" y="49606"/>
                      </a:cubicBezTo>
                      <a:cubicBezTo>
                        <a:pt x="42862" y="44882"/>
                        <a:pt x="47625" y="40157"/>
                        <a:pt x="52387" y="40157"/>
                      </a:cubicBezTo>
                      <a:cubicBezTo>
                        <a:pt x="57150" y="40157"/>
                        <a:pt x="61913" y="44882"/>
                        <a:pt x="61913" y="49606"/>
                      </a:cubicBezTo>
                      <a:cubicBezTo>
                        <a:pt x="61913" y="54331"/>
                        <a:pt x="57150" y="59055"/>
                        <a:pt x="52387" y="59055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3F1352E-45D0-0518-3094-D15E4C025657}"/>
                    </a:ext>
                  </a:extLst>
                </p:cNvPr>
                <p:cNvSpPr/>
                <p:nvPr/>
              </p:nvSpPr>
              <p:spPr>
                <a:xfrm>
                  <a:off x="5342690" y="1454124"/>
                  <a:ext cx="38100" cy="63779"/>
                </a:xfrm>
                <a:custGeom>
                  <a:avLst/>
                  <a:gdLst>
                    <a:gd name="connsiteX0" fmla="*/ 2381 w 38100"/>
                    <a:gd name="connsiteY0" fmla="*/ 18898 h 63779"/>
                    <a:gd name="connsiteX1" fmla="*/ 38100 w 38100"/>
                    <a:gd name="connsiteY1" fmla="*/ 63780 h 63779"/>
                    <a:gd name="connsiteX2" fmla="*/ 0 w 38100"/>
                    <a:gd name="connsiteY2" fmla="*/ 63780 h 63779"/>
                    <a:gd name="connsiteX3" fmla="*/ 0 w 38100"/>
                    <a:gd name="connsiteY3" fmla="*/ 0 h 63779"/>
                    <a:gd name="connsiteX4" fmla="*/ 28575 w 38100"/>
                    <a:gd name="connsiteY4" fmla="*/ 0 h 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" h="63779">
                      <a:moveTo>
                        <a:pt x="2381" y="18898"/>
                      </a:moveTo>
                      <a:lnTo>
                        <a:pt x="38100" y="63780"/>
                      </a:lnTo>
                      <a:lnTo>
                        <a:pt x="0" y="63780"/>
                      </a:lnTo>
                      <a:lnTo>
                        <a:pt x="0" y="0"/>
                      </a:lnTo>
                      <a:lnTo>
                        <a:pt x="28575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1C6BDF0-F9A8-FC92-991B-A3DBB7AFEE92}"/>
                    </a:ext>
                  </a:extLst>
                </p:cNvPr>
                <p:cNvSpPr/>
                <p:nvPr/>
              </p:nvSpPr>
              <p:spPr>
                <a:xfrm>
                  <a:off x="5380790" y="1517904"/>
                  <a:ext cx="2381" cy="2362"/>
                </a:xfrm>
                <a:custGeom>
                  <a:avLst/>
                  <a:gdLst>
                    <a:gd name="connsiteX0" fmla="*/ 2381 w 2381"/>
                    <a:gd name="connsiteY0" fmla="*/ 2362 h 2362"/>
                    <a:gd name="connsiteX1" fmla="*/ 0 w 2381"/>
                    <a:gd name="connsiteY1" fmla="*/ 0 h 2362"/>
                    <a:gd name="connsiteX2" fmla="*/ 0 w 2381"/>
                    <a:gd name="connsiteY2" fmla="*/ 0 h 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" h="2362">
                      <a:moveTo>
                        <a:pt x="2381" y="2362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14DDF5D-4357-29A4-516C-CBBE00C4811E}"/>
                    </a:ext>
                  </a:extLst>
                </p:cNvPr>
                <p:cNvSpPr/>
                <p:nvPr/>
              </p:nvSpPr>
              <p:spPr>
                <a:xfrm>
                  <a:off x="5464134" y="1517904"/>
                  <a:ext cx="2381" cy="2362"/>
                </a:xfrm>
                <a:custGeom>
                  <a:avLst/>
                  <a:gdLst>
                    <a:gd name="connsiteX0" fmla="*/ 2381 w 2381"/>
                    <a:gd name="connsiteY0" fmla="*/ 0 h 2362"/>
                    <a:gd name="connsiteX1" fmla="*/ 2381 w 2381"/>
                    <a:gd name="connsiteY1" fmla="*/ 0 h 2362"/>
                    <a:gd name="connsiteX2" fmla="*/ 0 w 2381"/>
                    <a:gd name="connsiteY2" fmla="*/ 2362 h 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" h="2362">
                      <a:moveTo>
                        <a:pt x="2381" y="0"/>
                      </a:moveTo>
                      <a:lnTo>
                        <a:pt x="2381" y="0"/>
                      </a:lnTo>
                      <a:lnTo>
                        <a:pt x="0" y="236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44618D1-4D81-8CA0-0777-AABD2373D52D}"/>
                    </a:ext>
                  </a:extLst>
                </p:cNvPr>
                <p:cNvSpPr/>
                <p:nvPr/>
              </p:nvSpPr>
              <p:spPr>
                <a:xfrm>
                  <a:off x="5466515" y="1454124"/>
                  <a:ext cx="38100" cy="63779"/>
                </a:xfrm>
                <a:custGeom>
                  <a:avLst/>
                  <a:gdLst>
                    <a:gd name="connsiteX0" fmla="*/ 38100 w 38100"/>
                    <a:gd name="connsiteY0" fmla="*/ 0 h 63779"/>
                    <a:gd name="connsiteX1" fmla="*/ 38100 w 38100"/>
                    <a:gd name="connsiteY1" fmla="*/ 63780 h 63779"/>
                    <a:gd name="connsiteX2" fmla="*/ 0 w 38100"/>
                    <a:gd name="connsiteY2" fmla="*/ 63780 h 63779"/>
                    <a:gd name="connsiteX3" fmla="*/ 33337 w 38100"/>
                    <a:gd name="connsiteY3" fmla="*/ 18898 h 63779"/>
                    <a:gd name="connsiteX4" fmla="*/ 7144 w 38100"/>
                    <a:gd name="connsiteY4" fmla="*/ 0 h 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" h="63779">
                      <a:moveTo>
                        <a:pt x="38100" y="0"/>
                      </a:moveTo>
                      <a:lnTo>
                        <a:pt x="38100" y="63780"/>
                      </a:lnTo>
                      <a:lnTo>
                        <a:pt x="0" y="63780"/>
                      </a:lnTo>
                      <a:lnTo>
                        <a:pt x="33337" y="18898"/>
                      </a:lnTo>
                      <a:lnTo>
                        <a:pt x="7144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BDF6C17-ECC9-7715-19DB-47CBF106F510}"/>
                    </a:ext>
                  </a:extLst>
                </p:cNvPr>
                <p:cNvSpPr/>
                <p:nvPr/>
              </p:nvSpPr>
              <p:spPr>
                <a:xfrm>
                  <a:off x="5383172" y="1454124"/>
                  <a:ext cx="80962" cy="63779"/>
                </a:xfrm>
                <a:custGeom>
                  <a:avLst/>
                  <a:gdLst>
                    <a:gd name="connsiteX0" fmla="*/ 80962 w 80962"/>
                    <a:gd name="connsiteY0" fmla="*/ 0 h 63779"/>
                    <a:gd name="connsiteX1" fmla="*/ 80962 w 80962"/>
                    <a:gd name="connsiteY1" fmla="*/ 63780 h 63779"/>
                    <a:gd name="connsiteX2" fmla="*/ 0 w 80962"/>
                    <a:gd name="connsiteY2" fmla="*/ 63780 h 63779"/>
                    <a:gd name="connsiteX3" fmla="*/ 0 w 80962"/>
                    <a:gd name="connsiteY3" fmla="*/ 0 h 63779"/>
                    <a:gd name="connsiteX4" fmla="*/ 40481 w 80962"/>
                    <a:gd name="connsiteY4" fmla="*/ 54331 h 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2" h="63779">
                      <a:moveTo>
                        <a:pt x="80962" y="0"/>
                      </a:moveTo>
                      <a:lnTo>
                        <a:pt x="80962" y="63780"/>
                      </a:lnTo>
                      <a:lnTo>
                        <a:pt x="0" y="63780"/>
                      </a:lnTo>
                      <a:lnTo>
                        <a:pt x="0" y="0"/>
                      </a:lnTo>
                      <a:lnTo>
                        <a:pt x="40481" y="5433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9C358191-F0B5-CCC6-E4E4-FC9A7DBC391A}"/>
                    </a:ext>
                  </a:extLst>
                </p:cNvPr>
                <p:cNvSpPr/>
                <p:nvPr/>
              </p:nvSpPr>
              <p:spPr>
                <a:xfrm>
                  <a:off x="5345072" y="1454124"/>
                  <a:ext cx="38100" cy="66141"/>
                </a:xfrm>
                <a:custGeom>
                  <a:avLst/>
                  <a:gdLst>
                    <a:gd name="connsiteX0" fmla="*/ 38100 w 38100"/>
                    <a:gd name="connsiteY0" fmla="*/ 0 h 66141"/>
                    <a:gd name="connsiteX1" fmla="*/ 38100 w 38100"/>
                    <a:gd name="connsiteY1" fmla="*/ 66142 h 66141"/>
                    <a:gd name="connsiteX2" fmla="*/ 35719 w 38100"/>
                    <a:gd name="connsiteY2" fmla="*/ 63780 h 66141"/>
                    <a:gd name="connsiteX3" fmla="*/ 0 w 38100"/>
                    <a:gd name="connsiteY3" fmla="*/ 18898 h 66141"/>
                    <a:gd name="connsiteX4" fmla="*/ 26194 w 38100"/>
                    <a:gd name="connsiteY4" fmla="*/ 0 h 66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" h="66141">
                      <a:moveTo>
                        <a:pt x="38100" y="0"/>
                      </a:moveTo>
                      <a:lnTo>
                        <a:pt x="38100" y="66142"/>
                      </a:lnTo>
                      <a:lnTo>
                        <a:pt x="35719" y="63780"/>
                      </a:lnTo>
                      <a:lnTo>
                        <a:pt x="0" y="18898"/>
                      </a:lnTo>
                      <a:lnTo>
                        <a:pt x="26194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746E7089-9530-F4DF-59B4-9EE3E13A45AA}"/>
                    </a:ext>
                  </a:extLst>
                </p:cNvPr>
                <p:cNvSpPr/>
                <p:nvPr/>
              </p:nvSpPr>
              <p:spPr>
                <a:xfrm>
                  <a:off x="5464134" y="1454124"/>
                  <a:ext cx="35718" cy="66141"/>
                </a:xfrm>
                <a:custGeom>
                  <a:avLst/>
                  <a:gdLst>
                    <a:gd name="connsiteX0" fmla="*/ 35719 w 35718"/>
                    <a:gd name="connsiteY0" fmla="*/ 18898 h 66141"/>
                    <a:gd name="connsiteX1" fmla="*/ 2381 w 35718"/>
                    <a:gd name="connsiteY1" fmla="*/ 63780 h 66141"/>
                    <a:gd name="connsiteX2" fmla="*/ 0 w 35718"/>
                    <a:gd name="connsiteY2" fmla="*/ 66142 h 66141"/>
                    <a:gd name="connsiteX3" fmla="*/ 0 w 35718"/>
                    <a:gd name="connsiteY3" fmla="*/ 0 h 66141"/>
                    <a:gd name="connsiteX4" fmla="*/ 0 w 35718"/>
                    <a:gd name="connsiteY4" fmla="*/ 0 h 66141"/>
                    <a:gd name="connsiteX5" fmla="*/ 9525 w 35718"/>
                    <a:gd name="connsiteY5" fmla="*/ 0 h 66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718" h="66141">
                      <a:moveTo>
                        <a:pt x="35719" y="18898"/>
                      </a:moveTo>
                      <a:lnTo>
                        <a:pt x="2381" y="63780"/>
                      </a:lnTo>
                      <a:lnTo>
                        <a:pt x="0" y="6614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2FA421F1-C6E4-E8AB-3EFD-F43B525CF4AA}"/>
                    </a:ext>
                  </a:extLst>
                </p:cNvPr>
                <p:cNvSpPr/>
                <p:nvPr/>
              </p:nvSpPr>
              <p:spPr>
                <a:xfrm>
                  <a:off x="5464134" y="1517904"/>
                  <a:ext cx="2381" cy="2362"/>
                </a:xfrm>
                <a:custGeom>
                  <a:avLst/>
                  <a:gdLst>
                    <a:gd name="connsiteX0" fmla="*/ 2381 w 2381"/>
                    <a:gd name="connsiteY0" fmla="*/ 0 h 2362"/>
                    <a:gd name="connsiteX1" fmla="*/ 0 w 2381"/>
                    <a:gd name="connsiteY1" fmla="*/ 2362 h 2362"/>
                    <a:gd name="connsiteX2" fmla="*/ 0 w 2381"/>
                    <a:gd name="connsiteY2" fmla="*/ 0 h 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" h="2362">
                      <a:moveTo>
                        <a:pt x="2381" y="0"/>
                      </a:moveTo>
                      <a:lnTo>
                        <a:pt x="0" y="23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6988A912-B6ED-3D3D-2ECD-C7E70E617F9A}"/>
                    </a:ext>
                  </a:extLst>
                </p:cNvPr>
                <p:cNvSpPr/>
                <p:nvPr/>
              </p:nvSpPr>
              <p:spPr>
                <a:xfrm>
                  <a:off x="5380790" y="1517904"/>
                  <a:ext cx="2381" cy="2362"/>
                </a:xfrm>
                <a:custGeom>
                  <a:avLst/>
                  <a:gdLst>
                    <a:gd name="connsiteX0" fmla="*/ 2381 w 2381"/>
                    <a:gd name="connsiteY0" fmla="*/ 2362 h 2362"/>
                    <a:gd name="connsiteX1" fmla="*/ 0 w 2381"/>
                    <a:gd name="connsiteY1" fmla="*/ 0 h 2362"/>
                    <a:gd name="connsiteX2" fmla="*/ 2381 w 2381"/>
                    <a:gd name="connsiteY2" fmla="*/ 0 h 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" h="2362">
                      <a:moveTo>
                        <a:pt x="2381" y="2362"/>
                      </a:moveTo>
                      <a:lnTo>
                        <a:pt x="0" y="0"/>
                      </a:lnTo>
                      <a:lnTo>
                        <a:pt x="2381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</p:grp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D20A99-FFF0-F589-75BD-4428771287E6}"/>
                </a:ext>
              </a:extLst>
            </p:cNvPr>
            <p:cNvSpPr/>
            <p:nvPr/>
          </p:nvSpPr>
          <p:spPr>
            <a:xfrm>
              <a:off x="5468897" y="1189557"/>
              <a:ext cx="102558" cy="99212"/>
            </a:xfrm>
            <a:custGeom>
              <a:avLst/>
              <a:gdLst>
                <a:gd name="connsiteX0" fmla="*/ 52387 w 102558"/>
                <a:gd name="connsiteY0" fmla="*/ 0 h 99212"/>
                <a:gd name="connsiteX1" fmla="*/ 0 w 102558"/>
                <a:gd name="connsiteY1" fmla="*/ 49606 h 99212"/>
                <a:gd name="connsiteX2" fmla="*/ 52387 w 102558"/>
                <a:gd name="connsiteY2" fmla="*/ 99213 h 99212"/>
                <a:gd name="connsiteX3" fmla="*/ 102394 w 102558"/>
                <a:gd name="connsiteY3" fmla="*/ 49606 h 99212"/>
                <a:gd name="connsiteX4" fmla="*/ 52387 w 102558"/>
                <a:gd name="connsiteY4" fmla="*/ 0 h 99212"/>
                <a:gd name="connsiteX5" fmla="*/ 52387 w 102558"/>
                <a:gd name="connsiteY5" fmla="*/ 61417 h 99212"/>
                <a:gd name="connsiteX6" fmla="*/ 42862 w 102558"/>
                <a:gd name="connsiteY6" fmla="*/ 51968 h 99212"/>
                <a:gd name="connsiteX7" fmla="*/ 52387 w 102558"/>
                <a:gd name="connsiteY7" fmla="*/ 42520 h 99212"/>
                <a:gd name="connsiteX8" fmla="*/ 61912 w 102558"/>
                <a:gd name="connsiteY8" fmla="*/ 51968 h 99212"/>
                <a:gd name="connsiteX9" fmla="*/ 52387 w 102558"/>
                <a:gd name="connsiteY9" fmla="*/ 61417 h 9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558" h="99212">
                  <a:moveTo>
                    <a:pt x="52387" y="0"/>
                  </a:moveTo>
                  <a:cubicBezTo>
                    <a:pt x="23813" y="0"/>
                    <a:pt x="0" y="23622"/>
                    <a:pt x="0" y="49606"/>
                  </a:cubicBezTo>
                  <a:cubicBezTo>
                    <a:pt x="0" y="77953"/>
                    <a:pt x="23813" y="99213"/>
                    <a:pt x="52387" y="99213"/>
                  </a:cubicBezTo>
                  <a:cubicBezTo>
                    <a:pt x="80962" y="99213"/>
                    <a:pt x="102394" y="75590"/>
                    <a:pt x="102394" y="49606"/>
                  </a:cubicBezTo>
                  <a:cubicBezTo>
                    <a:pt x="104775" y="23622"/>
                    <a:pt x="80962" y="0"/>
                    <a:pt x="52387" y="0"/>
                  </a:cubicBezTo>
                  <a:close/>
                  <a:moveTo>
                    <a:pt x="52387" y="61417"/>
                  </a:moveTo>
                  <a:cubicBezTo>
                    <a:pt x="47625" y="61417"/>
                    <a:pt x="42862" y="56693"/>
                    <a:pt x="42862" y="51968"/>
                  </a:cubicBezTo>
                  <a:cubicBezTo>
                    <a:pt x="42862" y="47244"/>
                    <a:pt x="47625" y="42520"/>
                    <a:pt x="52387" y="42520"/>
                  </a:cubicBezTo>
                  <a:cubicBezTo>
                    <a:pt x="57150" y="42520"/>
                    <a:pt x="61912" y="47244"/>
                    <a:pt x="61912" y="51968"/>
                  </a:cubicBezTo>
                  <a:cubicBezTo>
                    <a:pt x="64294" y="56693"/>
                    <a:pt x="59531" y="61417"/>
                    <a:pt x="52387" y="61417"/>
                  </a:cubicBez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076C8A-3B22-E8E4-8194-2CECB11692B8}"/>
                </a:ext>
              </a:extLst>
            </p:cNvPr>
            <p:cNvSpPr/>
            <p:nvPr/>
          </p:nvSpPr>
          <p:spPr>
            <a:xfrm>
              <a:off x="5480803" y="1281683"/>
              <a:ext cx="80962" cy="63779"/>
            </a:xfrm>
            <a:custGeom>
              <a:avLst/>
              <a:gdLst>
                <a:gd name="connsiteX0" fmla="*/ 80962 w 80962"/>
                <a:gd name="connsiteY0" fmla="*/ 0 h 63779"/>
                <a:gd name="connsiteX1" fmla="*/ 80962 w 80962"/>
                <a:gd name="connsiteY1" fmla="*/ 63780 h 63779"/>
                <a:gd name="connsiteX2" fmla="*/ 0 w 80962"/>
                <a:gd name="connsiteY2" fmla="*/ 63780 h 63779"/>
                <a:gd name="connsiteX3" fmla="*/ 0 w 80962"/>
                <a:gd name="connsiteY3" fmla="*/ 0 h 63779"/>
                <a:gd name="connsiteX4" fmla="*/ 40481 w 80962"/>
                <a:gd name="connsiteY4" fmla="*/ 51968 h 63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62" h="63779">
                  <a:moveTo>
                    <a:pt x="80962" y="0"/>
                  </a:moveTo>
                  <a:lnTo>
                    <a:pt x="80962" y="63780"/>
                  </a:lnTo>
                  <a:lnTo>
                    <a:pt x="0" y="63780"/>
                  </a:lnTo>
                  <a:lnTo>
                    <a:pt x="0" y="0"/>
                  </a:lnTo>
                  <a:lnTo>
                    <a:pt x="40481" y="51968"/>
                  </a:ln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67C2325-0AFC-C7FC-37F6-12006B211DD2}"/>
                </a:ext>
              </a:extLst>
            </p:cNvPr>
            <p:cNvSpPr/>
            <p:nvPr/>
          </p:nvSpPr>
          <p:spPr>
            <a:xfrm>
              <a:off x="5561765" y="1281683"/>
              <a:ext cx="45243" cy="63779"/>
            </a:xfrm>
            <a:custGeom>
              <a:avLst/>
              <a:gdLst>
                <a:gd name="connsiteX0" fmla="*/ 0 w 45243"/>
                <a:gd name="connsiteY0" fmla="*/ 0 h 63779"/>
                <a:gd name="connsiteX1" fmla="*/ 45244 w 45243"/>
                <a:gd name="connsiteY1" fmla="*/ 0 h 63779"/>
                <a:gd name="connsiteX2" fmla="*/ 45244 w 45243"/>
                <a:gd name="connsiteY2" fmla="*/ 63780 h 63779"/>
                <a:gd name="connsiteX3" fmla="*/ 0 w 45243"/>
                <a:gd name="connsiteY3" fmla="*/ 63780 h 63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43" h="63779">
                  <a:moveTo>
                    <a:pt x="0" y="0"/>
                  </a:moveTo>
                  <a:lnTo>
                    <a:pt x="45244" y="0"/>
                  </a:lnTo>
                  <a:lnTo>
                    <a:pt x="45244" y="63780"/>
                  </a:lnTo>
                  <a:lnTo>
                    <a:pt x="0" y="63780"/>
                  </a:ln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238155-FDDA-785A-8EB0-E34C06046494}"/>
                </a:ext>
              </a:extLst>
            </p:cNvPr>
            <p:cNvSpPr/>
            <p:nvPr/>
          </p:nvSpPr>
          <p:spPr>
            <a:xfrm>
              <a:off x="5437940" y="1281683"/>
              <a:ext cx="45243" cy="63779"/>
            </a:xfrm>
            <a:custGeom>
              <a:avLst/>
              <a:gdLst>
                <a:gd name="connsiteX0" fmla="*/ 0 w 45243"/>
                <a:gd name="connsiteY0" fmla="*/ 0 h 63779"/>
                <a:gd name="connsiteX1" fmla="*/ 45244 w 45243"/>
                <a:gd name="connsiteY1" fmla="*/ 0 h 63779"/>
                <a:gd name="connsiteX2" fmla="*/ 45244 w 45243"/>
                <a:gd name="connsiteY2" fmla="*/ 63780 h 63779"/>
                <a:gd name="connsiteX3" fmla="*/ 0 w 45243"/>
                <a:gd name="connsiteY3" fmla="*/ 63780 h 63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43" h="63779">
                  <a:moveTo>
                    <a:pt x="0" y="0"/>
                  </a:moveTo>
                  <a:lnTo>
                    <a:pt x="45244" y="0"/>
                  </a:lnTo>
                  <a:lnTo>
                    <a:pt x="45244" y="63780"/>
                  </a:lnTo>
                  <a:lnTo>
                    <a:pt x="0" y="63780"/>
                  </a:ln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83F4585-07F5-24C4-EFC6-088631ED1D85}"/>
                </a:ext>
              </a:extLst>
            </p:cNvPr>
            <p:cNvSpPr/>
            <p:nvPr/>
          </p:nvSpPr>
          <p:spPr>
            <a:xfrm>
              <a:off x="5178384" y="1220266"/>
              <a:ext cx="114300" cy="103936"/>
            </a:xfrm>
            <a:custGeom>
              <a:avLst/>
              <a:gdLst>
                <a:gd name="connsiteX0" fmla="*/ 88106 w 114300"/>
                <a:gd name="connsiteY0" fmla="*/ 0 h 103936"/>
                <a:gd name="connsiteX1" fmla="*/ 26194 w 114300"/>
                <a:gd name="connsiteY1" fmla="*/ 0 h 103936"/>
                <a:gd name="connsiteX2" fmla="*/ 0 w 114300"/>
                <a:gd name="connsiteY2" fmla="*/ 47244 h 103936"/>
                <a:gd name="connsiteX3" fmla="*/ 0 w 114300"/>
                <a:gd name="connsiteY3" fmla="*/ 47244 h 103936"/>
                <a:gd name="connsiteX4" fmla="*/ 57150 w 114300"/>
                <a:gd name="connsiteY4" fmla="*/ 103937 h 103936"/>
                <a:gd name="connsiteX5" fmla="*/ 114300 w 114300"/>
                <a:gd name="connsiteY5" fmla="*/ 47244 h 103936"/>
                <a:gd name="connsiteX6" fmla="*/ 114300 w 114300"/>
                <a:gd name="connsiteY6" fmla="*/ 47244 h 103936"/>
                <a:gd name="connsiteX7" fmla="*/ 88106 w 114300"/>
                <a:gd name="connsiteY7" fmla="*/ 0 h 103936"/>
                <a:gd name="connsiteX8" fmla="*/ 57150 w 114300"/>
                <a:gd name="connsiteY8" fmla="*/ 56693 h 103936"/>
                <a:gd name="connsiteX9" fmla="*/ 47625 w 114300"/>
                <a:gd name="connsiteY9" fmla="*/ 47244 h 103936"/>
                <a:gd name="connsiteX10" fmla="*/ 47625 w 114300"/>
                <a:gd name="connsiteY10" fmla="*/ 47244 h 103936"/>
                <a:gd name="connsiteX11" fmla="*/ 57150 w 114300"/>
                <a:gd name="connsiteY11" fmla="*/ 37795 h 103936"/>
                <a:gd name="connsiteX12" fmla="*/ 57150 w 114300"/>
                <a:gd name="connsiteY12" fmla="*/ 37795 h 103936"/>
                <a:gd name="connsiteX13" fmla="*/ 66675 w 114300"/>
                <a:gd name="connsiteY13" fmla="*/ 47244 h 103936"/>
                <a:gd name="connsiteX14" fmla="*/ 57150 w 114300"/>
                <a:gd name="connsiteY14" fmla="*/ 56693 h 10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00" h="103936">
                  <a:moveTo>
                    <a:pt x="88106" y="0"/>
                  </a:moveTo>
                  <a:lnTo>
                    <a:pt x="26194" y="0"/>
                  </a:lnTo>
                  <a:cubicBezTo>
                    <a:pt x="11906" y="9449"/>
                    <a:pt x="0" y="28346"/>
                    <a:pt x="0" y="47244"/>
                  </a:cubicBezTo>
                  <a:lnTo>
                    <a:pt x="0" y="47244"/>
                  </a:lnTo>
                  <a:cubicBezTo>
                    <a:pt x="0" y="77953"/>
                    <a:pt x="26194" y="103937"/>
                    <a:pt x="57150" y="103937"/>
                  </a:cubicBezTo>
                  <a:cubicBezTo>
                    <a:pt x="88106" y="103937"/>
                    <a:pt x="114300" y="77953"/>
                    <a:pt x="114300" y="47244"/>
                  </a:cubicBezTo>
                  <a:lnTo>
                    <a:pt x="114300" y="47244"/>
                  </a:lnTo>
                  <a:cubicBezTo>
                    <a:pt x="114300" y="28346"/>
                    <a:pt x="102394" y="9449"/>
                    <a:pt x="88106" y="0"/>
                  </a:cubicBezTo>
                  <a:close/>
                  <a:moveTo>
                    <a:pt x="57150" y="56693"/>
                  </a:moveTo>
                  <a:cubicBezTo>
                    <a:pt x="52387" y="56693"/>
                    <a:pt x="47625" y="51968"/>
                    <a:pt x="47625" y="47244"/>
                  </a:cubicBezTo>
                  <a:lnTo>
                    <a:pt x="47625" y="47244"/>
                  </a:lnTo>
                  <a:cubicBezTo>
                    <a:pt x="47625" y="42520"/>
                    <a:pt x="52387" y="37795"/>
                    <a:pt x="57150" y="37795"/>
                  </a:cubicBezTo>
                  <a:cubicBezTo>
                    <a:pt x="57150" y="37795"/>
                    <a:pt x="57150" y="37795"/>
                    <a:pt x="57150" y="37795"/>
                  </a:cubicBezTo>
                  <a:cubicBezTo>
                    <a:pt x="61913" y="37795"/>
                    <a:pt x="66675" y="42520"/>
                    <a:pt x="66675" y="47244"/>
                  </a:cubicBezTo>
                  <a:cubicBezTo>
                    <a:pt x="66675" y="51968"/>
                    <a:pt x="61913" y="56693"/>
                    <a:pt x="57150" y="56693"/>
                  </a:cubicBez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17E741-D24F-818B-A909-D70563F45214}"/>
                </a:ext>
              </a:extLst>
            </p:cNvPr>
            <p:cNvSpPr/>
            <p:nvPr/>
          </p:nvSpPr>
          <p:spPr>
            <a:xfrm>
              <a:off x="5011697" y="1220266"/>
              <a:ext cx="114300" cy="103936"/>
            </a:xfrm>
            <a:custGeom>
              <a:avLst/>
              <a:gdLst>
                <a:gd name="connsiteX0" fmla="*/ 88106 w 114300"/>
                <a:gd name="connsiteY0" fmla="*/ 0 h 103936"/>
                <a:gd name="connsiteX1" fmla="*/ 26194 w 114300"/>
                <a:gd name="connsiteY1" fmla="*/ 0 h 103936"/>
                <a:gd name="connsiteX2" fmla="*/ 0 w 114300"/>
                <a:gd name="connsiteY2" fmla="*/ 47244 h 103936"/>
                <a:gd name="connsiteX3" fmla="*/ 0 w 114300"/>
                <a:gd name="connsiteY3" fmla="*/ 47244 h 103936"/>
                <a:gd name="connsiteX4" fmla="*/ 57150 w 114300"/>
                <a:gd name="connsiteY4" fmla="*/ 103937 h 103936"/>
                <a:gd name="connsiteX5" fmla="*/ 114300 w 114300"/>
                <a:gd name="connsiteY5" fmla="*/ 47244 h 103936"/>
                <a:gd name="connsiteX6" fmla="*/ 114300 w 114300"/>
                <a:gd name="connsiteY6" fmla="*/ 47244 h 103936"/>
                <a:gd name="connsiteX7" fmla="*/ 88106 w 114300"/>
                <a:gd name="connsiteY7" fmla="*/ 0 h 103936"/>
                <a:gd name="connsiteX8" fmla="*/ 57150 w 114300"/>
                <a:gd name="connsiteY8" fmla="*/ 56693 h 103936"/>
                <a:gd name="connsiteX9" fmla="*/ 47625 w 114300"/>
                <a:gd name="connsiteY9" fmla="*/ 47244 h 103936"/>
                <a:gd name="connsiteX10" fmla="*/ 57150 w 114300"/>
                <a:gd name="connsiteY10" fmla="*/ 37795 h 103936"/>
                <a:gd name="connsiteX11" fmla="*/ 66675 w 114300"/>
                <a:gd name="connsiteY11" fmla="*/ 47244 h 103936"/>
                <a:gd name="connsiteX12" fmla="*/ 57150 w 114300"/>
                <a:gd name="connsiteY12" fmla="*/ 56693 h 10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300" h="103936">
                  <a:moveTo>
                    <a:pt x="88106" y="0"/>
                  </a:moveTo>
                  <a:lnTo>
                    <a:pt x="26194" y="0"/>
                  </a:lnTo>
                  <a:cubicBezTo>
                    <a:pt x="11906" y="9449"/>
                    <a:pt x="0" y="28346"/>
                    <a:pt x="0" y="47244"/>
                  </a:cubicBezTo>
                  <a:lnTo>
                    <a:pt x="0" y="47244"/>
                  </a:lnTo>
                  <a:cubicBezTo>
                    <a:pt x="0" y="77953"/>
                    <a:pt x="26194" y="103937"/>
                    <a:pt x="57150" y="103937"/>
                  </a:cubicBezTo>
                  <a:cubicBezTo>
                    <a:pt x="88106" y="103937"/>
                    <a:pt x="114300" y="77953"/>
                    <a:pt x="114300" y="47244"/>
                  </a:cubicBezTo>
                  <a:lnTo>
                    <a:pt x="114300" y="47244"/>
                  </a:lnTo>
                  <a:cubicBezTo>
                    <a:pt x="114300" y="28346"/>
                    <a:pt x="102394" y="9449"/>
                    <a:pt x="88106" y="0"/>
                  </a:cubicBezTo>
                  <a:close/>
                  <a:moveTo>
                    <a:pt x="57150" y="56693"/>
                  </a:moveTo>
                  <a:cubicBezTo>
                    <a:pt x="52387" y="56693"/>
                    <a:pt x="47625" y="51968"/>
                    <a:pt x="47625" y="47244"/>
                  </a:cubicBezTo>
                  <a:cubicBezTo>
                    <a:pt x="47625" y="42520"/>
                    <a:pt x="52387" y="37795"/>
                    <a:pt x="57150" y="37795"/>
                  </a:cubicBezTo>
                  <a:cubicBezTo>
                    <a:pt x="61912" y="37795"/>
                    <a:pt x="66675" y="42520"/>
                    <a:pt x="66675" y="47244"/>
                  </a:cubicBezTo>
                  <a:cubicBezTo>
                    <a:pt x="66675" y="51968"/>
                    <a:pt x="61912" y="56693"/>
                    <a:pt x="57150" y="56693"/>
                  </a:cubicBezTo>
                  <a:close/>
                </a:path>
              </a:pathLst>
            </a:custGeom>
            <a:solidFill>
              <a:schemeClr val="tx2"/>
            </a:solidFill>
            <a:ln w="238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pic>
        <p:nvPicPr>
          <p:cNvPr id="82" name="Graphic 81">
            <a:extLst>
              <a:ext uri="{FF2B5EF4-FFF2-40B4-BE49-F238E27FC236}">
                <a16:creationId xmlns:a16="http://schemas.microsoft.com/office/drawing/2014/main" id="{6F93F9F1-2309-1F13-3BA7-8C37781ECB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5419" y="2092416"/>
            <a:ext cx="457200" cy="4572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4DCA056-B5D2-D355-35D8-EB71CF74D5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95758" y="832486"/>
            <a:ext cx="457200" cy="4572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54C1639D-7645-0CCC-3891-0B739BF573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2094" y="2125640"/>
            <a:ext cx="457200" cy="45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137614-50A2-49B1-1F5E-E14B6A17BC3A}"/>
              </a:ext>
            </a:extLst>
          </p:cNvPr>
          <p:cNvSpPr/>
          <p:nvPr/>
        </p:nvSpPr>
        <p:spPr>
          <a:xfrm>
            <a:off x="10626981" y="968361"/>
            <a:ext cx="2778160" cy="2049792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  <a:tabLst/>
              <a:defRPr/>
            </a:pPr>
            <a:r>
              <a:rPr lang="en-US" sz="1400" b="1">
                <a:solidFill>
                  <a:schemeClr val="tx2"/>
                </a:solidFill>
                <a:latin typeface="Arial"/>
                <a:cs typeface="Arial"/>
              </a:rPr>
              <a:t>Weight*Distance</a:t>
            </a:r>
            <a:endParaRPr lang="en-US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defRPr/>
            </a:pPr>
            <a:r>
              <a:rPr lang="en-US" sz="1400" b="1">
                <a:solidFill>
                  <a:schemeClr val="tx2"/>
                </a:solidFill>
                <a:latin typeface="Arial"/>
                <a:cs typeface="Arial"/>
              </a:rPr>
              <a:t>Distance</a:t>
            </a:r>
            <a:endParaRPr lang="en-US"/>
          </a:p>
          <a:p>
            <a:pPr>
              <a:lnSpc>
                <a:spcPct val="90000"/>
              </a:lnSpc>
              <a:spcBef>
                <a:spcPts val="900"/>
              </a:spcBef>
              <a:defRPr/>
            </a:pPr>
            <a:endParaRPr lang="en-US" sz="1400" b="1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900"/>
              </a:spcBef>
              <a:defRPr/>
            </a:pPr>
            <a:endParaRPr lang="en-US" sz="1400" b="1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BEC343-97CA-F575-628C-81D6AC46C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248065" y="867508"/>
            <a:ext cx="363416" cy="4220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C9B4250-E60D-84DC-7C09-CE3A99D6F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248064" y="2086707"/>
            <a:ext cx="363416" cy="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5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A02E4DDB-DC3D-2975-74FC-7610BBAD82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6236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02E4DDB-DC3D-2975-74FC-7610BBAD82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4232405-D1DB-CC19-D041-25AA409AE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90" y="4398156"/>
            <a:ext cx="4533057" cy="2459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603C-18A4-A7C7-AC68-87D14CFC8FF9}"/>
              </a:ext>
            </a:extLst>
          </p:cNvPr>
          <p:cNvSpPr txBox="1"/>
          <p:nvPr/>
        </p:nvSpPr>
        <p:spPr>
          <a:xfrm>
            <a:off x="6252562" y="4909693"/>
            <a:ext cx="573611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115" indent="-285115" defTabSz="1219170">
              <a:buClr>
                <a:srgbClr val="000000"/>
              </a:buClr>
              <a:buFont typeface="Calibri"/>
              <a:buChar char="-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Northeast is the highest contributors in terms of demand, constitutes </a:t>
            </a:r>
            <a:r>
              <a:rPr lang="en-US" sz="1400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40%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of total </a:t>
            </a:r>
            <a:endParaRPr lang="en-US" sz="1400" dirty="0">
              <a:cs typeface="Arial"/>
            </a:endParaRPr>
          </a:p>
          <a:p>
            <a:pPr marL="285115" indent="-285115" defTabSz="1219170">
              <a:buClr>
                <a:srgbClr val="000000"/>
              </a:buClr>
              <a:buFont typeface="Calibri"/>
              <a:buChar char="-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Service cost in West region is higher, contributes </a:t>
            </a:r>
            <a:r>
              <a:rPr lang="en-US" sz="1400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7.6%</a:t>
            </a:r>
            <a:r>
              <a:rPr lang="en-US" sz="1400" b="1" kern="0" dirty="0">
                <a:solidFill>
                  <a:srgbClr val="1E35A1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while caters </a:t>
            </a:r>
            <a:r>
              <a:rPr lang="en-US" sz="1400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6.4%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of total demand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115" indent="-285115" defTabSz="1219170">
              <a:buClr>
                <a:srgbClr val="000000"/>
              </a:buClr>
              <a:buFont typeface="Calibri"/>
              <a:buChar char="-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 the top contributed warehouses, service cost of </a:t>
            </a:r>
            <a:r>
              <a:rPr lang="en-US" sz="1400" b="1" kern="0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CA 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is higher than average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82D403-4595-C89E-73ED-AC12F3C9BB3F}"/>
              </a:ext>
            </a:extLst>
          </p:cNvPr>
          <p:cNvSpPr/>
          <p:nvPr/>
        </p:nvSpPr>
        <p:spPr>
          <a:xfrm rot="16200000">
            <a:off x="-518101" y="5334554"/>
            <a:ext cx="2402706" cy="5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Warehouse scenario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ECFD25-0057-31E9-1A49-321768D9C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815358"/>
              </p:ext>
            </p:extLst>
          </p:nvPr>
        </p:nvGraphicFramePr>
        <p:xfrm>
          <a:off x="6322537" y="1574109"/>
          <a:ext cx="54038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293">
                  <a:extLst>
                    <a:ext uri="{9D8B030D-6E8A-4147-A177-3AD203B41FA5}">
                      <a16:colId xmlns:a16="http://schemas.microsoft.com/office/drawing/2014/main" val="2812644331"/>
                    </a:ext>
                  </a:extLst>
                </a:gridCol>
                <a:gridCol w="1801293">
                  <a:extLst>
                    <a:ext uri="{9D8B030D-6E8A-4147-A177-3AD203B41FA5}">
                      <a16:colId xmlns:a16="http://schemas.microsoft.com/office/drawing/2014/main" val="138121725"/>
                    </a:ext>
                  </a:extLst>
                </a:gridCol>
                <a:gridCol w="1801293">
                  <a:extLst>
                    <a:ext uri="{9D8B030D-6E8A-4147-A177-3AD203B41FA5}">
                      <a16:colId xmlns:a16="http://schemas.microsoft.com/office/drawing/2014/main" val="2630520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Region</a:t>
                      </a:r>
                      <a:endParaRPr lang="en-US" sz="1200" b="0" i="0" u="none" strike="noStrike">
                        <a:effectLst/>
                        <a:latin typeface="+mj-lt"/>
                      </a:endParaRPr>
                    </a:p>
                  </a:txBody>
                  <a:tcPr marL="45720" marR="4572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Demand (</a:t>
                      </a:r>
                      <a:r>
                        <a:rPr lang="en-US" sz="1200" b="1" i="0" u="none" strike="noStrike" kern="120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lb</a:t>
                      </a:r>
                      <a:r>
                        <a:rPr lang="en-US" sz="1200" b="1" i="0" u="none" strike="noStrike" kern="120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1200" b="0" i="0" u="none" strike="noStrike">
                        <a:effectLst/>
                        <a:latin typeface="+mj-lt"/>
                      </a:endParaRPr>
                    </a:p>
                  </a:txBody>
                  <a:tcPr marL="45720" marR="4572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Shipment Cost ($)</a:t>
                      </a:r>
                      <a:endParaRPr lang="en-US" sz="1200" b="0" i="0" u="none" strike="noStrike">
                        <a:effectLst/>
                        <a:latin typeface="+mj-lt"/>
                      </a:endParaRPr>
                    </a:p>
                  </a:txBody>
                  <a:tcPr marL="45720" marR="4572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791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/>
                        <a:t>15.3mn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/>
                        <a:t>2.0mn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936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West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/>
                        <a:t>11.5mn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/>
                        <a:t>0.7mn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248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Northeast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/>
                        <a:t>29.5mn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/>
                        <a:t>4.7mn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5427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Midwest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/>
                        <a:t>19.6mn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/>
                        <a:t>2.0mn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49850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Total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/>
                        <a:t>74.8mn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/>
                        <a:t>9.4mn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833905"/>
                  </a:ext>
                </a:extLst>
              </a:tr>
            </a:tbl>
          </a:graphicData>
        </a:graphic>
      </p:graphicFrame>
      <p:sp>
        <p:nvSpPr>
          <p:cNvPr id="14" name="Rectangle 2">
            <a:extLst>
              <a:ext uri="{FF2B5EF4-FFF2-40B4-BE49-F238E27FC236}">
                <a16:creationId xmlns:a16="http://schemas.microsoft.com/office/drawing/2014/main" id="{40C64FDB-785E-0DE6-3C5B-084C5BCD5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039" y="4212935"/>
            <a:ext cx="22785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kern="0">
                <a:solidFill>
                  <a:schemeClr val="tx2"/>
                </a:solidFill>
                <a:latin typeface="Arial"/>
                <a:cs typeface="Arial"/>
                <a:sym typeface="Arial"/>
              </a:rPr>
              <a:t>Key Insights:</a:t>
            </a:r>
            <a:endParaRPr lang="en-US" altLang="en-US" sz="1600" kern="0">
              <a:solidFill>
                <a:schemeClr val="tx2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B17BC-DC2E-8DB4-D7DB-FFE8720C1E17}"/>
              </a:ext>
            </a:extLst>
          </p:cNvPr>
          <p:cNvGrpSpPr>
            <a:grpSpLocks noChangeAspect="1"/>
          </p:cNvGrpSpPr>
          <p:nvPr/>
        </p:nvGrpSpPr>
        <p:grpSpPr>
          <a:xfrm>
            <a:off x="6332020" y="4137092"/>
            <a:ext cx="533102" cy="498602"/>
            <a:chOff x="8004522" y="2333618"/>
            <a:chExt cx="758000" cy="70894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856E8D-3000-9BD4-AAF5-9CA4935E0B7F}"/>
                </a:ext>
              </a:extLst>
            </p:cNvPr>
            <p:cNvSpPr/>
            <p:nvPr/>
          </p:nvSpPr>
          <p:spPr>
            <a:xfrm>
              <a:off x="8383213" y="2547791"/>
              <a:ext cx="379309" cy="494772"/>
            </a:xfrm>
            <a:custGeom>
              <a:avLst/>
              <a:gdLst>
                <a:gd name="connsiteX0" fmla="*/ 297576 w 379309"/>
                <a:gd name="connsiteY0" fmla="*/ 0 h 494772"/>
                <a:gd name="connsiteX1" fmla="*/ 234253 w 379309"/>
                <a:gd name="connsiteY1" fmla="*/ 161643 h 494772"/>
                <a:gd name="connsiteX2" fmla="*/ 196106 w 379309"/>
                <a:gd name="connsiteY2" fmla="*/ 130884 h 494772"/>
                <a:gd name="connsiteX3" fmla="*/ 148022 w 379309"/>
                <a:gd name="connsiteY3" fmla="*/ 206530 h 494772"/>
                <a:gd name="connsiteX4" fmla="*/ 66079 w 379309"/>
                <a:gd name="connsiteY4" fmla="*/ 256651 h 494772"/>
                <a:gd name="connsiteX5" fmla="*/ 53293 w 379309"/>
                <a:gd name="connsiteY5" fmla="*/ 324421 h 494772"/>
                <a:gd name="connsiteX6" fmla="*/ 0 w 379309"/>
                <a:gd name="connsiteY6" fmla="*/ 390526 h 494772"/>
                <a:gd name="connsiteX7" fmla="*/ 129285 w 379309"/>
                <a:gd name="connsiteY7" fmla="*/ 494773 h 494772"/>
                <a:gd name="connsiteX8" fmla="*/ 183159 w 379309"/>
                <a:gd name="connsiteY8" fmla="*/ 427954 h 494772"/>
                <a:gd name="connsiteX9" fmla="*/ 322450 w 379309"/>
                <a:gd name="connsiteY9" fmla="*/ 350619 h 494772"/>
                <a:gd name="connsiteX10" fmla="*/ 375027 w 379309"/>
                <a:gd name="connsiteY10" fmla="*/ 88570 h 494772"/>
                <a:gd name="connsiteX11" fmla="*/ 379310 w 379309"/>
                <a:gd name="connsiteY11" fmla="*/ 65941 h 494772"/>
                <a:gd name="connsiteX12" fmla="*/ 185080 w 379309"/>
                <a:gd name="connsiteY12" fmla="*/ 274833 h 494772"/>
                <a:gd name="connsiteX13" fmla="*/ 220426 w 379309"/>
                <a:gd name="connsiteY13" fmla="*/ 303299 h 494772"/>
                <a:gd name="connsiteX14" fmla="*/ 253801 w 379309"/>
                <a:gd name="connsiteY14" fmla="*/ 241691 h 494772"/>
                <a:gd name="connsiteX15" fmla="*/ 256858 w 379309"/>
                <a:gd name="connsiteY15" fmla="*/ 235761 h 494772"/>
                <a:gd name="connsiteX16" fmla="*/ 256279 w 379309"/>
                <a:gd name="connsiteY16" fmla="*/ 235180 h 494772"/>
                <a:gd name="connsiteX17" fmla="*/ 318096 w 379309"/>
                <a:gd name="connsiteY17" fmla="*/ 77406 h 494772"/>
                <a:gd name="connsiteX18" fmla="*/ 327476 w 379309"/>
                <a:gd name="connsiteY18" fmla="*/ 84979 h 494772"/>
                <a:gd name="connsiteX19" fmla="*/ 280229 w 379309"/>
                <a:gd name="connsiteY19" fmla="*/ 319604 h 494772"/>
                <a:gd name="connsiteX20" fmla="*/ 153790 w 379309"/>
                <a:gd name="connsiteY20" fmla="*/ 389969 h 494772"/>
                <a:gd name="connsiteX21" fmla="*/ 122127 w 379309"/>
                <a:gd name="connsiteY21" fmla="*/ 428184 h 494772"/>
                <a:gd name="connsiteX22" fmla="*/ 66562 w 379309"/>
                <a:gd name="connsiteY22" fmla="*/ 383368 h 494772"/>
                <a:gd name="connsiteX23" fmla="*/ 96209 w 379309"/>
                <a:gd name="connsiteY23" fmla="*/ 346635 h 494772"/>
                <a:gd name="connsiteX24" fmla="*/ 108718 w 379309"/>
                <a:gd name="connsiteY24" fmla="*/ 286089 h 494772"/>
                <a:gd name="connsiteX25" fmla="*/ 180308 w 379309"/>
                <a:gd name="connsiteY25" fmla="*/ 242293 h 494772"/>
                <a:gd name="connsiteX26" fmla="*/ 207640 w 379309"/>
                <a:gd name="connsiteY26" fmla="*/ 201018 h 494772"/>
                <a:gd name="connsiteX27" fmla="*/ 217900 w 379309"/>
                <a:gd name="connsiteY27" fmla="*/ 209264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09" h="494772">
                  <a:moveTo>
                    <a:pt x="297576" y="0"/>
                  </a:moveTo>
                  <a:lnTo>
                    <a:pt x="234253" y="161643"/>
                  </a:lnTo>
                  <a:lnTo>
                    <a:pt x="196106" y="130884"/>
                  </a:lnTo>
                  <a:lnTo>
                    <a:pt x="148022" y="206530"/>
                  </a:lnTo>
                  <a:lnTo>
                    <a:pt x="66079" y="256651"/>
                  </a:lnTo>
                  <a:lnTo>
                    <a:pt x="53293" y="324421"/>
                  </a:lnTo>
                  <a:lnTo>
                    <a:pt x="0" y="390526"/>
                  </a:lnTo>
                  <a:lnTo>
                    <a:pt x="129285" y="494773"/>
                  </a:lnTo>
                  <a:lnTo>
                    <a:pt x="183159" y="427954"/>
                  </a:lnTo>
                  <a:lnTo>
                    <a:pt x="322450" y="350619"/>
                  </a:lnTo>
                  <a:lnTo>
                    <a:pt x="375027" y="88570"/>
                  </a:lnTo>
                  <a:lnTo>
                    <a:pt x="379310" y="65941"/>
                  </a:lnTo>
                  <a:close/>
                  <a:moveTo>
                    <a:pt x="185080" y="274833"/>
                  </a:moveTo>
                  <a:lnTo>
                    <a:pt x="220426" y="303299"/>
                  </a:lnTo>
                  <a:lnTo>
                    <a:pt x="253801" y="241691"/>
                  </a:lnTo>
                  <a:lnTo>
                    <a:pt x="256858" y="235761"/>
                  </a:lnTo>
                  <a:lnTo>
                    <a:pt x="256279" y="235180"/>
                  </a:lnTo>
                  <a:lnTo>
                    <a:pt x="318096" y="77406"/>
                  </a:lnTo>
                  <a:lnTo>
                    <a:pt x="327476" y="84979"/>
                  </a:lnTo>
                  <a:lnTo>
                    <a:pt x="280229" y="319604"/>
                  </a:lnTo>
                  <a:lnTo>
                    <a:pt x="153790" y="389969"/>
                  </a:lnTo>
                  <a:lnTo>
                    <a:pt x="122127" y="428184"/>
                  </a:lnTo>
                  <a:lnTo>
                    <a:pt x="66562" y="383368"/>
                  </a:lnTo>
                  <a:lnTo>
                    <a:pt x="96209" y="346635"/>
                  </a:lnTo>
                  <a:lnTo>
                    <a:pt x="108718" y="286089"/>
                  </a:lnTo>
                  <a:lnTo>
                    <a:pt x="180308" y="242293"/>
                  </a:lnTo>
                  <a:lnTo>
                    <a:pt x="207640" y="201018"/>
                  </a:lnTo>
                  <a:lnTo>
                    <a:pt x="217900" y="20926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E0AF27-BA41-864F-8A62-A385948F571D}"/>
                </a:ext>
              </a:extLst>
            </p:cNvPr>
            <p:cNvSpPr/>
            <p:nvPr/>
          </p:nvSpPr>
          <p:spPr>
            <a:xfrm>
              <a:off x="8004522" y="2547791"/>
              <a:ext cx="379314" cy="494772"/>
            </a:xfrm>
            <a:custGeom>
              <a:avLst/>
              <a:gdLst>
                <a:gd name="connsiteX0" fmla="*/ 326020 w 379314"/>
                <a:gd name="connsiteY0" fmla="*/ 324421 h 494772"/>
                <a:gd name="connsiteX1" fmla="*/ 313189 w 379314"/>
                <a:gd name="connsiteY1" fmla="*/ 256651 h 494772"/>
                <a:gd name="connsiteX2" fmla="*/ 231291 w 379314"/>
                <a:gd name="connsiteY2" fmla="*/ 206530 h 494772"/>
                <a:gd name="connsiteX3" fmla="*/ 183161 w 379314"/>
                <a:gd name="connsiteY3" fmla="*/ 130886 h 494772"/>
                <a:gd name="connsiteX4" fmla="*/ 145060 w 379314"/>
                <a:gd name="connsiteY4" fmla="*/ 161645 h 494772"/>
                <a:gd name="connsiteX5" fmla="*/ 81760 w 379314"/>
                <a:gd name="connsiteY5" fmla="*/ 0 h 494772"/>
                <a:gd name="connsiteX6" fmla="*/ 0 w 379314"/>
                <a:gd name="connsiteY6" fmla="*/ 65941 h 494772"/>
                <a:gd name="connsiteX7" fmla="*/ 56074 w 379314"/>
                <a:gd name="connsiteY7" fmla="*/ 346587 h 494772"/>
                <a:gd name="connsiteX8" fmla="*/ 56861 w 379314"/>
                <a:gd name="connsiteY8" fmla="*/ 350617 h 494772"/>
                <a:gd name="connsiteX9" fmla="*/ 196154 w 379314"/>
                <a:gd name="connsiteY9" fmla="*/ 427954 h 494772"/>
                <a:gd name="connsiteX10" fmla="*/ 250027 w 379314"/>
                <a:gd name="connsiteY10" fmla="*/ 494773 h 494772"/>
                <a:gd name="connsiteX11" fmla="*/ 379315 w 379314"/>
                <a:gd name="connsiteY11" fmla="*/ 390526 h 494772"/>
                <a:gd name="connsiteX12" fmla="*/ 158888 w 379314"/>
                <a:gd name="connsiteY12" fmla="*/ 303299 h 494772"/>
                <a:gd name="connsiteX13" fmla="*/ 194232 w 379314"/>
                <a:gd name="connsiteY13" fmla="*/ 274833 h 494772"/>
                <a:gd name="connsiteX14" fmla="*/ 165141 w 379314"/>
                <a:gd name="connsiteY14" fmla="*/ 218946 h 494772"/>
                <a:gd name="connsiteX15" fmla="*/ 161435 w 379314"/>
                <a:gd name="connsiteY15" fmla="*/ 209264 h 494772"/>
                <a:gd name="connsiteX16" fmla="*/ 171673 w 379314"/>
                <a:gd name="connsiteY16" fmla="*/ 200994 h 494772"/>
                <a:gd name="connsiteX17" fmla="*/ 196131 w 379314"/>
                <a:gd name="connsiteY17" fmla="*/ 239466 h 494772"/>
                <a:gd name="connsiteX18" fmla="*/ 270571 w 379314"/>
                <a:gd name="connsiteY18" fmla="*/ 286089 h 494772"/>
                <a:gd name="connsiteX19" fmla="*/ 281296 w 379314"/>
                <a:gd name="connsiteY19" fmla="*/ 342695 h 494772"/>
                <a:gd name="connsiteX20" fmla="*/ 312726 w 379314"/>
                <a:gd name="connsiteY20" fmla="*/ 383368 h 494772"/>
                <a:gd name="connsiteX21" fmla="*/ 257161 w 379314"/>
                <a:gd name="connsiteY21" fmla="*/ 428184 h 494772"/>
                <a:gd name="connsiteX22" fmla="*/ 228117 w 379314"/>
                <a:gd name="connsiteY22" fmla="*/ 392169 h 494772"/>
                <a:gd name="connsiteX23" fmla="*/ 99085 w 379314"/>
                <a:gd name="connsiteY23" fmla="*/ 319604 h 494772"/>
                <a:gd name="connsiteX24" fmla="*/ 51836 w 379314"/>
                <a:gd name="connsiteY24" fmla="*/ 84958 h 494772"/>
                <a:gd name="connsiteX25" fmla="*/ 61216 w 379314"/>
                <a:gd name="connsiteY25" fmla="*/ 77406 h 494772"/>
                <a:gd name="connsiteX26" fmla="*/ 123010 w 379314"/>
                <a:gd name="connsiteY26" fmla="*/ 235180 h 494772"/>
                <a:gd name="connsiteX27" fmla="*/ 122339 w 379314"/>
                <a:gd name="connsiteY27" fmla="*/ 235851 h 49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9314" h="494772">
                  <a:moveTo>
                    <a:pt x="326020" y="324421"/>
                  </a:moveTo>
                  <a:lnTo>
                    <a:pt x="313189" y="256651"/>
                  </a:lnTo>
                  <a:lnTo>
                    <a:pt x="231291" y="206530"/>
                  </a:lnTo>
                  <a:lnTo>
                    <a:pt x="183161" y="130886"/>
                  </a:lnTo>
                  <a:lnTo>
                    <a:pt x="145060" y="161645"/>
                  </a:lnTo>
                  <a:lnTo>
                    <a:pt x="81760" y="0"/>
                  </a:lnTo>
                  <a:lnTo>
                    <a:pt x="0" y="65941"/>
                  </a:lnTo>
                  <a:lnTo>
                    <a:pt x="56074" y="346587"/>
                  </a:lnTo>
                  <a:lnTo>
                    <a:pt x="56861" y="350617"/>
                  </a:lnTo>
                  <a:lnTo>
                    <a:pt x="196154" y="427954"/>
                  </a:lnTo>
                  <a:lnTo>
                    <a:pt x="250027" y="494773"/>
                  </a:lnTo>
                  <a:lnTo>
                    <a:pt x="379315" y="390526"/>
                  </a:lnTo>
                  <a:close/>
                  <a:moveTo>
                    <a:pt x="158888" y="303299"/>
                  </a:moveTo>
                  <a:lnTo>
                    <a:pt x="194232" y="274833"/>
                  </a:lnTo>
                  <a:lnTo>
                    <a:pt x="165141" y="218946"/>
                  </a:lnTo>
                  <a:lnTo>
                    <a:pt x="161435" y="209264"/>
                  </a:lnTo>
                  <a:lnTo>
                    <a:pt x="171673" y="200994"/>
                  </a:lnTo>
                  <a:lnTo>
                    <a:pt x="196131" y="239466"/>
                  </a:lnTo>
                  <a:lnTo>
                    <a:pt x="270571" y="286089"/>
                  </a:lnTo>
                  <a:lnTo>
                    <a:pt x="281296" y="342695"/>
                  </a:lnTo>
                  <a:lnTo>
                    <a:pt x="312726" y="383368"/>
                  </a:lnTo>
                  <a:lnTo>
                    <a:pt x="257161" y="428184"/>
                  </a:lnTo>
                  <a:lnTo>
                    <a:pt x="228117" y="392169"/>
                  </a:lnTo>
                  <a:lnTo>
                    <a:pt x="99085" y="319604"/>
                  </a:lnTo>
                  <a:lnTo>
                    <a:pt x="51836" y="84958"/>
                  </a:lnTo>
                  <a:lnTo>
                    <a:pt x="61216" y="77406"/>
                  </a:lnTo>
                  <a:lnTo>
                    <a:pt x="123010" y="235180"/>
                  </a:lnTo>
                  <a:lnTo>
                    <a:pt x="122339" y="235851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393931-DEE1-6976-8331-70ABC05C66CB}"/>
                </a:ext>
              </a:extLst>
            </p:cNvPr>
            <p:cNvSpPr/>
            <p:nvPr/>
          </p:nvSpPr>
          <p:spPr>
            <a:xfrm>
              <a:off x="8170682" y="2333618"/>
              <a:ext cx="424802" cy="429503"/>
            </a:xfrm>
            <a:custGeom>
              <a:avLst/>
              <a:gdLst>
                <a:gd name="connsiteX0" fmla="*/ 212436 w 424802"/>
                <a:gd name="connsiteY0" fmla="*/ 429504 h 429503"/>
                <a:gd name="connsiteX1" fmla="*/ 0 w 424802"/>
                <a:gd name="connsiteY1" fmla="*/ 115506 h 429503"/>
                <a:gd name="connsiteX2" fmla="*/ 62049 w 424802"/>
                <a:gd name="connsiteY2" fmla="*/ 0 h 429503"/>
                <a:gd name="connsiteX3" fmla="*/ 362753 w 424802"/>
                <a:gd name="connsiteY3" fmla="*/ 0 h 429503"/>
                <a:gd name="connsiteX4" fmla="*/ 424803 w 424802"/>
                <a:gd name="connsiteY4" fmla="*/ 115506 h 429503"/>
                <a:gd name="connsiteX5" fmla="*/ 55356 w 424802"/>
                <a:gd name="connsiteY5" fmla="*/ 112680 h 429503"/>
                <a:gd name="connsiteX6" fmla="*/ 212436 w 424802"/>
                <a:gd name="connsiteY6" fmla="*/ 344826 h 429503"/>
                <a:gd name="connsiteX7" fmla="*/ 369446 w 424802"/>
                <a:gd name="connsiteY7" fmla="*/ 112680 h 429503"/>
                <a:gd name="connsiteX8" fmla="*/ 334404 w 424802"/>
                <a:gd name="connsiteY8" fmla="*/ 47434 h 429503"/>
                <a:gd name="connsiteX9" fmla="*/ 90399 w 424802"/>
                <a:gd name="connsiteY9" fmla="*/ 47434 h 429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802" h="429503">
                  <a:moveTo>
                    <a:pt x="212436" y="429504"/>
                  </a:moveTo>
                  <a:lnTo>
                    <a:pt x="0" y="115506"/>
                  </a:lnTo>
                  <a:lnTo>
                    <a:pt x="62049" y="0"/>
                  </a:lnTo>
                  <a:lnTo>
                    <a:pt x="362753" y="0"/>
                  </a:lnTo>
                  <a:lnTo>
                    <a:pt x="424803" y="115506"/>
                  </a:lnTo>
                  <a:close/>
                  <a:moveTo>
                    <a:pt x="55356" y="112680"/>
                  </a:moveTo>
                  <a:lnTo>
                    <a:pt x="212436" y="344826"/>
                  </a:lnTo>
                  <a:lnTo>
                    <a:pt x="369446" y="112680"/>
                  </a:lnTo>
                  <a:lnTo>
                    <a:pt x="334404" y="47434"/>
                  </a:lnTo>
                  <a:lnTo>
                    <a:pt x="90399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2889C3E-F2D9-5EA6-5F77-870DC8D1EA49}"/>
                </a:ext>
              </a:extLst>
            </p:cNvPr>
            <p:cNvSpPr/>
            <p:nvPr/>
          </p:nvSpPr>
          <p:spPr>
            <a:xfrm>
              <a:off x="8198360" y="2423994"/>
              <a:ext cx="369445" cy="47434"/>
            </a:xfrm>
            <a:custGeom>
              <a:avLst/>
              <a:gdLst>
                <a:gd name="connsiteX0" fmla="*/ 0 w 369445"/>
                <a:gd name="connsiteY0" fmla="*/ 0 h 47434"/>
                <a:gd name="connsiteX1" fmla="*/ 369446 w 369445"/>
                <a:gd name="connsiteY1" fmla="*/ 0 h 47434"/>
                <a:gd name="connsiteX2" fmla="*/ 369446 w 369445"/>
                <a:gd name="connsiteY2" fmla="*/ 47434 h 47434"/>
                <a:gd name="connsiteX3" fmla="*/ 0 w 369445"/>
                <a:gd name="connsiteY3" fmla="*/ 47434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445" h="47434">
                  <a:moveTo>
                    <a:pt x="0" y="0"/>
                  </a:moveTo>
                  <a:lnTo>
                    <a:pt x="369446" y="0"/>
                  </a:lnTo>
                  <a:lnTo>
                    <a:pt x="369446" y="47434"/>
                  </a:lnTo>
                  <a:lnTo>
                    <a:pt x="0" y="47434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15CB58-79A2-AA21-BDB1-511A2A5DD4B0}"/>
                </a:ext>
              </a:extLst>
            </p:cNvPr>
            <p:cNvSpPr/>
            <p:nvPr/>
          </p:nvSpPr>
          <p:spPr>
            <a:xfrm rot="20730569">
              <a:off x="8324127" y="2443224"/>
              <a:ext cx="47412" cy="282045"/>
            </a:xfrm>
            <a:custGeom>
              <a:avLst/>
              <a:gdLst>
                <a:gd name="connsiteX0" fmla="*/ 0 w 47412"/>
                <a:gd name="connsiteY0" fmla="*/ 0 h 282045"/>
                <a:gd name="connsiteX1" fmla="*/ 47413 w 47412"/>
                <a:gd name="connsiteY1" fmla="*/ 0 h 282045"/>
                <a:gd name="connsiteX2" fmla="*/ 47413 w 47412"/>
                <a:gd name="connsiteY2" fmla="*/ 282046 h 282045"/>
                <a:gd name="connsiteX3" fmla="*/ 0 w 47412"/>
                <a:gd name="connsiteY3" fmla="*/ 282046 h 28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12" h="282045">
                  <a:moveTo>
                    <a:pt x="0" y="0"/>
                  </a:moveTo>
                  <a:lnTo>
                    <a:pt x="47413" y="0"/>
                  </a:lnTo>
                  <a:lnTo>
                    <a:pt x="47413" y="282046"/>
                  </a:lnTo>
                  <a:lnTo>
                    <a:pt x="0" y="282046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F586E6-727E-F048-9B0A-7E99BAD5FC64}"/>
                </a:ext>
              </a:extLst>
            </p:cNvPr>
            <p:cNvSpPr/>
            <p:nvPr/>
          </p:nvSpPr>
          <p:spPr>
            <a:xfrm rot="17069056">
              <a:off x="8277336" y="2560539"/>
              <a:ext cx="282045" cy="47412"/>
            </a:xfrm>
            <a:custGeom>
              <a:avLst/>
              <a:gdLst>
                <a:gd name="connsiteX0" fmla="*/ 0 w 282045"/>
                <a:gd name="connsiteY0" fmla="*/ 0 h 47412"/>
                <a:gd name="connsiteX1" fmla="*/ 282045 w 282045"/>
                <a:gd name="connsiteY1" fmla="*/ 0 h 47412"/>
                <a:gd name="connsiteX2" fmla="*/ 282045 w 282045"/>
                <a:gd name="connsiteY2" fmla="*/ 47413 h 47412"/>
                <a:gd name="connsiteX3" fmla="*/ 0 w 282045"/>
                <a:gd name="connsiteY3" fmla="*/ 47413 h 4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45" h="47412">
                  <a:moveTo>
                    <a:pt x="0" y="0"/>
                  </a:moveTo>
                  <a:lnTo>
                    <a:pt x="282045" y="0"/>
                  </a:lnTo>
                  <a:lnTo>
                    <a:pt x="282045" y="47413"/>
                  </a:lnTo>
                  <a:lnTo>
                    <a:pt x="0" y="47413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FE50C9-862C-43FE-CEA4-161804F8C009}"/>
                </a:ext>
              </a:extLst>
            </p:cNvPr>
            <p:cNvSpPr/>
            <p:nvPr/>
          </p:nvSpPr>
          <p:spPr>
            <a:xfrm rot="18478685">
              <a:off x="8290481" y="2378799"/>
              <a:ext cx="114655" cy="47424"/>
            </a:xfrm>
            <a:custGeom>
              <a:avLst/>
              <a:gdLst>
                <a:gd name="connsiteX0" fmla="*/ 0 w 114655"/>
                <a:gd name="connsiteY0" fmla="*/ 0 h 47424"/>
                <a:gd name="connsiteX1" fmla="*/ 114656 w 114655"/>
                <a:gd name="connsiteY1" fmla="*/ 0 h 47424"/>
                <a:gd name="connsiteX2" fmla="*/ 114656 w 114655"/>
                <a:gd name="connsiteY2" fmla="*/ 47425 h 47424"/>
                <a:gd name="connsiteX3" fmla="*/ 0 w 114655"/>
                <a:gd name="connsiteY3" fmla="*/ 47425 h 4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55" h="47424">
                  <a:moveTo>
                    <a:pt x="0" y="0"/>
                  </a:moveTo>
                  <a:lnTo>
                    <a:pt x="114656" y="0"/>
                  </a:lnTo>
                  <a:lnTo>
                    <a:pt x="114656" y="47425"/>
                  </a:lnTo>
                  <a:lnTo>
                    <a:pt x="0" y="47425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9F88D9-CD57-20BE-6469-25D9066ACED6}"/>
                </a:ext>
              </a:extLst>
            </p:cNvPr>
            <p:cNvSpPr/>
            <p:nvPr/>
          </p:nvSpPr>
          <p:spPr>
            <a:xfrm rot="19321839">
              <a:off x="8394657" y="2345178"/>
              <a:ext cx="47424" cy="114669"/>
            </a:xfrm>
            <a:custGeom>
              <a:avLst/>
              <a:gdLst>
                <a:gd name="connsiteX0" fmla="*/ 0 w 47424"/>
                <a:gd name="connsiteY0" fmla="*/ 0 h 114669"/>
                <a:gd name="connsiteX1" fmla="*/ 47425 w 47424"/>
                <a:gd name="connsiteY1" fmla="*/ 0 h 114669"/>
                <a:gd name="connsiteX2" fmla="*/ 47425 w 47424"/>
                <a:gd name="connsiteY2" fmla="*/ 114670 h 114669"/>
                <a:gd name="connsiteX3" fmla="*/ 0 w 47424"/>
                <a:gd name="connsiteY3" fmla="*/ 114670 h 1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24" h="114669">
                  <a:moveTo>
                    <a:pt x="0" y="0"/>
                  </a:moveTo>
                  <a:lnTo>
                    <a:pt x="47425" y="0"/>
                  </a:lnTo>
                  <a:lnTo>
                    <a:pt x="47425" y="114670"/>
                  </a:lnTo>
                  <a:lnTo>
                    <a:pt x="0" y="114670"/>
                  </a:lnTo>
                  <a:close/>
                </a:path>
              </a:pathLst>
            </a:custGeom>
            <a:solidFill>
              <a:schemeClr val="tx2"/>
            </a:solidFill>
            <a:ln w="23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80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348D6B-294B-FB42-7D99-B96CE7DCC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5" y="1664890"/>
            <a:ext cx="4896692" cy="273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CC99F4-BB22-FD09-D045-50D7C6A4ABBB}"/>
              </a:ext>
            </a:extLst>
          </p:cNvPr>
          <p:cNvSpPr/>
          <p:nvPr/>
        </p:nvSpPr>
        <p:spPr>
          <a:xfrm>
            <a:off x="310192" y="1574109"/>
            <a:ext cx="5556531" cy="4046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FFFF"/>
                </a:solidFill>
                <a:latin typeface="Arial"/>
                <a:sym typeface="Arial"/>
              </a:rPr>
              <a:t>Customer Geographic Distribution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76AAD5-3F13-37BA-3CE6-613461B2C59A}"/>
              </a:ext>
            </a:extLst>
          </p:cNvPr>
          <p:cNvSpPr txBox="1">
            <a:spLocks/>
          </p:cNvSpPr>
          <p:nvPr/>
        </p:nvSpPr>
        <p:spPr bwMode="gray">
          <a:xfrm>
            <a:off x="381000" y="381000"/>
            <a:ext cx="8485089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existing Business metrics to identify gaps in supply chain network</a:t>
            </a:r>
            <a:endParaRPr lang="en-US" dirty="0"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0EC290-5250-F3A4-E7DD-B44F5E873DEB}"/>
              </a:ext>
            </a:extLst>
          </p:cNvPr>
          <p:cNvSpPr/>
          <p:nvPr/>
        </p:nvSpPr>
        <p:spPr>
          <a:xfrm>
            <a:off x="1478071" y="6283206"/>
            <a:ext cx="3795387" cy="19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525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D3022842-0882-2ACE-52A1-C88E8DD935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14654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848" imgH="857" progId="TCLayout.ActiveDocument.1">
                  <p:embed/>
                </p:oleObj>
              </mc:Choice>
              <mc:Fallback>
                <p:oleObj name="think-cell Slide" r:id="rId3" imgW="848" imgH="857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3022842-0882-2ACE-52A1-C88E8DD935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F964499-7BA9-7D12-2D8C-4EA31586D062}"/>
              </a:ext>
            </a:extLst>
          </p:cNvPr>
          <p:cNvSpPr/>
          <p:nvPr/>
        </p:nvSpPr>
        <p:spPr>
          <a:xfrm>
            <a:off x="381000" y="1793734"/>
            <a:ext cx="5486399" cy="14670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455B0B-F8B0-62DF-347E-0C33C27A5D47}"/>
                  </a:ext>
                </a:extLst>
              </p:cNvPr>
              <p:cNvSpPr txBox="1"/>
              <p:nvPr/>
            </p:nvSpPr>
            <p:spPr>
              <a:xfrm>
                <a:off x="409761" y="1884559"/>
                <a:ext cx="5134709" cy="1497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-US" sz="1600" b="1" i="1" kern="100" dirty="0">
                    <a:solidFill>
                      <a:schemeClr val="tx2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Objective Function</a:t>
                </a:r>
                <a:endParaRPr lang="en-US" sz="1600" b="1" kern="100" dirty="0">
                  <a:solidFill>
                    <a:schemeClr val="tx2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r>
                  <a:rPr lang="en-US" sz="160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 </a:t>
                </a:r>
                <a:endParaRPr lang="en-US" sz="1600" kern="100" dirty="0"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algn="ctr" defTabSz="1219170"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  <a:sym typeface="Arial"/>
                        </a:rPr>
                        <m:t>𝑀𝑖𝑛𝑖𝑚𝑖𝑧𝑒</m:t>
                      </m:r>
                      <m:r>
                        <a:rPr lang="en-US" sz="16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  <a:sym typeface="Arial"/>
                        </a:rPr>
                        <m:t> </m:t>
                      </m:r>
                      <m:r>
                        <a:rPr lang="en-US" sz="16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  <a:sym typeface="Arial"/>
                        </a:rPr>
                        <m:t>𝑍</m:t>
                      </m:r>
                      <m:r>
                        <a:rPr lang="en-US" sz="16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  <a:sym typeface="Arial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16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𝑖</m:t>
                              </m:r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600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1600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  <m:t>Pairings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600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weight</m:t>
                              </m:r>
                            </m:e>
                            <m:sub>
                              <m:r>
                                <a:rPr lang="en-US" sz="16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  <a:sym typeface="Arial"/>
                        </a:rPr>
                        <m:t>⋅</m:t>
                      </m:r>
                      <m:sSub>
                        <m:sSubPr>
                          <m:ctrlPr>
                            <a:rPr lang="en-US" sz="16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  <m:t>dist</m:t>
                          </m:r>
                        </m:e>
                        <m:sub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  <m:t>𝑖</m:t>
                          </m:r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6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  <a:sym typeface="Arial"/>
                        </a:rPr>
                        <m:t>⋅</m:t>
                      </m:r>
                      <m:sSub>
                        <m:sSubPr>
                          <m:ctrlPr>
                            <a:rPr lang="en-US" sz="16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  <m:t>assign</m:t>
                          </m:r>
                        </m:e>
                        <m:sub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  <m:t>𝑖</m:t>
                          </m:r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lang="en-US" sz="16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  <a:sym typeface="Arial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kern="100" dirty="0"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endParaRPr lang="en-US" sz="16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455B0B-F8B0-62DF-347E-0C33C27A5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61" y="1884559"/>
                <a:ext cx="5134709" cy="1497846"/>
              </a:xfrm>
              <a:prstGeom prst="rect">
                <a:avLst/>
              </a:prstGeom>
              <a:blipFill>
                <a:blip r:embed="rId5"/>
                <a:stretch>
                  <a:fillRect l="-593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C1AEA09-EAD7-0741-236E-D12B898D0880}"/>
              </a:ext>
            </a:extLst>
          </p:cNvPr>
          <p:cNvSpPr/>
          <p:nvPr/>
        </p:nvSpPr>
        <p:spPr>
          <a:xfrm>
            <a:off x="381000" y="3397539"/>
            <a:ext cx="5486399" cy="31556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B6A95D-14AC-7BFA-20E3-199122B1AF8D}"/>
              </a:ext>
            </a:extLst>
          </p:cNvPr>
          <p:cNvSpPr/>
          <p:nvPr/>
        </p:nvSpPr>
        <p:spPr>
          <a:xfrm>
            <a:off x="6085490" y="1793733"/>
            <a:ext cx="5725510" cy="47594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F2C653D-73B8-C3B1-0010-7DD7D04AC4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985" y="3427807"/>
                <a:ext cx="5109431" cy="3265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2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Roboto"/>
                  <a:buChar char="○"/>
                  <a:defRPr sz="1867" b="0" i="0" u="none" strike="noStrike" cap="non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Roboto"/>
                  <a:buChar char="■"/>
                  <a:defRPr sz="1867" b="0" i="0" u="none" strike="noStrike" cap="non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Roboto"/>
                  <a:buChar char="●"/>
                  <a:defRPr sz="1867" b="0" i="0" u="none" strike="noStrike" cap="non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Roboto"/>
                  <a:buChar char="○"/>
                  <a:defRPr sz="1867" b="0" i="0" u="none" strike="noStrike" cap="non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Roboto"/>
                  <a:buChar char="■"/>
                  <a:defRPr sz="1867" b="0" i="0" u="none" strike="noStrike" cap="non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Roboto"/>
                  <a:buChar char="●"/>
                  <a:defRPr sz="1867" b="0" i="0" u="none" strike="noStrike" cap="non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Roboto"/>
                  <a:buChar char="○"/>
                  <a:defRPr sz="1867" b="0" i="0" u="none" strike="noStrike" cap="non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000000"/>
                  </a:buClr>
                  <a:buSzPts val="1400"/>
                  <a:buFont typeface="Roboto"/>
                  <a:buChar char="■"/>
                  <a:defRPr sz="1867" b="0" i="0" u="none" strike="noStrike" cap="non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600" b="1" i="1" u="none" strike="noStrike" kern="1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Sets and Indices</a:t>
                </a:r>
                <a:endParaRPr kumimoji="0" lang="en-US" sz="12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i </a:t>
                </a:r>
                <a14:m>
                  <m:oMath xmlns:m="http://schemas.openxmlformats.org/officeDocument/2006/math">
                    <m:r>
                      <a:rPr kumimoji="0" lang="en-US" sz="13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Roboto"/>
                      </a:rPr>
                      <m:t>∈</m:t>
                    </m:r>
                  </m:oMath>
                </a14:m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</a:t>
                </a: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I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: Set of customers</a:t>
                </a:r>
                <a:endParaRPr kumimoji="0" lang="en-US" sz="13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j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3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Roboto"/>
                      </a:rPr>
                      <m:t>∈</m:t>
                    </m:r>
                  </m:oMath>
                </a14:m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</a:t>
                </a: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J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: Set of potential facility locations</a:t>
                </a:r>
                <a:endParaRPr kumimoji="0" lang="en-US" sz="13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Pairings = {(</a:t>
                </a: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i, j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) </a:t>
                </a:r>
                <a14:m>
                  <m:oMath xmlns:m="http://schemas.openxmlformats.org/officeDocument/2006/math">
                    <m:r>
                      <a:rPr kumimoji="0" lang="en-US" sz="13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Roboto"/>
                      </a:rPr>
                      <m:t>∈</m:t>
                    </m:r>
                  </m:oMath>
                </a14:m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</a:t>
                </a: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I 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x </a:t>
                </a: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J 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: HaversineDist </a:t>
                </a:r>
                <a:r>
                  <a:rPr kumimoji="0" lang="en-US" sz="1300" b="0" i="1" u="none" strike="noStrike" kern="1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i,j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}</a:t>
                </a:r>
                <a:endParaRPr kumimoji="0" lang="en-US" sz="13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2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 </a:t>
                </a:r>
                <a:endParaRPr kumimoji="0" lang="en-US" sz="12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600" b="1" i="1" u="none" strike="noStrike" kern="1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Parameters</a:t>
                </a:r>
                <a:endParaRPr kumimoji="0" lang="en-US" sz="12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max_facilities </a:t>
                </a:r>
                <a14:m>
                  <m:oMath xmlns:m="http://schemas.openxmlformats.org/officeDocument/2006/math">
                    <m:r>
                      <a:rPr kumimoji="0" lang="en-US" sz="13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Roboto"/>
                      </a:rPr>
                      <m:t>∈</m:t>
                    </m:r>
                  </m:oMath>
                </a14:m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N : Maximum number of facilities to to be opened</a:t>
                </a:r>
                <a:endParaRPr kumimoji="0" lang="en-US" sz="13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weight</a:t>
                </a:r>
                <a:r>
                  <a:rPr kumimoji="0" lang="en-US" sz="1300" b="0" i="1" u="none" strike="noStrike" kern="1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i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3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Roboto"/>
                      </a:rPr>
                      <m:t>∈</m:t>
                    </m:r>
                  </m:oMath>
                </a14:m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N : Pounds of demand from customers</a:t>
                </a:r>
                <a:endParaRPr kumimoji="0" lang="en-US" sz="13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HaversineDist</a:t>
                </a:r>
                <a:r>
                  <a:rPr kumimoji="0" lang="en-US" sz="1300" b="0" i="1" u="none" strike="noStrike" kern="1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i,j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3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Roboto"/>
                      </a:rPr>
                      <m:t>∈</m:t>
                    </m:r>
                  </m:oMath>
                </a14:m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R</a:t>
                </a:r>
                <a:r>
                  <a:rPr kumimoji="0" lang="en-US" sz="1300" b="0" i="0" u="none" strike="noStrike" kern="100" cap="none" spc="0" normalizeH="0" baseline="30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+: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Distance from customer </a:t>
                </a: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i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to facility location </a:t>
                </a: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j</a:t>
                </a:r>
                <a:endParaRPr kumimoji="0" lang="en-US" sz="13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600" b="1" i="0" u="none" strike="noStrike" kern="100" cap="none" spc="0" normalizeH="0" baseline="0" noProof="0">
                    <a:ln>
                      <a:noFill/>
                    </a:ln>
                    <a:solidFill>
                      <a:srgbClr val="1E35A1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 </a:t>
                </a:r>
                <a:endParaRPr kumimoji="0" lang="en-US" sz="1600" b="1" i="0" u="none" strike="noStrike" kern="100" cap="none" spc="0" normalizeH="0" baseline="0" noProof="0">
                  <a:ln>
                    <a:noFill/>
                  </a:ln>
                  <a:solidFill>
                    <a:srgbClr val="1E35A1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600" b="1" i="1" u="none" strike="noStrike" kern="100" cap="none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Decision Variables</a:t>
                </a:r>
                <a:endParaRPr kumimoji="0" lang="en-US" sz="12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select</a:t>
                </a:r>
                <a:r>
                  <a:rPr kumimoji="0" lang="en-US" sz="1300" b="0" i="1" u="none" strike="noStrike" kern="1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j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3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Roboto"/>
                      </a:rPr>
                      <m:t>∈</m:t>
                    </m:r>
                  </m:oMath>
                </a14:m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{0,1} : 1 if facility location </a:t>
                </a: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j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is selected, 0 otherwise</a:t>
                </a:r>
                <a:endParaRPr kumimoji="0" lang="en-US" sz="13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Roboto"/>
                  <a:buNone/>
                  <a:tabLst/>
                  <a:defRPr/>
                </a:pP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assign</a:t>
                </a:r>
                <a:r>
                  <a:rPr kumimoji="0" lang="en-US" sz="1300" b="0" i="1" u="none" strike="noStrike" kern="1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i,j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3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Roboto"/>
                      </a:rPr>
                      <m:t>∈</m:t>
                    </m:r>
                  </m:oMath>
                </a14:m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 {0,1} : 1 if customer </a:t>
                </a: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i 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is assigned to facility location </a:t>
                </a:r>
                <a:r>
                  <a:rPr kumimoji="0" lang="en-US" sz="1300" b="0" i="1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j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, 0 </a:t>
                </a:r>
                <a:r>
                  <a:rPr kumimoji="0" lang="en-US" sz="1300" b="0" i="0" u="none" strike="noStrike" kern="1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sym typeface="Roboto"/>
                  </a:rPr>
                  <a:t>otherwise</a:t>
                </a:r>
                <a:endParaRPr kumimoji="0" lang="en-US" sz="1300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  <a:sym typeface="Roboto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BF2C653D-73B8-C3B1-0010-7DD7D04AC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85" y="3427807"/>
                <a:ext cx="5109431" cy="3265164"/>
              </a:xfrm>
              <a:prstGeom prst="rect">
                <a:avLst/>
              </a:prstGeom>
              <a:blipFill>
                <a:blip r:embed="rId6"/>
                <a:stretch>
                  <a:fillRect l="-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D4DE0-F7DA-4178-B5C0-670F8F6F9F9E}"/>
                  </a:ext>
                </a:extLst>
              </p:cNvPr>
              <p:cNvSpPr txBox="1"/>
              <p:nvPr/>
            </p:nvSpPr>
            <p:spPr>
              <a:xfrm>
                <a:off x="6324603" y="1944107"/>
                <a:ext cx="4929555" cy="4748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-US" sz="1600" b="1" i="1" kern="100" dirty="0">
                    <a:solidFill>
                      <a:schemeClr val="tx2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Constraints</a:t>
                </a:r>
                <a:endParaRPr lang="en-US" sz="1400" b="1" kern="100" dirty="0">
                  <a:solidFill>
                    <a:schemeClr val="tx2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r>
                  <a:rPr lang="en-US" sz="1400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 </a:t>
                </a:r>
                <a:endParaRPr lang="en-US" sz="1400" kern="100" dirty="0">
                  <a:solidFill>
                    <a:srgbClr val="000000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r>
                  <a:rPr lang="en-US" sz="1400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Facilities Limit: Number of facilities opened cannot exceed the limit</a:t>
                </a:r>
                <a:endParaRPr lang="en-US" sz="1400" kern="100" dirty="0">
                  <a:solidFill>
                    <a:srgbClr val="000000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algn="ctr" defTabSz="1219170">
                  <a:buClr>
                    <a:srgbClr val="000000"/>
                  </a:buClr>
                </a:pPr>
                <a:br>
                  <a:rPr lang="en-US" sz="1400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kern="100">
                                  <a:solidFill>
                                    <a:srgbClr val="000000"/>
                                  </a:solidFill>
                                  <a:latin typeface="Arial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select</m:t>
                              </m:r>
                            </m:e>
                            <m:sub>
                              <m:r>
                                <a:rPr lang="en-US" sz="1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1400" kern="100">
                          <a:solidFill>
                            <a:srgbClr val="000000"/>
                          </a:solidFill>
                          <a:latin typeface="Arial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max</m:t>
                      </m:r>
                      <m:r>
                        <m:rPr>
                          <m:lit/>
                          <m:nor/>
                        </m:rPr>
                        <a:rPr lang="en-US" sz="1400" kern="100">
                          <a:solidFill>
                            <a:srgbClr val="000000"/>
                          </a:solidFill>
                          <a:latin typeface="Arial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400" kern="100">
                          <a:solidFill>
                            <a:srgbClr val="000000"/>
                          </a:solidFill>
                          <a:latin typeface="Arial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facilities</m:t>
                      </m:r>
                    </m:oMath>
                  </m:oMathPara>
                </a14:m>
                <a:endParaRPr lang="en-US" sz="1400" kern="100" dirty="0">
                  <a:solidFill>
                    <a:srgbClr val="000000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endParaRPr lang="en-US" sz="1400" kern="100" dirty="0">
                  <a:solidFill>
                    <a:srgbClr val="000000"/>
                  </a:solidFill>
                  <a:latin typeface="Arial"/>
                  <a:ea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r>
                  <a:rPr lang="en-US" sz="1400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Open to assign: Customer </a:t>
                </a:r>
                <a:r>
                  <a:rPr lang="en-US" sz="1400" i="1" kern="100" dirty="0" err="1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i</a:t>
                </a:r>
                <a:r>
                  <a:rPr lang="en-US" sz="1400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can only be assigned to facility </a:t>
                </a:r>
                <a:r>
                  <a:rPr lang="en-US" sz="1400" i="1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j</a:t>
                </a:r>
                <a:r>
                  <a:rPr lang="en-US" sz="1400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only if that facility is built</a:t>
                </a:r>
                <a:endParaRPr lang="en-US" sz="1400" kern="100" dirty="0">
                  <a:solidFill>
                    <a:srgbClr val="000000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r>
                  <a:rPr lang="en-US" sz="1400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 </a:t>
                </a:r>
                <a:endParaRPr lang="en-US" sz="1400" kern="100" dirty="0">
                  <a:solidFill>
                    <a:srgbClr val="000000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algn="ctr" defTabSz="1219170"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kern="100">
                              <a:solidFill>
                                <a:srgbClr val="000000"/>
                              </a:solidFill>
                              <a:latin typeface="Arial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assign</m:t>
                          </m:r>
                        </m:e>
                        <m:sub>
                          <m: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𝑖</m:t>
                          </m:r>
                          <m: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4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≤</m:t>
                      </m:r>
                      <m:sSub>
                        <m:sSubPr>
                          <m:ctrlP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kern="100">
                              <a:solidFill>
                                <a:srgbClr val="000000"/>
                              </a:solidFill>
                              <a:latin typeface="Arial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select</m:t>
                          </m:r>
                        </m:e>
                        <m:sub>
                          <m: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𝑗</m:t>
                          </m:r>
                        </m:sub>
                      </m:sSub>
                      <m:r>
                        <a:rPr lang="en-US" sz="14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 ∀</m:t>
                      </m:r>
                      <m:d>
                        <m:dPr>
                          <m:ctrlP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𝑖</m:t>
                          </m:r>
                          <m: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,</m:t>
                          </m:r>
                          <m: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𝑗</m:t>
                          </m:r>
                        </m:e>
                      </m:d>
                      <m:r>
                        <a:rPr lang="en-US" sz="14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1400" kern="100">
                          <a:solidFill>
                            <a:srgbClr val="000000"/>
                          </a:solidFill>
                          <a:latin typeface="Arial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Pairings</m:t>
                      </m:r>
                    </m:oMath>
                  </m:oMathPara>
                </a14:m>
                <a:endParaRPr lang="en-US" sz="1400" kern="100" dirty="0">
                  <a:solidFill>
                    <a:srgbClr val="000000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r>
                  <a:rPr lang="en-US" sz="1400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 </a:t>
                </a:r>
                <a:endParaRPr lang="en-US" sz="1400" kern="100" dirty="0">
                  <a:solidFill>
                    <a:srgbClr val="000000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endParaRPr lang="en-US" sz="1400" kern="100" dirty="0">
                  <a:solidFill>
                    <a:srgbClr val="000000"/>
                  </a:solidFill>
                  <a:latin typeface="Arial"/>
                  <a:ea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r>
                  <a:rPr lang="en-US" sz="1400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Assign to nearest facility: Customer </a:t>
                </a:r>
                <a:r>
                  <a:rPr lang="en-US" sz="1400" i="1" kern="100" dirty="0" err="1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i</a:t>
                </a:r>
                <a:r>
                  <a:rPr lang="en-US" sz="1400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 must be assigned to exactly one facility</a:t>
                </a:r>
                <a:endParaRPr lang="en-US" sz="1400" kern="100" dirty="0">
                  <a:solidFill>
                    <a:srgbClr val="000000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r>
                  <a:rPr lang="en-US" sz="1400" kern="100" dirty="0">
                    <a:solidFill>
                      <a:srgbClr val="000000"/>
                    </a:solidFill>
                    <a:latin typeface="Arial"/>
                    <a:ea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 </a:t>
                </a:r>
                <a:endParaRPr lang="en-US" sz="1400" kern="100" dirty="0">
                  <a:solidFill>
                    <a:srgbClr val="000000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algn="ctr" defTabSz="1219170"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𝑗</m:t>
                          </m:r>
                          <m:r>
                            <a:rPr lang="en-US" sz="1400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:</m:t>
                          </m:r>
                          <m:d>
                            <m:dPr>
                              <m:ctrlPr>
                                <a:rPr lang="en-US" sz="1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1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𝑖</m:t>
                              </m:r>
                              <m:r>
                                <a:rPr lang="en-US" sz="1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400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1400" kern="100">
                              <a:solidFill>
                                <a:srgbClr val="000000"/>
                              </a:solidFill>
                              <a:latin typeface="Arial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Arial"/>
                            </a:rPr>
                            <m:t>Pairings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kern="100">
                                  <a:solidFill>
                                    <a:srgbClr val="000000"/>
                                  </a:solidFill>
                                  <a:latin typeface="Arial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assign</m:t>
                              </m:r>
                            </m:e>
                            <m:sub>
                              <m:r>
                                <a:rPr lang="en-US" sz="1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𝑖</m:t>
                              </m:r>
                              <m:r>
                                <a:rPr lang="en-US" sz="1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,</m:t>
                              </m:r>
                              <m:r>
                                <a:rPr lang="en-US" sz="1400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  <a:sym typeface="Arial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=1</m:t>
                      </m:r>
                      <m:r>
                        <a:rPr lang="en-US" sz="14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 ∀</m:t>
                      </m:r>
                      <m:r>
                        <a:rPr lang="en-US" sz="14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𝑖</m:t>
                      </m:r>
                      <m:r>
                        <a:rPr lang="en-US" sz="1400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∈</m:t>
                      </m:r>
                      <m:r>
                        <a:rPr lang="en-US" sz="1400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m:t>𝐼</m:t>
                      </m:r>
                    </m:oMath>
                  </m:oMathPara>
                </a14:m>
                <a:endParaRPr lang="en-US" sz="1400" kern="100" dirty="0">
                  <a:solidFill>
                    <a:srgbClr val="000000"/>
                  </a:solidFill>
                  <a:latin typeface="Arial"/>
                  <a:ea typeface="Aptos" panose="020B0004020202020204" pitchFamily="34" charset="0"/>
                  <a:cs typeface="Times New Roman" panose="02020603050405020304" pitchFamily="18" charset="0"/>
                  <a:sym typeface="Arial"/>
                </a:endParaRPr>
              </a:p>
              <a:p>
                <a:pPr defTabSz="1219170">
                  <a:buClr>
                    <a:srgbClr val="000000"/>
                  </a:buClr>
                </a:pPr>
                <a:endParaRPr lang="en-US" sz="16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D4DE0-F7DA-4178-B5C0-670F8F6F9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3" y="1944107"/>
                <a:ext cx="4929555" cy="4748864"/>
              </a:xfrm>
              <a:prstGeom prst="rect">
                <a:avLst/>
              </a:prstGeom>
              <a:blipFill>
                <a:blip r:embed="rId7"/>
                <a:stretch>
                  <a:fillRect l="-771" t="-533" b="-15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5CE9C0B9-E159-CA92-2907-FC1E2BC3A0AF}"/>
              </a:ext>
            </a:extLst>
          </p:cNvPr>
          <p:cNvSpPr txBox="1">
            <a:spLocks/>
          </p:cNvSpPr>
          <p:nvPr/>
        </p:nvSpPr>
        <p:spPr bwMode="gray">
          <a:xfrm>
            <a:off x="381000" y="381000"/>
            <a:ext cx="8485089" cy="8309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Scenarios are modelled as Integer Optimization Problems to identify the optimal locations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9621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32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k.IeHHJdEUf.mT3ZX0B3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gzYdhJpvZdHZ48M9CuP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b2ylmpwweWKpGv7ZVcN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1KVhTsAF_7bJqASvxnk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qbs7O_k2YpUcbR2uIYm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zC14WX7UZAy0zGsryVW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T.QOgyeJNf.h0YE66Hr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SfScSHtTjwqjGX7KvCM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ZRxNLtusT3d_5u10wpc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hiXmftu3DM_.2q3_TNf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ZRxNLtusT3d_5u10wpc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z69hUGrI5V_yPeIjb_d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WBgK6LYD.Y4OBtMLioD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k.IeHHJdEUf.mT3ZX0B3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DgzYdhJpvZdHZ48M9CuP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b2ylmpwweWKpGv7ZVcN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1KVhTsAF_7bJqASvxnk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qbs7O_k2YpUcbR2uIYm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zC14WX7UZAy0zGsryVW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T.QOgyeJNf.h0YE66Hr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SfScSHtTjwqjGX7KvCM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hiXmftu3DM_.2q3_TNf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zC14WX7UZAy0zGsryVW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GtaOBptMz3FNUsKqd71s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XC46nK5iainA3b.0jlt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cpm0wix6rX5kftFgby68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z69hUGrI5V_yPeIjb_d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WBgK6LYD.Y4OBtMLioDQ"/>
</p:tagLst>
</file>

<file path=ppt/theme/theme1.xml><?xml version="1.0" encoding="utf-8"?>
<a:theme xmlns:a="http://schemas.openxmlformats.org/drawingml/2006/main" name="1_Kearney Report Template">
  <a:themeElements>
    <a:clrScheme name="Kearney">
      <a:dk1>
        <a:srgbClr val="1E1E1E"/>
      </a:dk1>
      <a:lt1>
        <a:srgbClr val="FFFFFF"/>
      </a:lt1>
      <a:dk2>
        <a:srgbClr val="7823DC"/>
      </a:dk2>
      <a:lt2>
        <a:srgbClr val="F5F5F5"/>
      </a:lt2>
      <a:accent1>
        <a:srgbClr val="D2D2D2"/>
      </a:accent1>
      <a:accent2>
        <a:srgbClr val="A5A5A5"/>
      </a:accent2>
      <a:accent3>
        <a:srgbClr val="787878"/>
      </a:accent3>
      <a:accent4>
        <a:srgbClr val="E6D2FA"/>
      </a:accent4>
      <a:accent5>
        <a:srgbClr val="C8A5F0"/>
      </a:accent5>
      <a:accent6>
        <a:srgbClr val="AF7DEB"/>
      </a:accent6>
      <a:hlink>
        <a:srgbClr val="1D1D1D"/>
      </a:hlink>
      <a:folHlink>
        <a:srgbClr val="1D1D1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9" tIns="72009" rIns="72009" bIns="72009" rtlCol="0" anchor="t"/>
      <a:lstStyle>
        <a:defPPr algn="l">
          <a:lnSpc>
            <a:spcPct val="90000"/>
          </a:lnSpc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90000"/>
          </a:lnSpc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39676C26-DEB8-4BB1-9248-65A526AEE96C}" vid="{1E4C975E-9AE2-4741-8DD4-E3582CD1DC4A}"/>
    </a:ext>
  </a:extLst>
</a:theme>
</file>

<file path=ppt/theme/theme2.xml><?xml version="1.0" encoding="utf-8"?>
<a:theme xmlns:a="http://schemas.openxmlformats.org/drawingml/2006/main" name="7_Kearney Report Template">
  <a:themeElements>
    <a:clrScheme name="Kearney">
      <a:dk1>
        <a:srgbClr val="1E1E1E"/>
      </a:dk1>
      <a:lt1>
        <a:srgbClr val="FFFFFF"/>
      </a:lt1>
      <a:dk2>
        <a:srgbClr val="7823DC"/>
      </a:dk2>
      <a:lt2>
        <a:srgbClr val="F5F5F5"/>
      </a:lt2>
      <a:accent1>
        <a:srgbClr val="D2D2D2"/>
      </a:accent1>
      <a:accent2>
        <a:srgbClr val="A5A5A5"/>
      </a:accent2>
      <a:accent3>
        <a:srgbClr val="787878"/>
      </a:accent3>
      <a:accent4>
        <a:srgbClr val="E6D2FA"/>
      </a:accent4>
      <a:accent5>
        <a:srgbClr val="C8A5F0"/>
      </a:accent5>
      <a:accent6>
        <a:srgbClr val="AF7DEB"/>
      </a:accent6>
      <a:hlink>
        <a:srgbClr val="1D1D1D"/>
      </a:hlink>
      <a:folHlink>
        <a:srgbClr val="1D1D1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9" tIns="72009" rIns="72009" bIns="72009" rtlCol="0" anchor="t"/>
      <a:lstStyle>
        <a:defPPr algn="l">
          <a:lnSpc>
            <a:spcPct val="90000"/>
          </a:lnSpc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90000"/>
          </a:lnSpc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CBAF91FC-DA7A-44C5-9C0E-D0AB2D99FF52}" vid="{D0537F04-A238-4482-BEC3-ED049BED08E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1E35A1"/>
    </a:accent1>
    <a:accent2>
      <a:srgbClr val="0C79F3"/>
    </a:accent2>
    <a:accent3>
      <a:srgbClr val="00D4F0"/>
    </a:accent3>
    <a:accent4>
      <a:srgbClr val="2170B7"/>
    </a:accent4>
    <a:accent5>
      <a:srgbClr val="59A7FF"/>
    </a:accent5>
    <a:accent6>
      <a:srgbClr val="071554"/>
    </a:accent6>
    <a:hlink>
      <a:srgbClr val="0097A7"/>
    </a:hlink>
    <a:folHlink>
      <a:srgbClr val="0097A7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1E35A1"/>
    </a:accent1>
    <a:accent2>
      <a:srgbClr val="0C79F3"/>
    </a:accent2>
    <a:accent3>
      <a:srgbClr val="00D4F0"/>
    </a:accent3>
    <a:accent4>
      <a:srgbClr val="2170B7"/>
    </a:accent4>
    <a:accent5>
      <a:srgbClr val="59A7FF"/>
    </a:accent5>
    <a:accent6>
      <a:srgbClr val="071554"/>
    </a:accent6>
    <a:hlink>
      <a:srgbClr val="0097A7"/>
    </a:hlink>
    <a:folHlink>
      <a:srgbClr val="0097A7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1E35A1"/>
    </a:accent1>
    <a:accent2>
      <a:srgbClr val="0C79F3"/>
    </a:accent2>
    <a:accent3>
      <a:srgbClr val="00D4F0"/>
    </a:accent3>
    <a:accent4>
      <a:srgbClr val="2170B7"/>
    </a:accent4>
    <a:accent5>
      <a:srgbClr val="59A7FF"/>
    </a:accent5>
    <a:accent6>
      <a:srgbClr val="071554"/>
    </a:accent6>
    <a:hlink>
      <a:srgbClr val="0097A7"/>
    </a:hlink>
    <a:folHlink>
      <a:srgbClr val="0097A7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3630A8A9C8FB48A6B6A547D0204747" ma:contentTypeVersion="13" ma:contentTypeDescription="Create a new document." ma:contentTypeScope="" ma:versionID="938171cd2e4d6307b0139f36f205de15">
  <xsd:schema xmlns:xsd="http://www.w3.org/2001/XMLSchema" xmlns:xs="http://www.w3.org/2001/XMLSchema" xmlns:p="http://schemas.microsoft.com/office/2006/metadata/properties" xmlns:ns3="6ebbf753-9b94-44a1-adfe-76ac99355c3e" xmlns:ns4="b9a393dc-9286-4892-b97f-897ac6c50f52" targetNamespace="http://schemas.microsoft.com/office/2006/metadata/properties" ma:root="true" ma:fieldsID="127d8c1df2fd1f7dee6c861112f915ff" ns3:_="" ns4:_="">
    <xsd:import namespace="6ebbf753-9b94-44a1-adfe-76ac99355c3e"/>
    <xsd:import namespace="b9a393dc-9286-4892-b97f-897ac6c50f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bbf753-9b94-44a1-adfe-76ac99355c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a393dc-9286-4892-b97f-897ac6c50f5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A047FE-1CD9-49F7-99B1-3CFBC92AD16E}">
  <ds:schemaRefs>
    <ds:schemaRef ds:uri="6ebbf753-9b94-44a1-adfe-76ac99355c3e"/>
    <ds:schemaRef ds:uri="b9a393dc-9286-4892-b97f-897ac6c50f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F2E5EA-2A40-4B44-957A-DC71D1B832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3DC16F-0ECA-4357-AF81-A8381DCAFF4F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b9a393dc-9286-4892-b97f-897ac6c50f52"/>
    <ds:schemaRef ds:uri="http://www.w3.org/XML/1998/namespace"/>
    <ds:schemaRef ds:uri="http://purl.org/dc/terms/"/>
    <ds:schemaRef ds:uri="http://schemas.openxmlformats.org/package/2006/metadata/core-properties"/>
    <ds:schemaRef ds:uri="6ebbf753-9b94-44a1-adfe-76ac99355c3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</TotalTime>
  <Words>1897</Words>
  <Application>Microsoft Macintosh PowerPoint</Application>
  <PresentationFormat>Widescreen</PresentationFormat>
  <Paragraphs>379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Aptos</vt:lpstr>
      <vt:lpstr>Arial</vt:lpstr>
      <vt:lpstr>Calibri</vt:lpstr>
      <vt:lpstr>Cambria Math</vt:lpstr>
      <vt:lpstr>Fira Sans Extra Condensed</vt:lpstr>
      <vt:lpstr>Helvetica Light</vt:lpstr>
      <vt:lpstr>Helvetica Neue</vt:lpstr>
      <vt:lpstr>Roboto</vt:lpstr>
      <vt:lpstr>System Font Regular</vt:lpstr>
      <vt:lpstr>Times New Roman</vt:lpstr>
      <vt:lpstr>1_Kearney Report Template</vt:lpstr>
      <vt:lpstr>7_Kearney Report Template</vt:lpstr>
      <vt:lpstr>think-cell Slide</vt:lpstr>
      <vt:lpstr>Supply Chain Network Design</vt:lpstr>
      <vt:lpstr>Meet the Team </vt:lpstr>
      <vt:lpstr>AGENDA</vt:lpstr>
      <vt:lpstr>Executive Summary</vt:lpstr>
      <vt:lpstr>ABC leads the automotive aftermarket with a comprehensive worldwide footprint</vt:lpstr>
      <vt:lpstr>Advanced optimization techniques used multiple data sources to identify optimal locations for cost and service</vt:lpstr>
      <vt:lpstr>Identifying feasible cities based on business needs and establishing proxies</vt:lpstr>
      <vt:lpstr>PowerPoint Presentation</vt:lpstr>
      <vt:lpstr>PowerPoint Presentation</vt:lpstr>
      <vt:lpstr>Scenario-1 Identify 5 new optimal LC locations using aggregated demand data </vt:lpstr>
      <vt:lpstr>Results and insights of the green field analysis </vt:lpstr>
      <vt:lpstr>Baseline comparison of the 5 LC case suggests recurring cost reduction, but at a heavy initial investment </vt:lpstr>
      <vt:lpstr> </vt:lpstr>
      <vt:lpstr>Scenario 2 Customer demands are optimally assigned to DCs and DCs are served from optimal LC locations</vt:lpstr>
      <vt:lpstr>Results and insights of the grey field analysis  </vt:lpstr>
      <vt:lpstr>Baseline comparison of the 3 LC case suggests cost reduction and service enhancement</vt:lpstr>
      <vt:lpstr>Scenario-3 Freeze 2 existing LCs and find the optimal location for the 3rd LC as an alternative to California</vt:lpstr>
      <vt:lpstr>Upon investigating the results and insights of the grey field analysis, moving out of California does not impact the total miles traveled within the network  </vt:lpstr>
      <vt:lpstr>Incorporating warehouse costs supports the feasibility of moving out of California to adjacent state Nevada, hinting at estimated savings of $1 million in real estate alone  </vt:lpstr>
      <vt:lpstr>Developing a commercial rental index</vt:lpstr>
      <vt:lpstr>Pros &amp; Cons assessment to analyze business sense in moving out of California, incorporating labor and tax costs</vt:lpstr>
      <vt:lpstr>Way Ahead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 Network Optimization</dc:title>
  <dc:creator>Chen, Paul</dc:creator>
  <cp:lastModifiedBy>Wesley, Cole Phillip</cp:lastModifiedBy>
  <cp:revision>9</cp:revision>
  <dcterms:created xsi:type="dcterms:W3CDTF">2024-04-22T20:57:16Z</dcterms:created>
  <dcterms:modified xsi:type="dcterms:W3CDTF">2024-05-17T19:17:21Z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0x010100693630A8A9C8FB48A6B6A547D0204747</vt:lpwstr>
  </property>
  <property fmtid="{D5CDD505-2E9C-101B-9397-08002B2CF9AE}" pid="3" name="MSIP_Label_0e815a84-bb14-486b-9367-c1af54c95fa4_Enabled">
    <vt:lpwstr>true</vt:lpwstr>
  </property>
  <property fmtid="{D5CDD505-2E9C-101B-9397-08002B2CF9AE}" pid="4" name="MSIP_Label_0e815a84-bb14-486b-9367-c1af54c95fa4_SetDate">
    <vt:lpwstr>2022-11-07T17:18:51Z</vt:lpwstr>
  </property>
  <property fmtid="{D5CDD505-2E9C-101B-9397-08002B2CF9AE}" pid="5" name="MSIP_Label_0e815a84-bb14-486b-9367-c1af54c95fa4_Method">
    <vt:lpwstr>Privileged</vt:lpwstr>
  </property>
  <property fmtid="{D5CDD505-2E9C-101B-9397-08002B2CF9AE}" pid="6" name="MSIP_Label_0e815a84-bb14-486b-9367-c1af54c95fa4_Name">
    <vt:lpwstr>Standard</vt:lpwstr>
  </property>
  <property fmtid="{D5CDD505-2E9C-101B-9397-08002B2CF9AE}" pid="7" name="MSIP_Label_0e815a84-bb14-486b-9367-c1af54c95fa4_SiteId">
    <vt:lpwstr>5dc645ed-297f-4dca-b0af-2339c71c5388</vt:lpwstr>
  </property>
  <property fmtid="{D5CDD505-2E9C-101B-9397-08002B2CF9AE}" pid="8" name="MSIP_Label_0e815a84-bb14-486b-9367-c1af54c95fa4_ActionId">
    <vt:lpwstr>ce246d1c-37b9-4eb5-8a18-2ecb0cf7a017</vt:lpwstr>
  </property>
  <property fmtid="{D5CDD505-2E9C-101B-9397-08002B2CF9AE}" pid="9" name="MSIP_Label_0e815a84-bb14-486b-9367-c1af54c95fa4_ContentBits">
    <vt:lpwstr>0</vt:lpwstr>
  </property>
  <property fmtid="{D5CDD505-2E9C-101B-9397-08002B2CF9AE}" pid="10" name="MSIP_Label_4044bd30-2ed7-4c9d-9d12-46200872a97b_Enabled">
    <vt:lpwstr>true</vt:lpwstr>
  </property>
  <property fmtid="{D5CDD505-2E9C-101B-9397-08002B2CF9AE}" pid="11" name="MSIP_Label_4044bd30-2ed7-4c9d-9d12-46200872a97b_SetDate">
    <vt:lpwstr>2024-04-23T21:23:12Z</vt:lpwstr>
  </property>
  <property fmtid="{D5CDD505-2E9C-101B-9397-08002B2CF9AE}" pid="12" name="MSIP_Label_4044bd30-2ed7-4c9d-9d12-46200872a97b_Method">
    <vt:lpwstr>Standard</vt:lpwstr>
  </property>
  <property fmtid="{D5CDD505-2E9C-101B-9397-08002B2CF9AE}" pid="13" name="MSIP_Label_4044bd30-2ed7-4c9d-9d12-46200872a97b_Name">
    <vt:lpwstr>defa4170-0d19-0005-0004-bc88714345d2</vt:lpwstr>
  </property>
  <property fmtid="{D5CDD505-2E9C-101B-9397-08002B2CF9AE}" pid="14" name="MSIP_Label_4044bd30-2ed7-4c9d-9d12-46200872a97b_SiteId">
    <vt:lpwstr>4130bd39-7c53-419c-b1e5-8758d6d63f21</vt:lpwstr>
  </property>
  <property fmtid="{D5CDD505-2E9C-101B-9397-08002B2CF9AE}" pid="15" name="MSIP_Label_4044bd30-2ed7-4c9d-9d12-46200872a97b_ActionId">
    <vt:lpwstr>a9d3b6bc-2510-4a4e-b107-13afc78b2646</vt:lpwstr>
  </property>
  <property fmtid="{D5CDD505-2E9C-101B-9397-08002B2CF9AE}" pid="16" name="MSIP_Label_4044bd30-2ed7-4c9d-9d12-46200872a97b_ContentBits">
    <vt:lpwstr>0</vt:lpwstr>
  </property>
</Properties>
</file>